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4"/>
  </p:notesMasterIdLst>
  <p:sldIdLst>
    <p:sldId id="256" r:id="rId2"/>
    <p:sldId id="259" r:id="rId3"/>
    <p:sldId id="296" r:id="rId4"/>
    <p:sldId id="257" r:id="rId5"/>
    <p:sldId id="297" r:id="rId6"/>
    <p:sldId id="258" r:id="rId7"/>
    <p:sldId id="260" r:id="rId8"/>
    <p:sldId id="261" r:id="rId9"/>
    <p:sldId id="262" r:id="rId10"/>
    <p:sldId id="263" r:id="rId11"/>
    <p:sldId id="283" r:id="rId12"/>
    <p:sldId id="279" r:id="rId13"/>
    <p:sldId id="271" r:id="rId14"/>
    <p:sldId id="276" r:id="rId15"/>
    <p:sldId id="275" r:id="rId16"/>
    <p:sldId id="280" r:id="rId17"/>
    <p:sldId id="292" r:id="rId18"/>
    <p:sldId id="281" r:id="rId19"/>
    <p:sldId id="282" r:id="rId20"/>
    <p:sldId id="264" r:id="rId21"/>
    <p:sldId id="300" r:id="rId22"/>
    <p:sldId id="299" r:id="rId23"/>
    <p:sldId id="265" r:id="rId24"/>
    <p:sldId id="266" r:id="rId25"/>
    <p:sldId id="267" r:id="rId26"/>
    <p:sldId id="268" r:id="rId27"/>
    <p:sldId id="269" r:id="rId28"/>
    <p:sldId id="298" r:id="rId29"/>
    <p:sldId id="302" r:id="rId30"/>
    <p:sldId id="304" r:id="rId31"/>
    <p:sldId id="301" r:id="rId32"/>
    <p:sldId id="303" r:id="rId33"/>
    <p:sldId id="272" r:id="rId34"/>
    <p:sldId id="278" r:id="rId35"/>
    <p:sldId id="277" r:id="rId36"/>
    <p:sldId id="306" r:id="rId37"/>
    <p:sldId id="287" r:id="rId38"/>
    <p:sldId id="286" r:id="rId39"/>
    <p:sldId id="305" r:id="rId40"/>
    <p:sldId id="293" r:id="rId41"/>
    <p:sldId id="285" r:id="rId42"/>
    <p:sldId id="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3" autoAdjust="0"/>
    <p:restoredTop sz="94660"/>
  </p:normalViewPr>
  <p:slideViewPr>
    <p:cSldViewPr snapToGrid="0">
      <p:cViewPr varScale="1">
        <p:scale>
          <a:sx n="85" d="100"/>
          <a:sy n="85" d="100"/>
        </p:scale>
        <p:origin x="1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D773D-0274-4D21-9747-5361DB382029}" type="datetimeFigureOut">
              <a:rPr lang="en-US" smtClean="0"/>
              <a:t>4/8/2019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8C1A0-B4B3-4E5A-867F-FE52BDED4F1A}" type="slidenum">
              <a:rPr lang="en-US" smtClean="0"/>
              <a:t>‹#›</a:t>
            </a:fld>
            <a:endParaRPr lang="en-US"/>
          </a:p>
        </p:txBody>
      </p:sp>
    </p:spTree>
    <p:extLst>
      <p:ext uri="{BB962C8B-B14F-4D97-AF65-F5344CB8AC3E}">
        <p14:creationId xmlns:p14="http://schemas.microsoft.com/office/powerpoint/2010/main" val="13611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3:notes"/>
          <p:cNvSpPr txBox="1">
            <a:spLocks noGrp="1"/>
          </p:cNvSpPr>
          <p:nvPr>
            <p:ph type="body" idx="1"/>
          </p:nvPr>
        </p:nvSpPr>
        <p:spPr>
          <a:xfrm>
            <a:off x="695008" y="4354711"/>
            <a:ext cx="5560060" cy="4125516"/>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19" name="Google Shape;419;p43:notes"/>
          <p:cNvSpPr>
            <a:spLocks noGrp="1" noRot="1" noChangeAspect="1"/>
          </p:cNvSpPr>
          <p:nvPr>
            <p:ph type="sldImg" idx="2"/>
          </p:nvPr>
        </p:nvSpPr>
        <p:spPr>
          <a:xfrm>
            <a:off x="422275" y="688975"/>
            <a:ext cx="6105525"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040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95008" y="4354711"/>
            <a:ext cx="5560060" cy="4125516"/>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endParaRPr/>
          </a:p>
        </p:txBody>
      </p:sp>
      <p:sp>
        <p:nvSpPr>
          <p:cNvPr id="425" name="Google Shape;425;p44:notes"/>
          <p:cNvSpPr>
            <a:spLocks noGrp="1" noRot="1" noChangeAspect="1"/>
          </p:cNvSpPr>
          <p:nvPr>
            <p:ph type="sldImg" idx="2"/>
          </p:nvPr>
        </p:nvSpPr>
        <p:spPr>
          <a:xfrm>
            <a:off x="1184275" y="688975"/>
            <a:ext cx="4581525"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7941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112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91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41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057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F7F47CF-67C9-420C-80A5-E2069FF0C2DF}" type="datetimeFigureOut">
              <a:rPr lang="en-US" smtClean="0"/>
              <a:t>4/8/2019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28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56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565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83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920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501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4/8/2019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864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35BB1C6-BF8F-4481-8AB2-603A1C8A906A}" type="datetimeFigureOut">
              <a:rPr lang="en-US" smtClean="0"/>
              <a:t>4/8/2019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2681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SLZNusYeauw"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uwrochester.org/RochesterAnti-PovertyInitiative.aspx"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Q8rUZWue8sA"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onnectedcommunitiesroc.org/challenge/" TargetMode="External"/><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facebook.com/connectedcommunitiesroc/videos/1064678207038933/"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fcrochester.org/our-services/elevating-rochester/family-prosperity/#family-independence-initiative" TargetMode="External"/><Relationship Id="rId2" Type="http://schemas.openxmlformats.org/officeDocument/2006/relationships/hyperlink" Target="https://www.cfcrochester.org/our-services/elevating-rochester/family-prosperity/#bridges-to-succes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rocthefuture.org/faqs/#collective" TargetMode="External"/><Relationship Id="rId2" Type="http://schemas.openxmlformats.org/officeDocument/2006/relationships/hyperlink" Target="http://rocthefuture.org/faqs/" TargetMode="Externa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rocthefuture.org/" TargetMode="External"/><Relationship Id="rId3" Type="http://schemas.openxmlformats.org/officeDocument/2006/relationships/hyperlink" Target="http://rocthefuture.org/our-goals#Academic" TargetMode="External"/><Relationship Id="rId7" Type="http://schemas.openxmlformats.org/officeDocument/2006/relationships/hyperlink" Target="https://www.youtube.com/watch?v=ARJVXX4fFJM" TargetMode="External"/><Relationship Id="rId2" Type="http://schemas.openxmlformats.org/officeDocument/2006/relationships/hyperlink" Target="http://rocthefuture.org/our-goals#Readiness" TargetMode="External"/><Relationship Id="rId1" Type="http://schemas.openxmlformats.org/officeDocument/2006/relationships/slideLayout" Target="../slideLayouts/slideLayout5.xml"/><Relationship Id="rId6" Type="http://schemas.openxmlformats.org/officeDocument/2006/relationships/hyperlink" Target="https://www.strivetogether.org/wp-content/uploads/2018/11/ROC-the-Future-Report-Card-2018.pdf" TargetMode="External"/><Relationship Id="rId5" Type="http://schemas.openxmlformats.org/officeDocument/2006/relationships/hyperlink" Target="http://rocthefuture.org/our-goals#Career" TargetMode="External"/><Relationship Id="rId4" Type="http://schemas.openxmlformats.org/officeDocument/2006/relationships/hyperlink" Target="http://rocthefuture.org/our-goals#Secondar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google.com/url?sa=t&amp;rct=j&amp;q=&amp;esrc=s&amp;source=web&amp;cd=13&amp;ved=2ahUKEwjemM_stc3eAhUmqlkKHbtVCOwQFjAMegQIBRAC&amp;url=https://www.augusta.edu/ie/projects/documents/pi_5whysrootcauseexplanationtemplate.docx&amp;usg=AOvVaw3tTHwPifmM0TZmi-K8yND4"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abilitymaine.org/rosc/cogstrat.htm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areavibes.com/rochester-ny/beechwood/livability/?zip=14609&amp;ll=43.1625+-77.5705" TargetMode="External"/><Relationship Id="rId2" Type="http://schemas.openxmlformats.org/officeDocument/2006/relationships/hyperlink" Target="https://www.areavibes.com/rochester-ny/19th+ward/housing/" TargetMode="External"/><Relationship Id="rId1" Type="http://schemas.openxmlformats.org/officeDocument/2006/relationships/slideLayout" Target="../slideLayouts/slideLayout5.xml"/><Relationship Id="rId4" Type="http://schemas.openxmlformats.org/officeDocument/2006/relationships/hyperlink" Target="https://www.areavibes.com/rochester-ny/edgerton/livability/?ll=43.17282+-77.6346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Assets and advocacy for social change</a:t>
            </a:r>
            <a:endParaRPr lang="en-US" dirty="0"/>
          </a:p>
        </p:txBody>
      </p:sp>
      <p:sp>
        <p:nvSpPr>
          <p:cNvPr id="3" name="Subtitle 2"/>
          <p:cNvSpPr>
            <a:spLocks noGrp="1"/>
          </p:cNvSpPr>
          <p:nvPr>
            <p:ph type="subTitle" idx="1"/>
          </p:nvPr>
        </p:nvSpPr>
        <p:spPr/>
        <p:txBody>
          <a:bodyPr/>
          <a:lstStyle/>
          <a:p>
            <a:r>
              <a:rPr lang="en-US" dirty="0" smtClean="0"/>
              <a:t>Dr. Lynn Donahue – PSJS 250: Social Change through Service</a:t>
            </a:r>
            <a:endParaRPr lang="en-US" dirty="0"/>
          </a:p>
        </p:txBody>
      </p:sp>
    </p:spTree>
    <p:extLst>
      <p:ext uri="{BB962C8B-B14F-4D97-AF65-F5344CB8AC3E}">
        <p14:creationId xmlns:p14="http://schemas.microsoft.com/office/powerpoint/2010/main" val="297152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36" y="-104863"/>
            <a:ext cx="10058400" cy="1609344"/>
          </a:xfrm>
        </p:spPr>
        <p:txBody>
          <a:bodyPr/>
          <a:lstStyle/>
          <a:p>
            <a:r>
              <a:rPr lang="en-US" dirty="0" smtClean="0"/>
              <a:t>results</a:t>
            </a:r>
            <a:endParaRPr lang="en-US" dirty="0"/>
          </a:p>
        </p:txBody>
      </p:sp>
      <p:sp>
        <p:nvSpPr>
          <p:cNvPr id="10" name="Rectangle 9"/>
          <p:cNvSpPr/>
          <p:nvPr/>
        </p:nvSpPr>
        <p:spPr>
          <a:xfrm>
            <a:off x="648662" y="1504481"/>
            <a:ext cx="6038875" cy="3065455"/>
          </a:xfrm>
          <a:prstGeom prst="rect">
            <a:avLst/>
          </a:prstGeom>
        </p:spPr>
        <p:txBody>
          <a:bodyPr wrap="square">
            <a:spAutoFit/>
          </a:bodyPr>
          <a:lstStyle/>
          <a:p>
            <a:pPr marL="342900" indent="-342900" fontAlgn="base">
              <a:lnSpc>
                <a:spcPct val="115000"/>
              </a:lnSpc>
              <a:buFont typeface="+mj-lt"/>
              <a:buAutoNum type="arabicPeriod"/>
            </a:pPr>
            <a:r>
              <a:rPr lang="en-US" sz="2400" dirty="0" smtClean="0"/>
              <a:t>Reflections on the experience</a:t>
            </a:r>
          </a:p>
          <a:p>
            <a:pPr marL="342900" indent="-342900" fontAlgn="base">
              <a:lnSpc>
                <a:spcPct val="115000"/>
              </a:lnSpc>
              <a:buFont typeface="+mj-lt"/>
              <a:buAutoNum type="arabicPeriod"/>
            </a:pPr>
            <a:r>
              <a:rPr lang="en-US" sz="2400" dirty="0" smtClean="0"/>
              <a:t>2 examples of assets of the neighborhoods?</a:t>
            </a:r>
          </a:p>
          <a:p>
            <a:pPr marL="342900" indent="-342900" fontAlgn="base">
              <a:lnSpc>
                <a:spcPct val="115000"/>
              </a:lnSpc>
              <a:buFont typeface="+mj-lt"/>
              <a:buAutoNum type="arabicPeriod"/>
            </a:pPr>
            <a:r>
              <a:rPr lang="en-US" sz="2400" dirty="0" smtClean="0"/>
              <a:t>2 examples of challenges of the neighborhoods?</a:t>
            </a:r>
          </a:p>
          <a:p>
            <a:pPr marL="342900" indent="-342900" fontAlgn="base">
              <a:lnSpc>
                <a:spcPct val="115000"/>
              </a:lnSpc>
              <a:buFont typeface="+mj-lt"/>
              <a:buAutoNum type="arabicPeriod"/>
            </a:pPr>
            <a:r>
              <a:rPr lang="en-US" sz="2400" dirty="0" smtClean="0"/>
              <a:t>How use assets to mitigate the challenges?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405" y="1504480"/>
            <a:ext cx="3867632" cy="2578421"/>
          </a:xfrm>
          <a:prstGeom prst="rect">
            <a:avLst/>
          </a:prstGeom>
        </p:spPr>
      </p:pic>
    </p:spTree>
    <p:extLst>
      <p:ext uri="{BB962C8B-B14F-4D97-AF65-F5344CB8AC3E}">
        <p14:creationId xmlns:p14="http://schemas.microsoft.com/office/powerpoint/2010/main" val="174943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36" y="-104863"/>
            <a:ext cx="10058400" cy="1609344"/>
          </a:xfrm>
        </p:spPr>
        <p:txBody>
          <a:bodyPr/>
          <a:lstStyle/>
          <a:p>
            <a:r>
              <a:rPr lang="en-US" dirty="0" smtClean="0"/>
              <a:t>Individual assets</a:t>
            </a:r>
            <a:endParaRPr lang="en-US" dirty="0"/>
          </a:p>
        </p:txBody>
      </p:sp>
      <p:sp>
        <p:nvSpPr>
          <p:cNvPr id="10" name="Rectangle 9"/>
          <p:cNvSpPr/>
          <p:nvPr/>
        </p:nvSpPr>
        <p:spPr>
          <a:xfrm>
            <a:off x="627397" y="1185505"/>
            <a:ext cx="6038875" cy="6004272"/>
          </a:xfrm>
          <a:prstGeom prst="rect">
            <a:avLst/>
          </a:prstGeom>
        </p:spPr>
        <p:txBody>
          <a:bodyPr wrap="square">
            <a:spAutoFit/>
          </a:bodyPr>
          <a:lstStyle/>
          <a:p>
            <a:pPr fontAlgn="base">
              <a:lnSpc>
                <a:spcPct val="115000"/>
              </a:lnSpc>
            </a:pPr>
            <a:endParaRPr lang="en-US" sz="2400" dirty="0" smtClean="0"/>
          </a:p>
          <a:p>
            <a:pPr fontAlgn="base">
              <a:lnSpc>
                <a:spcPct val="115000"/>
              </a:lnSpc>
            </a:pPr>
            <a:r>
              <a:rPr lang="en-US" sz="2400" dirty="0" smtClean="0"/>
              <a:t>What are the assets of the individuals you are working with?</a:t>
            </a:r>
          </a:p>
          <a:p>
            <a:pPr fontAlgn="base">
              <a:lnSpc>
                <a:spcPct val="115000"/>
              </a:lnSpc>
            </a:pPr>
            <a:endParaRPr lang="en-US" sz="2400" dirty="0" smtClean="0"/>
          </a:p>
          <a:p>
            <a:pPr marL="800100" lvl="1" indent="-342900" fontAlgn="base">
              <a:lnSpc>
                <a:spcPct val="115000"/>
              </a:lnSpc>
              <a:buFont typeface="+mj-lt"/>
              <a:buAutoNum type="arabicPeriod"/>
            </a:pPr>
            <a:r>
              <a:rPr lang="en-US" sz="2400" dirty="0" smtClean="0"/>
              <a:t>Conscientious</a:t>
            </a:r>
          </a:p>
          <a:p>
            <a:pPr marL="800100" lvl="1" indent="-342900" fontAlgn="base">
              <a:lnSpc>
                <a:spcPct val="115000"/>
              </a:lnSpc>
              <a:buFont typeface="+mj-lt"/>
              <a:buAutoNum type="arabicPeriod"/>
            </a:pPr>
            <a:r>
              <a:rPr lang="en-US" sz="2400" dirty="0" smtClean="0"/>
              <a:t>Curious</a:t>
            </a:r>
          </a:p>
          <a:p>
            <a:pPr marL="800100" lvl="1" indent="-342900" fontAlgn="base">
              <a:lnSpc>
                <a:spcPct val="115000"/>
              </a:lnSpc>
              <a:buFont typeface="+mj-lt"/>
              <a:buAutoNum type="arabicPeriod"/>
            </a:pPr>
            <a:r>
              <a:rPr lang="en-US" sz="2400" dirty="0" smtClean="0"/>
              <a:t>Collaboration and Cooperation</a:t>
            </a:r>
          </a:p>
          <a:p>
            <a:pPr marL="800100" lvl="1" indent="-342900" fontAlgn="base">
              <a:lnSpc>
                <a:spcPct val="115000"/>
              </a:lnSpc>
              <a:buFont typeface="+mj-lt"/>
              <a:buAutoNum type="arabicPeriod"/>
            </a:pPr>
            <a:r>
              <a:rPr lang="en-US" sz="2400" dirty="0" smtClean="0"/>
              <a:t>Problem solving</a:t>
            </a:r>
          </a:p>
          <a:p>
            <a:pPr marL="800100" lvl="1" indent="-342900" fontAlgn="base">
              <a:lnSpc>
                <a:spcPct val="115000"/>
              </a:lnSpc>
              <a:buFont typeface="+mj-lt"/>
              <a:buAutoNum type="arabicPeriod"/>
            </a:pPr>
            <a:r>
              <a:rPr lang="en-US" sz="2400" dirty="0" smtClean="0"/>
              <a:t>Building bonds</a:t>
            </a:r>
          </a:p>
          <a:p>
            <a:pPr marL="800100" lvl="1" indent="-342900" fontAlgn="base">
              <a:lnSpc>
                <a:spcPct val="115000"/>
              </a:lnSpc>
              <a:buFont typeface="+mj-lt"/>
              <a:buAutoNum type="arabicPeriod"/>
            </a:pPr>
            <a:r>
              <a:rPr lang="en-US" sz="2400" dirty="0" smtClean="0"/>
              <a:t>Taking initiative</a:t>
            </a:r>
          </a:p>
          <a:p>
            <a:pPr marL="800100" lvl="1" indent="-342900" fontAlgn="base">
              <a:lnSpc>
                <a:spcPct val="115000"/>
              </a:lnSpc>
              <a:buFont typeface="+mj-lt"/>
              <a:buAutoNum type="arabicPeriod"/>
            </a:pPr>
            <a:r>
              <a:rPr lang="en-US" sz="2400" dirty="0" smtClean="0"/>
              <a:t>Self awareness</a:t>
            </a:r>
          </a:p>
          <a:p>
            <a:pPr marL="800100" lvl="1" indent="-342900" fontAlgn="base">
              <a:lnSpc>
                <a:spcPct val="115000"/>
              </a:lnSpc>
              <a:buFont typeface="+mj-lt"/>
              <a:buAutoNum type="arabicPeriod"/>
            </a:pPr>
            <a:r>
              <a:rPr lang="en-US" sz="2400" dirty="0" smtClean="0"/>
              <a:t>Self confidence</a:t>
            </a:r>
          </a:p>
          <a:p>
            <a:pPr marL="800100" lvl="1" indent="-342900" fontAlgn="base">
              <a:lnSpc>
                <a:spcPct val="115000"/>
              </a:lnSpc>
              <a:buFont typeface="+mj-lt"/>
              <a:buAutoNum type="arabicPeriod"/>
            </a:pPr>
            <a:endParaRPr lang="en-US" sz="2400" dirty="0" smtClean="0"/>
          </a:p>
          <a:p>
            <a:pPr marL="800100" lvl="1" indent="-342900" fontAlgn="base">
              <a:lnSpc>
                <a:spcPct val="115000"/>
              </a:lnSpc>
              <a:buFont typeface="+mj-lt"/>
              <a:buAutoNum type="arabicPeriod"/>
            </a:pP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703" y="2089863"/>
            <a:ext cx="2958066" cy="3944088"/>
          </a:xfrm>
          <a:prstGeom prst="rect">
            <a:avLst/>
          </a:prstGeom>
        </p:spPr>
      </p:pic>
    </p:spTree>
    <p:extLst>
      <p:ext uri="{BB962C8B-B14F-4D97-AF65-F5344CB8AC3E}">
        <p14:creationId xmlns:p14="http://schemas.microsoft.com/office/powerpoint/2010/main" val="292159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36" y="-104863"/>
            <a:ext cx="10058400" cy="1609344"/>
          </a:xfrm>
        </p:spPr>
        <p:txBody>
          <a:bodyPr/>
          <a:lstStyle/>
          <a:p>
            <a:r>
              <a:rPr lang="en-US" dirty="0" smtClean="0"/>
              <a:t>Reflection and discussion</a:t>
            </a:r>
            <a:endParaRPr lang="en-US" dirty="0"/>
          </a:p>
        </p:txBody>
      </p:sp>
      <p:sp>
        <p:nvSpPr>
          <p:cNvPr id="10" name="Rectangle 9"/>
          <p:cNvSpPr/>
          <p:nvPr/>
        </p:nvSpPr>
        <p:spPr>
          <a:xfrm>
            <a:off x="627397" y="1504481"/>
            <a:ext cx="6038875" cy="3490186"/>
          </a:xfrm>
          <a:prstGeom prst="rect">
            <a:avLst/>
          </a:prstGeom>
        </p:spPr>
        <p:txBody>
          <a:bodyPr wrap="square">
            <a:spAutoFit/>
          </a:bodyPr>
          <a:lstStyle/>
          <a:p>
            <a:pPr marL="342900" indent="-342900" fontAlgn="base">
              <a:lnSpc>
                <a:spcPct val="115000"/>
              </a:lnSpc>
              <a:buFont typeface="+mj-lt"/>
              <a:buAutoNum type="arabicPeriod"/>
            </a:pPr>
            <a:r>
              <a:rPr lang="en-US" sz="2400" dirty="0" smtClean="0"/>
              <a:t>How has your view of the community changed?</a:t>
            </a:r>
          </a:p>
          <a:p>
            <a:pPr marL="342900" indent="-342900" fontAlgn="base">
              <a:lnSpc>
                <a:spcPct val="115000"/>
              </a:lnSpc>
              <a:buFont typeface="+mj-lt"/>
              <a:buAutoNum type="arabicPeriod"/>
            </a:pPr>
            <a:endParaRPr lang="en-US" sz="2400" dirty="0" smtClean="0"/>
          </a:p>
          <a:p>
            <a:pPr marL="342900" indent="-342900" fontAlgn="base">
              <a:lnSpc>
                <a:spcPct val="115000"/>
              </a:lnSpc>
              <a:buFont typeface="+mj-lt"/>
              <a:buAutoNum type="arabicPeriod"/>
            </a:pPr>
            <a:r>
              <a:rPr lang="en-US" sz="2400" dirty="0" smtClean="0"/>
              <a:t>How can you apply your learning to the SL work? </a:t>
            </a:r>
          </a:p>
          <a:p>
            <a:pPr marL="342900" indent="-342900" fontAlgn="base">
              <a:lnSpc>
                <a:spcPct val="115000"/>
              </a:lnSpc>
              <a:buFont typeface="+mj-lt"/>
              <a:buAutoNum type="arabicPeriod"/>
            </a:pPr>
            <a:endParaRPr lang="en-US" sz="2400" dirty="0" smtClean="0"/>
          </a:p>
          <a:p>
            <a:pPr marL="342900" indent="-342900" fontAlgn="base">
              <a:lnSpc>
                <a:spcPct val="115000"/>
              </a:lnSpc>
              <a:buFont typeface="+mj-lt"/>
              <a:buAutoNum type="arabicPeriod"/>
            </a:pPr>
            <a:r>
              <a:rPr lang="en-US" sz="2400" dirty="0" smtClean="0"/>
              <a:t>What are the assets of the individuals you are working with?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502" y="614464"/>
            <a:ext cx="3760021" cy="5640032"/>
          </a:xfrm>
          <a:prstGeom prst="rect">
            <a:avLst/>
          </a:prstGeom>
        </p:spPr>
      </p:pic>
    </p:spTree>
    <p:extLst>
      <p:ext uri="{BB962C8B-B14F-4D97-AF65-F5344CB8AC3E}">
        <p14:creationId xmlns:p14="http://schemas.microsoft.com/office/powerpoint/2010/main" val="106627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a:t>
            </a:r>
            <a:r>
              <a:rPr lang="en-US" dirty="0" smtClean="0"/>
              <a:t>service-learning and Better form of charity</a:t>
            </a:r>
            <a:endParaRPr lang="en-US" dirty="0"/>
          </a:p>
        </p:txBody>
      </p:sp>
      <p:sp>
        <p:nvSpPr>
          <p:cNvPr id="3" name="Text Placeholder 2"/>
          <p:cNvSpPr>
            <a:spLocks noGrp="1"/>
          </p:cNvSpPr>
          <p:nvPr>
            <p:ph type="body" idx="1"/>
          </p:nvPr>
        </p:nvSpPr>
        <p:spPr/>
        <p:txBody>
          <a:bodyPr/>
          <a:lstStyle/>
          <a:p>
            <a:r>
              <a:rPr lang="en-US" dirty="0" smtClean="0"/>
              <a:t>Ethics, Reciprocity, Emotional Intelligence</a:t>
            </a:r>
            <a:endParaRPr lang="en-US" dirty="0"/>
          </a:p>
        </p:txBody>
      </p:sp>
    </p:spTree>
    <p:extLst>
      <p:ext uri="{BB962C8B-B14F-4D97-AF65-F5344CB8AC3E}">
        <p14:creationId xmlns:p14="http://schemas.microsoft.com/office/powerpoint/2010/main" val="197166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for ethical action</a:t>
            </a:r>
            <a:endParaRPr lang="en-US" dirty="0"/>
          </a:p>
        </p:txBody>
      </p:sp>
      <p:sp>
        <p:nvSpPr>
          <p:cNvPr id="3" name="Rectangle 2"/>
          <p:cNvSpPr/>
          <p:nvPr/>
        </p:nvSpPr>
        <p:spPr>
          <a:xfrm>
            <a:off x="1069848" y="1872803"/>
            <a:ext cx="10832100" cy="4685898"/>
          </a:xfrm>
          <a:prstGeom prst="rect">
            <a:avLst/>
          </a:prstGeom>
        </p:spPr>
        <p:txBody>
          <a:bodyPr wrap="square">
            <a:spAutoFit/>
          </a:bodyPr>
          <a:lstStyle/>
          <a:p>
            <a:endParaRPr lang="en-US" sz="1050" dirty="0">
              <a:solidFill>
                <a:srgbClr val="000000"/>
              </a:solidFill>
              <a:latin typeface="Arial" panose="020B0604020202020204" pitchFamily="34" charset="0"/>
            </a:endParaRPr>
          </a:p>
          <a:p>
            <a:r>
              <a:rPr lang="en-US" sz="2400" b="1" dirty="0">
                <a:solidFill>
                  <a:srgbClr val="000000"/>
                </a:solidFill>
              </a:rPr>
              <a:t>The Golden Rule (Conscious Proactivity): </a:t>
            </a:r>
            <a:r>
              <a:rPr lang="en-US" sz="2400" dirty="0">
                <a:solidFill>
                  <a:srgbClr val="000000"/>
                </a:solidFill>
              </a:rPr>
              <a:t>“Do unto others as </a:t>
            </a:r>
            <a:r>
              <a:rPr lang="en-US" sz="2400" b="1" dirty="0">
                <a:solidFill>
                  <a:srgbClr val="000000"/>
                </a:solidFill>
              </a:rPr>
              <a:t>you </a:t>
            </a:r>
            <a:r>
              <a:rPr lang="en-US" sz="2400" dirty="0">
                <a:solidFill>
                  <a:srgbClr val="000000"/>
                </a:solidFill>
              </a:rPr>
              <a:t>would have them do unto you.” We actively seek to do something good for others. </a:t>
            </a:r>
            <a:endParaRPr lang="en-US" sz="2400" dirty="0" smtClean="0">
              <a:solidFill>
                <a:srgbClr val="000000"/>
              </a:solidFill>
            </a:endParaRPr>
          </a:p>
          <a:p>
            <a:endParaRPr lang="en-US" sz="2400" dirty="0">
              <a:solidFill>
                <a:srgbClr val="000000"/>
              </a:solidFill>
            </a:endParaRPr>
          </a:p>
          <a:p>
            <a:r>
              <a:rPr lang="en-US" sz="2400" b="1" dirty="0" smtClean="0">
                <a:solidFill>
                  <a:srgbClr val="000000"/>
                </a:solidFill>
              </a:rPr>
              <a:t>The Platinum Rule: </a:t>
            </a:r>
            <a:r>
              <a:rPr lang="en-US" sz="2400" dirty="0" smtClean="0"/>
              <a:t>"</a:t>
            </a:r>
            <a:r>
              <a:rPr lang="en-US" sz="2400" dirty="0"/>
              <a:t>Treat others the way </a:t>
            </a:r>
            <a:r>
              <a:rPr lang="en-US" sz="2400" b="1" dirty="0"/>
              <a:t>they</a:t>
            </a:r>
            <a:r>
              <a:rPr lang="en-US" sz="2400" dirty="0"/>
              <a:t> want to be treated."</a:t>
            </a:r>
            <a:endParaRPr lang="en-US" sz="2400" dirty="0" smtClean="0">
              <a:solidFill>
                <a:srgbClr val="000000"/>
              </a:solidFill>
            </a:endParaRPr>
          </a:p>
          <a:p>
            <a:endParaRPr lang="en-US" sz="2400" dirty="0">
              <a:solidFill>
                <a:srgbClr val="000000"/>
              </a:solidFill>
            </a:endParaRPr>
          </a:p>
          <a:p>
            <a:r>
              <a:rPr lang="en-US" sz="2400" b="1" dirty="0" smtClean="0">
                <a:solidFill>
                  <a:srgbClr val="000000"/>
                </a:solidFill>
              </a:rPr>
              <a:t>The </a:t>
            </a:r>
            <a:r>
              <a:rPr lang="en-US" sz="2400" b="1" dirty="0">
                <a:solidFill>
                  <a:srgbClr val="000000"/>
                </a:solidFill>
              </a:rPr>
              <a:t>Silver Rule (Conscious Self-Restraint): </a:t>
            </a:r>
            <a:r>
              <a:rPr lang="en-US" sz="2400" dirty="0">
                <a:solidFill>
                  <a:srgbClr val="000000"/>
                </a:solidFill>
              </a:rPr>
              <a:t>“Do no harm.” We fulfill relevant laws, rules, and regulations, but consider ethical dimensions that may be overlooked in decision making. </a:t>
            </a:r>
            <a:endParaRPr lang="en-US" sz="2400" dirty="0" smtClean="0">
              <a:solidFill>
                <a:srgbClr val="000000"/>
              </a:solidFill>
            </a:endParaRPr>
          </a:p>
          <a:p>
            <a:endParaRPr lang="en-US" sz="2400" dirty="0">
              <a:solidFill>
                <a:srgbClr val="000000"/>
              </a:solidFill>
            </a:endParaRPr>
          </a:p>
          <a:p>
            <a:r>
              <a:rPr lang="en-US" sz="2400" b="1" dirty="0" smtClean="0">
                <a:solidFill>
                  <a:srgbClr val="000000"/>
                </a:solidFill>
              </a:rPr>
              <a:t>The </a:t>
            </a:r>
            <a:r>
              <a:rPr lang="en-US" sz="2400" b="1" dirty="0">
                <a:solidFill>
                  <a:srgbClr val="000000"/>
                </a:solidFill>
              </a:rPr>
              <a:t>Open Forum Rule (Conscious Transparency): </a:t>
            </a:r>
            <a:r>
              <a:rPr lang="en-US" sz="2400" dirty="0">
                <a:solidFill>
                  <a:srgbClr val="000000"/>
                </a:solidFill>
              </a:rPr>
              <a:t>Don’t do anything you could not satisfactorily explain to concerned stakeholders on television (or your mother!). </a:t>
            </a:r>
          </a:p>
        </p:txBody>
      </p:sp>
    </p:spTree>
    <p:extLst>
      <p:ext uri="{BB962C8B-B14F-4D97-AF65-F5344CB8AC3E}">
        <p14:creationId xmlns:p14="http://schemas.microsoft.com/office/powerpoint/2010/main" val="3670770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396142"/>
            <a:ext cx="10058400" cy="1609344"/>
          </a:xfrm>
        </p:spPr>
        <p:txBody>
          <a:bodyPr/>
          <a:lstStyle/>
          <a:p>
            <a:r>
              <a:rPr lang="en-US" dirty="0" smtClean="0"/>
              <a:t>The challenge of charity </a:t>
            </a:r>
            <a:endParaRPr lang="en-US" dirty="0"/>
          </a:p>
        </p:txBody>
      </p:sp>
      <p:sp>
        <p:nvSpPr>
          <p:cNvPr id="4" name="Rectangle 3"/>
          <p:cNvSpPr/>
          <p:nvPr/>
        </p:nvSpPr>
        <p:spPr>
          <a:xfrm>
            <a:off x="648929" y="1871725"/>
            <a:ext cx="10353367" cy="4985980"/>
          </a:xfrm>
          <a:prstGeom prst="rect">
            <a:avLst/>
          </a:prstGeom>
        </p:spPr>
        <p:txBody>
          <a:bodyPr wrap="square">
            <a:spAutoFit/>
          </a:bodyPr>
          <a:lstStyle/>
          <a:p>
            <a:endParaRPr lang="en-US" dirty="0"/>
          </a:p>
          <a:p>
            <a:r>
              <a:rPr lang="en-US" sz="2000" dirty="0" smtClean="0"/>
              <a:t>Charity </a:t>
            </a:r>
            <a:r>
              <a:rPr lang="en-US" sz="2000" dirty="0"/>
              <a:t>(voluntary assistance to those in need) can lead to unintended consequences</a:t>
            </a:r>
            <a:r>
              <a:rPr lang="en-US" sz="2000" dirty="0" smtClean="0"/>
              <a:t>:</a:t>
            </a:r>
          </a:p>
          <a:p>
            <a:endParaRPr lang="en-US" sz="2000" dirty="0"/>
          </a:p>
          <a:p>
            <a:pPr marL="742950" lvl="1" indent="-285750">
              <a:buFont typeface="Arial" panose="020B0604020202020204" pitchFamily="34" charset="0"/>
              <a:buChar char="•"/>
            </a:pPr>
            <a:r>
              <a:rPr lang="en-US" sz="2000" dirty="0" smtClean="0"/>
              <a:t>Create </a:t>
            </a:r>
            <a:r>
              <a:rPr lang="en-US" sz="2000" dirty="0"/>
              <a:t>unhealthy </a:t>
            </a:r>
            <a:r>
              <a:rPr lang="en-US" sz="2000" dirty="0" smtClean="0"/>
              <a:t>dependencies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Rob </a:t>
            </a:r>
            <a:r>
              <a:rPr lang="en-US" sz="2000" dirty="0"/>
              <a:t>people of the power they need to escape </a:t>
            </a:r>
            <a:r>
              <a:rPr lang="en-US" sz="2000" dirty="0" smtClean="0"/>
              <a:t>poverty</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Encourages </a:t>
            </a:r>
            <a:r>
              <a:rPr lang="en-US" sz="2000" dirty="0"/>
              <a:t>paternalism (control of resources and decision-making “for their own good</a:t>
            </a:r>
            <a:r>
              <a:rPr lang="en-US" sz="2000" dirty="0" smtClean="0"/>
              <a:t>”)</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Maintains </a:t>
            </a:r>
            <a:r>
              <a:rPr lang="en-US" sz="2000" dirty="0"/>
              <a:t>the status quo and dominant worldview that perpetuates unjust social systems and cultural </a:t>
            </a:r>
            <a:r>
              <a:rPr lang="en-US" sz="2000" dirty="0" smtClean="0"/>
              <a:t>institutions</a:t>
            </a:r>
          </a:p>
          <a:p>
            <a:endParaRPr lang="en-US" sz="2000" dirty="0"/>
          </a:p>
          <a:p>
            <a:endParaRPr lang="en-US" sz="2000" dirty="0"/>
          </a:p>
          <a:p>
            <a:r>
              <a:rPr lang="en-US" sz="2000" dirty="0" smtClean="0"/>
              <a:t>The </a:t>
            </a:r>
            <a:r>
              <a:rPr lang="en-US" sz="2000" dirty="0"/>
              <a:t>Challenge and Dilemma: Obligation to assist and an obligation to challenge the dominant values systems and worldviews</a:t>
            </a:r>
          </a:p>
        </p:txBody>
      </p:sp>
    </p:spTree>
    <p:extLst>
      <p:ext uri="{BB962C8B-B14F-4D97-AF65-F5344CB8AC3E}">
        <p14:creationId xmlns:p14="http://schemas.microsoft.com/office/powerpoint/2010/main" val="1819793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Christmas story  </a:t>
            </a:r>
            <a:endParaRPr lang="en-US" dirty="0"/>
          </a:p>
        </p:txBody>
      </p:sp>
      <p:sp>
        <p:nvSpPr>
          <p:cNvPr id="3" name="Rectangle 2"/>
          <p:cNvSpPr/>
          <p:nvPr/>
        </p:nvSpPr>
        <p:spPr>
          <a:xfrm>
            <a:off x="1270330" y="2284311"/>
            <a:ext cx="3522503" cy="369332"/>
          </a:xfrm>
          <a:prstGeom prst="rect">
            <a:avLst/>
          </a:prstGeom>
        </p:spPr>
        <p:txBody>
          <a:bodyPr wrap="none">
            <a:spAutoFit/>
          </a:bodyPr>
          <a:lstStyle/>
          <a:p>
            <a:r>
              <a:rPr lang="en-US" dirty="0">
                <a:hlinkClick r:id="rId2"/>
              </a:rPr>
              <a:t>https://</a:t>
            </a:r>
            <a:r>
              <a:rPr lang="en-US" dirty="0" smtClean="0">
                <a:hlinkClick r:id="rId2"/>
              </a:rPr>
              <a:t>youtu.be/SLZNusYeauw</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347" y="1854763"/>
            <a:ext cx="3162300" cy="4752975"/>
          </a:xfrm>
          <a:prstGeom prst="rect">
            <a:avLst/>
          </a:prstGeom>
        </p:spPr>
      </p:pic>
      <p:sp>
        <p:nvSpPr>
          <p:cNvPr id="5" name="Rectangle 4"/>
          <p:cNvSpPr/>
          <p:nvPr/>
        </p:nvSpPr>
        <p:spPr>
          <a:xfrm>
            <a:off x="874210" y="2843978"/>
            <a:ext cx="6096000" cy="3108543"/>
          </a:xfrm>
          <a:prstGeom prst="rect">
            <a:avLst/>
          </a:prstGeom>
        </p:spPr>
        <p:txBody>
          <a:bodyPr>
            <a:spAutoFit/>
          </a:bodyPr>
          <a:lstStyle/>
          <a:p>
            <a:pPr marL="514350" indent="-514350">
              <a:buFont typeface="Arial" panose="020B0604020202020204" pitchFamily="34" charset="0"/>
              <a:buChar char="•"/>
            </a:pPr>
            <a:r>
              <a:rPr lang="en-US" sz="2800" dirty="0" smtClean="0">
                <a:solidFill>
                  <a:srgbClr val="000000"/>
                </a:solidFill>
              </a:rPr>
              <a:t>Community Service Corp</a:t>
            </a:r>
          </a:p>
          <a:p>
            <a:pPr marL="514350" indent="-514350">
              <a:buFont typeface="Arial" panose="020B0604020202020204" pitchFamily="34" charset="0"/>
              <a:buChar char="•"/>
            </a:pPr>
            <a:r>
              <a:rPr lang="en-US" sz="2800" dirty="0" smtClean="0">
                <a:solidFill>
                  <a:srgbClr val="000000"/>
                </a:solidFill>
              </a:rPr>
              <a:t>Christmas Store Dollars</a:t>
            </a:r>
          </a:p>
          <a:p>
            <a:pPr marL="514350" indent="-514350">
              <a:buFont typeface="Arial" panose="020B0604020202020204" pitchFamily="34" charset="0"/>
              <a:buChar char="•"/>
            </a:pPr>
            <a:r>
              <a:rPr lang="en-US" sz="2800" dirty="0" smtClean="0">
                <a:solidFill>
                  <a:srgbClr val="000000"/>
                </a:solidFill>
              </a:rPr>
              <a:t>Donations vs. cash</a:t>
            </a:r>
          </a:p>
          <a:p>
            <a:pPr marL="514350" indent="-514350">
              <a:buFont typeface="Arial" panose="020B0604020202020204" pitchFamily="34" charset="0"/>
              <a:buChar char="•"/>
            </a:pPr>
            <a:r>
              <a:rPr lang="en-US" sz="2800" dirty="0" smtClean="0">
                <a:solidFill>
                  <a:srgbClr val="000000"/>
                </a:solidFill>
              </a:rPr>
              <a:t>Community development vs. charity</a:t>
            </a:r>
          </a:p>
          <a:p>
            <a:pPr marL="514350" indent="-514350">
              <a:buFont typeface="Arial" panose="020B0604020202020204" pitchFamily="34" charset="0"/>
              <a:buChar char="•"/>
            </a:pPr>
            <a:r>
              <a:rPr lang="en-US" sz="2800" dirty="0" smtClean="0">
                <a:solidFill>
                  <a:srgbClr val="000000"/>
                </a:solidFill>
              </a:rPr>
              <a:t>Communities  have adequate assets to initiate renewal</a:t>
            </a:r>
          </a:p>
        </p:txBody>
      </p:sp>
      <p:sp>
        <p:nvSpPr>
          <p:cNvPr id="6" name="Rectangle 5"/>
          <p:cNvSpPr/>
          <p:nvPr/>
        </p:nvSpPr>
        <p:spPr>
          <a:xfrm>
            <a:off x="4792833" y="2284311"/>
            <a:ext cx="1376659" cy="369332"/>
          </a:xfrm>
          <a:prstGeom prst="rect">
            <a:avLst/>
          </a:prstGeom>
        </p:spPr>
        <p:txBody>
          <a:bodyPr wrap="none">
            <a:spAutoFit/>
          </a:bodyPr>
          <a:lstStyle/>
          <a:p>
            <a:r>
              <a:rPr lang="en-US" dirty="0" smtClean="0">
                <a:solidFill>
                  <a:srgbClr val="000000"/>
                </a:solidFill>
              </a:rPr>
              <a:t>(2 minutes)</a:t>
            </a:r>
            <a:endParaRPr lang="en-US" dirty="0"/>
          </a:p>
        </p:txBody>
      </p:sp>
    </p:spTree>
    <p:extLst>
      <p:ext uri="{BB962C8B-B14F-4D97-AF65-F5344CB8AC3E}">
        <p14:creationId xmlns:p14="http://schemas.microsoft.com/office/powerpoint/2010/main" val="2370728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68947"/>
            <a:ext cx="10058400" cy="1609344"/>
          </a:xfrm>
        </p:spPr>
        <p:txBody>
          <a:bodyPr/>
          <a:lstStyle/>
          <a:p>
            <a:r>
              <a:rPr lang="en-US" b="1" dirty="0" smtClean="0"/>
              <a:t>Upstream thinking</a:t>
            </a:r>
            <a:endParaRPr lang="en-US" dirty="0"/>
          </a:p>
        </p:txBody>
      </p:sp>
      <p:sp>
        <p:nvSpPr>
          <p:cNvPr id="5" name="Rectangle 4"/>
          <p:cNvSpPr/>
          <p:nvPr/>
        </p:nvSpPr>
        <p:spPr>
          <a:xfrm>
            <a:off x="783771" y="1948543"/>
            <a:ext cx="6164668" cy="4893647"/>
          </a:xfrm>
          <a:prstGeom prst="rect">
            <a:avLst/>
          </a:prstGeom>
        </p:spPr>
        <p:txBody>
          <a:bodyPr wrap="square">
            <a:spAutoFit/>
          </a:bodyPr>
          <a:lstStyle/>
          <a:p>
            <a:pPr marL="514350" indent="-514350">
              <a:buFont typeface="+mj-lt"/>
              <a:buAutoNum type="arabicPeriod"/>
            </a:pPr>
            <a:r>
              <a:rPr lang="en-US" sz="2400" b="1" dirty="0" smtClean="0">
                <a:solidFill>
                  <a:srgbClr val="000000"/>
                </a:solidFill>
              </a:rPr>
              <a:t>Good Samaritan activities </a:t>
            </a:r>
            <a:r>
              <a:rPr lang="en-US" sz="2400" dirty="0" smtClean="0">
                <a:solidFill>
                  <a:srgbClr val="000000"/>
                </a:solidFill>
              </a:rPr>
              <a:t>(“we throw out lifelines where and when they yell for help or we find them drowning”)</a:t>
            </a:r>
          </a:p>
          <a:p>
            <a:pPr marL="514350" indent="-514350">
              <a:buFont typeface="+mj-lt"/>
              <a:buAutoNum type="arabicPeriod"/>
            </a:pPr>
            <a:endParaRPr lang="en-US" sz="2400" dirty="0" smtClean="0">
              <a:solidFill>
                <a:srgbClr val="000000"/>
              </a:solidFill>
            </a:endParaRPr>
          </a:p>
          <a:p>
            <a:pPr marL="514350" indent="-514350">
              <a:buFont typeface="+mj-lt"/>
              <a:buAutoNum type="arabicPeriod"/>
            </a:pPr>
            <a:r>
              <a:rPr lang="en-US" sz="2400" b="1" dirty="0" smtClean="0">
                <a:solidFill>
                  <a:srgbClr val="000000"/>
                </a:solidFill>
              </a:rPr>
              <a:t>Focus on your talents </a:t>
            </a:r>
            <a:r>
              <a:rPr lang="en-US" sz="2400" dirty="0" smtClean="0">
                <a:solidFill>
                  <a:srgbClr val="000000"/>
                </a:solidFill>
              </a:rPr>
              <a:t>(“once you are up on your feet, we will remind you that you have something to contribute to the community”)</a:t>
            </a:r>
          </a:p>
          <a:p>
            <a:pPr marL="514350" indent="-514350">
              <a:buFont typeface="+mj-lt"/>
              <a:buAutoNum type="arabicPeriod"/>
            </a:pPr>
            <a:endParaRPr lang="en-US" sz="2400" dirty="0" smtClean="0">
              <a:solidFill>
                <a:srgbClr val="000000"/>
              </a:solidFill>
            </a:endParaRPr>
          </a:p>
          <a:p>
            <a:pPr marL="514350" indent="-514350">
              <a:buFont typeface="+mj-lt"/>
              <a:buAutoNum type="arabicPeriod"/>
            </a:pPr>
            <a:r>
              <a:rPr lang="en-US" sz="2400" b="1" dirty="0" smtClean="0">
                <a:solidFill>
                  <a:srgbClr val="000000"/>
                </a:solidFill>
              </a:rPr>
              <a:t>Challenge unfair rules </a:t>
            </a:r>
            <a:r>
              <a:rPr lang="en-US" sz="2400" dirty="0" smtClean="0">
                <a:solidFill>
                  <a:srgbClr val="000000"/>
                </a:solidFill>
              </a:rPr>
              <a:t>(“charities alone will not change the cities of America”)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311" y="2653643"/>
            <a:ext cx="3790937" cy="2841173"/>
          </a:xfrm>
          <a:prstGeom prst="rect">
            <a:avLst/>
          </a:prstGeom>
        </p:spPr>
      </p:pic>
    </p:spTree>
    <p:extLst>
      <p:ext uri="{BB962C8B-B14F-4D97-AF65-F5344CB8AC3E}">
        <p14:creationId xmlns:p14="http://schemas.microsoft.com/office/powerpoint/2010/main" val="1358163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57193" y="2080168"/>
            <a:ext cx="3908612" cy="4611034"/>
          </a:xfrm>
          <a:blipFill>
            <a:blip r:embed="rId2"/>
            <a:tile tx="0" ty="0" sx="100000" sy="100000" flip="none" algn="tl"/>
          </a:blipFill>
          <a:ln w="38100">
            <a:solidFill>
              <a:schemeClr val="tx1"/>
            </a:solidFill>
          </a:ln>
        </p:spPr>
        <p:txBody>
          <a:bodyPr>
            <a:normAutofit fontScale="92500" lnSpcReduction="20000"/>
          </a:bodyPr>
          <a:lstStyle/>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Self-awareness</a:t>
            </a:r>
          </a:p>
          <a:p>
            <a:pPr lvl="1"/>
            <a:r>
              <a:rPr lang="en-US" sz="2000" dirty="0">
                <a:latin typeface="Arial" panose="020B0604020202020204" pitchFamily="34" charset="0"/>
                <a:cs typeface="Arial" panose="020B0604020202020204" pitchFamily="34" charset="0"/>
              </a:rPr>
              <a:t>Emotional Awareness</a:t>
            </a:r>
          </a:p>
          <a:p>
            <a:pPr lvl="1"/>
            <a:r>
              <a:rPr lang="en-US" sz="2000" dirty="0">
                <a:latin typeface="Arial" panose="020B0604020202020204" pitchFamily="34" charset="0"/>
                <a:cs typeface="Arial" panose="020B0604020202020204" pitchFamily="34" charset="0"/>
              </a:rPr>
              <a:t>Self-confidence</a:t>
            </a:r>
          </a:p>
          <a:p>
            <a:r>
              <a:rPr lang="en-US" sz="2400" b="1" dirty="0">
                <a:latin typeface="Arial" panose="020B0604020202020204" pitchFamily="34" charset="0"/>
                <a:cs typeface="Arial" panose="020B0604020202020204" pitchFamily="34" charset="0"/>
              </a:rPr>
              <a:t>Self-regulation</a:t>
            </a:r>
          </a:p>
          <a:p>
            <a:pPr lvl="1"/>
            <a:r>
              <a:rPr lang="en-US" sz="2000" dirty="0">
                <a:latin typeface="Arial" panose="020B0604020202020204" pitchFamily="34" charset="0"/>
                <a:cs typeface="Arial" panose="020B0604020202020204" pitchFamily="34" charset="0"/>
              </a:rPr>
              <a:t>Self-control</a:t>
            </a:r>
          </a:p>
          <a:p>
            <a:pPr lvl="1"/>
            <a:r>
              <a:rPr lang="en-US" sz="2000" dirty="0">
                <a:latin typeface="Arial" panose="020B0604020202020204" pitchFamily="34" charset="0"/>
                <a:cs typeface="Arial" panose="020B0604020202020204" pitchFamily="34" charset="0"/>
              </a:rPr>
              <a:t>Trustworthiness</a:t>
            </a:r>
          </a:p>
          <a:p>
            <a:pPr lvl="1"/>
            <a:r>
              <a:rPr lang="en-US" sz="2000" dirty="0">
                <a:latin typeface="Arial" panose="020B0604020202020204" pitchFamily="34" charset="0"/>
                <a:cs typeface="Arial" panose="020B0604020202020204" pitchFamily="34" charset="0"/>
              </a:rPr>
              <a:t>Conscientiousness</a:t>
            </a:r>
          </a:p>
          <a:p>
            <a:pPr lvl="1"/>
            <a:r>
              <a:rPr lang="en-US" sz="2000" dirty="0">
                <a:latin typeface="Arial" panose="020B0604020202020204" pitchFamily="34" charset="0"/>
                <a:cs typeface="Arial" panose="020B0604020202020204" pitchFamily="34" charset="0"/>
              </a:rPr>
              <a:t>Adaptability</a:t>
            </a:r>
          </a:p>
          <a:p>
            <a:pPr lvl="1"/>
            <a:r>
              <a:rPr lang="en-US" sz="2000" dirty="0">
                <a:latin typeface="Arial" panose="020B0604020202020204" pitchFamily="34" charset="0"/>
                <a:cs typeface="Arial" panose="020B0604020202020204" pitchFamily="34" charset="0"/>
              </a:rPr>
              <a:t>Innovation</a:t>
            </a:r>
          </a:p>
          <a:p>
            <a:r>
              <a:rPr lang="en-US" sz="2400" b="1" dirty="0">
                <a:latin typeface="Arial" panose="020B0604020202020204" pitchFamily="34" charset="0"/>
                <a:cs typeface="Arial" panose="020B0604020202020204" pitchFamily="34" charset="0"/>
              </a:rPr>
              <a:t>Motivation</a:t>
            </a:r>
          </a:p>
          <a:p>
            <a:pPr lvl="1"/>
            <a:r>
              <a:rPr lang="en-US" sz="2000" dirty="0">
                <a:latin typeface="Arial" panose="020B0604020202020204" pitchFamily="34" charset="0"/>
                <a:cs typeface="Arial" panose="020B0604020202020204" pitchFamily="34" charset="0"/>
              </a:rPr>
              <a:t>Commitment</a:t>
            </a:r>
          </a:p>
          <a:p>
            <a:pPr lvl="1"/>
            <a:r>
              <a:rPr lang="en-US" sz="2000" dirty="0">
                <a:latin typeface="Arial" panose="020B0604020202020204" pitchFamily="34" charset="0"/>
                <a:cs typeface="Arial" panose="020B0604020202020204" pitchFamily="34" charset="0"/>
              </a:rPr>
              <a:t>Initiative</a:t>
            </a:r>
          </a:p>
          <a:p>
            <a:pPr lvl="1"/>
            <a:r>
              <a:rPr lang="en-US" sz="2000" dirty="0">
                <a:latin typeface="Arial" panose="020B0604020202020204" pitchFamily="34" charset="0"/>
                <a:cs typeface="Arial" panose="020B0604020202020204" pitchFamily="34" charset="0"/>
              </a:rPr>
              <a:t>Optimism</a:t>
            </a:r>
          </a:p>
        </p:txBody>
      </p:sp>
      <p:sp>
        <p:nvSpPr>
          <p:cNvPr id="4" name="Content Placeholder 3"/>
          <p:cNvSpPr>
            <a:spLocks noGrp="1"/>
          </p:cNvSpPr>
          <p:nvPr>
            <p:ph sz="half" idx="2"/>
          </p:nvPr>
        </p:nvSpPr>
        <p:spPr>
          <a:xfrm>
            <a:off x="6099048" y="2080168"/>
            <a:ext cx="4165226" cy="4611034"/>
          </a:xfrm>
          <a:blipFill>
            <a:blip r:embed="rId2"/>
            <a:tile tx="0" ty="0" sx="100000" sy="100000" flip="none" algn="tl"/>
          </a:blipFill>
          <a:ln w="38100">
            <a:solidFill>
              <a:schemeClr val="tx1"/>
            </a:solidFill>
          </a:ln>
        </p:spPr>
        <p:txBody>
          <a:bodyPr>
            <a:normAutofit fontScale="92500" lnSpcReduction="20000"/>
          </a:bodyPr>
          <a:lstStyle/>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Empathy</a:t>
            </a:r>
          </a:p>
          <a:p>
            <a:pPr lvl="1"/>
            <a:r>
              <a:rPr lang="en-US" sz="2000" dirty="0">
                <a:latin typeface="Arial" panose="020B0604020202020204" pitchFamily="34" charset="0"/>
                <a:cs typeface="Arial" panose="020B0604020202020204" pitchFamily="34" charset="0"/>
              </a:rPr>
              <a:t>Service Orientation</a:t>
            </a:r>
          </a:p>
          <a:p>
            <a:pPr lvl="1"/>
            <a:r>
              <a:rPr lang="en-US" sz="2000" dirty="0">
                <a:latin typeface="Arial" panose="020B0604020202020204" pitchFamily="34" charset="0"/>
                <a:cs typeface="Arial" panose="020B0604020202020204" pitchFamily="34" charset="0"/>
              </a:rPr>
              <a:t>Developing Others</a:t>
            </a:r>
          </a:p>
          <a:p>
            <a:pPr lvl="1"/>
            <a:r>
              <a:rPr lang="en-US" sz="2000" dirty="0">
                <a:latin typeface="Arial" panose="020B0604020202020204" pitchFamily="34" charset="0"/>
                <a:cs typeface="Arial" panose="020B0604020202020204" pitchFamily="34" charset="0"/>
              </a:rPr>
              <a:t>Political Awareness</a:t>
            </a:r>
          </a:p>
          <a:p>
            <a:pPr lvl="1"/>
            <a:r>
              <a:rPr lang="en-US" sz="2000" dirty="0">
                <a:latin typeface="Arial" panose="020B0604020202020204" pitchFamily="34" charset="0"/>
                <a:cs typeface="Arial" panose="020B0604020202020204" pitchFamily="34" charset="0"/>
              </a:rPr>
              <a:t>Understanding Others</a:t>
            </a: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Social Skills </a:t>
            </a:r>
          </a:p>
          <a:p>
            <a:pPr lvl="1"/>
            <a:r>
              <a:rPr lang="en-US" sz="2000" dirty="0">
                <a:latin typeface="Arial" panose="020B0604020202020204" pitchFamily="34" charset="0"/>
                <a:cs typeface="Arial" panose="020B0604020202020204" pitchFamily="34" charset="0"/>
              </a:rPr>
              <a:t>Communication</a:t>
            </a:r>
          </a:p>
          <a:p>
            <a:pPr lvl="1"/>
            <a:r>
              <a:rPr lang="en-US" sz="2000" dirty="0">
                <a:latin typeface="Arial" panose="020B0604020202020204" pitchFamily="34" charset="0"/>
                <a:cs typeface="Arial" panose="020B0604020202020204" pitchFamily="34" charset="0"/>
              </a:rPr>
              <a:t>Leadership</a:t>
            </a:r>
          </a:p>
          <a:p>
            <a:pPr lvl="1"/>
            <a:r>
              <a:rPr lang="en-US" sz="2000" dirty="0">
                <a:latin typeface="Arial" panose="020B0604020202020204" pitchFamily="34" charset="0"/>
                <a:cs typeface="Arial" panose="020B0604020202020204" pitchFamily="34" charset="0"/>
              </a:rPr>
              <a:t>Conflict Management</a:t>
            </a:r>
          </a:p>
          <a:p>
            <a:pPr lvl="1"/>
            <a:r>
              <a:rPr lang="en-US" sz="2000" dirty="0">
                <a:latin typeface="Arial" panose="020B0604020202020204" pitchFamily="34" charset="0"/>
                <a:cs typeface="Arial" panose="020B0604020202020204" pitchFamily="34" charset="0"/>
              </a:rPr>
              <a:t>Building Bonds</a:t>
            </a:r>
          </a:p>
          <a:p>
            <a:pPr lvl="1"/>
            <a:r>
              <a:rPr lang="en-US" sz="2000" dirty="0">
                <a:latin typeface="Arial" panose="020B0604020202020204" pitchFamily="34" charset="0"/>
                <a:cs typeface="Arial" panose="020B0604020202020204" pitchFamily="34" charset="0"/>
              </a:rPr>
              <a:t>Collaboration and Cooperation</a:t>
            </a:r>
          </a:p>
          <a:p>
            <a:endParaRPr lang="en-US" dirty="0"/>
          </a:p>
        </p:txBody>
      </p:sp>
      <p:sp>
        <p:nvSpPr>
          <p:cNvPr id="5" name="Title 4"/>
          <p:cNvSpPr>
            <a:spLocks noGrp="1"/>
          </p:cNvSpPr>
          <p:nvPr>
            <p:ph type="title"/>
          </p:nvPr>
        </p:nvSpPr>
        <p:spPr/>
        <p:txBody>
          <a:bodyPr/>
          <a:lstStyle/>
          <a:p>
            <a:r>
              <a:rPr lang="en-US" dirty="0" smtClean="0"/>
              <a:t>Emotional intelligence AND QUIZ</a:t>
            </a:r>
            <a:endParaRPr lang="en-US" dirty="0"/>
          </a:p>
        </p:txBody>
      </p:sp>
    </p:spTree>
    <p:extLst>
      <p:ext uri="{BB962C8B-B14F-4D97-AF65-F5344CB8AC3E}">
        <p14:creationId xmlns:p14="http://schemas.microsoft.com/office/powerpoint/2010/main" val="45454952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15" y="451104"/>
            <a:ext cx="9451423" cy="1642872"/>
          </a:xfrm>
        </p:spPr>
        <p:txBody>
          <a:bodyPr/>
          <a:lstStyle/>
          <a:p>
            <a:r>
              <a:rPr lang="en-US" dirty="0" smtClean="0"/>
              <a:t>Reflection and discussion</a:t>
            </a:r>
            <a:endParaRPr lang="en-US" dirty="0"/>
          </a:p>
        </p:txBody>
      </p:sp>
      <p:sp>
        <p:nvSpPr>
          <p:cNvPr id="3" name="Rectangle 2"/>
          <p:cNvSpPr/>
          <p:nvPr/>
        </p:nvSpPr>
        <p:spPr>
          <a:xfrm>
            <a:off x="476692" y="1515310"/>
            <a:ext cx="11192794" cy="4093428"/>
          </a:xfrm>
          <a:prstGeom prst="rect">
            <a:avLst/>
          </a:prstGeom>
        </p:spPr>
        <p:txBody>
          <a:bodyPr wrap="square">
            <a:spAutoFit/>
          </a:bodyPr>
          <a:lstStyle/>
          <a:p>
            <a:endParaRPr lang="en-US" sz="2000" b="1" dirty="0" smtClean="0">
              <a:solidFill>
                <a:srgbClr val="000000"/>
              </a:solidFill>
            </a:endParaRPr>
          </a:p>
          <a:p>
            <a:endParaRPr lang="en-US" sz="2000" dirty="0">
              <a:solidFill>
                <a:srgbClr val="000000"/>
              </a:solidFill>
            </a:endParaRPr>
          </a:p>
          <a:p>
            <a:pPr marL="342900" indent="-342900">
              <a:buFont typeface="+mj-lt"/>
              <a:buAutoNum type="arabicPeriod"/>
            </a:pPr>
            <a:r>
              <a:rPr lang="en-US" sz="2000" dirty="0">
                <a:solidFill>
                  <a:srgbClr val="000000"/>
                </a:solidFill>
              </a:rPr>
              <a:t>According to James in The Wealth of the Poor, what can be a negative consequence of charity? </a:t>
            </a:r>
            <a:endParaRPr lang="en-US" sz="2000" dirty="0" smtClean="0">
              <a:solidFill>
                <a:srgbClr val="000000"/>
              </a:solidFill>
            </a:endParaRPr>
          </a:p>
          <a:p>
            <a:pPr marL="342900" indent="-342900">
              <a:buFont typeface="+mj-lt"/>
              <a:buAutoNum type="arabicPeriod"/>
            </a:pPr>
            <a:endParaRPr lang="en-US" sz="2000" dirty="0">
              <a:solidFill>
                <a:srgbClr val="000000"/>
              </a:solidFill>
            </a:endParaRPr>
          </a:p>
          <a:p>
            <a:pPr marL="342900" indent="-342900">
              <a:buFont typeface="+mj-lt"/>
              <a:buAutoNum type="arabicPeriod"/>
            </a:pPr>
            <a:r>
              <a:rPr lang="en-US" sz="2000" dirty="0">
                <a:solidFill>
                  <a:srgbClr val="000000"/>
                </a:solidFill>
              </a:rPr>
              <a:t>What “better form of charity” was developed by James at the church? </a:t>
            </a:r>
            <a:endParaRPr lang="en-US" sz="2000" dirty="0" smtClean="0">
              <a:solidFill>
                <a:srgbClr val="000000"/>
              </a:solidFill>
            </a:endParaRPr>
          </a:p>
          <a:p>
            <a:pPr marL="342900" indent="-342900">
              <a:buFont typeface="+mj-lt"/>
              <a:buAutoNum type="arabicPeriod"/>
            </a:pPr>
            <a:endParaRPr lang="en-US" sz="2000" dirty="0">
              <a:solidFill>
                <a:srgbClr val="000000"/>
              </a:solidFill>
            </a:endParaRPr>
          </a:p>
          <a:p>
            <a:pPr marL="342900" indent="-342900">
              <a:buFont typeface="+mj-lt"/>
              <a:buAutoNum type="arabicPeriod"/>
            </a:pPr>
            <a:r>
              <a:rPr lang="en-US" sz="2000" dirty="0">
                <a:solidFill>
                  <a:srgbClr val="000000"/>
                </a:solidFill>
              </a:rPr>
              <a:t>What metaphor AND three steps are introduced at the end of the article to describe how to best address poverty?  </a:t>
            </a:r>
            <a:endParaRPr lang="en-US" sz="2000" dirty="0" smtClean="0">
              <a:solidFill>
                <a:srgbClr val="000000"/>
              </a:solidFill>
            </a:endParaRPr>
          </a:p>
          <a:p>
            <a:pPr marL="342900" indent="-342900">
              <a:buFont typeface="+mj-lt"/>
              <a:buAutoNum type="arabicPeriod"/>
            </a:pPr>
            <a:endParaRPr lang="en-US" sz="2000" dirty="0">
              <a:solidFill>
                <a:srgbClr val="000000"/>
              </a:solidFill>
            </a:endParaRPr>
          </a:p>
          <a:p>
            <a:pPr marL="457200" indent="-457200">
              <a:buAutoNum type="arabicPeriod"/>
            </a:pPr>
            <a:r>
              <a:rPr lang="en-US" sz="2000" dirty="0" smtClean="0">
                <a:solidFill>
                  <a:srgbClr val="000000"/>
                </a:solidFill>
              </a:rPr>
              <a:t>Does </a:t>
            </a:r>
            <a:r>
              <a:rPr lang="en-US" sz="2000" dirty="0">
                <a:solidFill>
                  <a:srgbClr val="000000"/>
                </a:solidFill>
              </a:rPr>
              <a:t>your service-learning work feel like a “better form of charity”? </a:t>
            </a:r>
            <a:endParaRPr lang="en-US" sz="2000" dirty="0" smtClean="0">
              <a:solidFill>
                <a:srgbClr val="000000"/>
              </a:solidFill>
            </a:endParaRPr>
          </a:p>
          <a:p>
            <a:pPr marL="457200" indent="-457200">
              <a:buAutoNum type="arabicPeriod"/>
            </a:pPr>
            <a:endParaRPr lang="en-US" sz="2000" dirty="0">
              <a:solidFill>
                <a:srgbClr val="000000"/>
              </a:solidFill>
            </a:endParaRPr>
          </a:p>
          <a:p>
            <a:pPr marL="457200" indent="-457200">
              <a:buAutoNum type="arabicPeriod"/>
            </a:pPr>
            <a:r>
              <a:rPr lang="en-US" sz="2000" dirty="0" smtClean="0">
                <a:solidFill>
                  <a:srgbClr val="000000"/>
                </a:solidFill>
              </a:rPr>
              <a:t>What are </a:t>
            </a:r>
            <a:r>
              <a:rPr lang="en-US" sz="2000" dirty="0">
                <a:solidFill>
                  <a:srgbClr val="000000"/>
                </a:solidFill>
              </a:rPr>
              <a:t>specific examples from your service-learning </a:t>
            </a:r>
            <a:r>
              <a:rPr lang="en-US" sz="2000" dirty="0" smtClean="0">
                <a:solidFill>
                  <a:srgbClr val="000000"/>
                </a:solidFill>
              </a:rPr>
              <a:t>work?</a:t>
            </a:r>
            <a:endParaRPr lang="en-US" sz="2000" dirty="0"/>
          </a:p>
        </p:txBody>
      </p:sp>
    </p:spTree>
    <p:extLst>
      <p:ext uri="{BB962C8B-B14F-4D97-AF65-F5344CB8AC3E}">
        <p14:creationId xmlns:p14="http://schemas.microsoft.com/office/powerpoint/2010/main" val="3047360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Asset-Mapping</a:t>
            </a:r>
            <a:endParaRPr lang="en-US" dirty="0"/>
          </a:p>
        </p:txBody>
      </p:sp>
      <p:sp>
        <p:nvSpPr>
          <p:cNvPr id="4" name="Text Placeholder 2"/>
          <p:cNvSpPr>
            <a:spLocks noGrp="1"/>
          </p:cNvSpPr>
          <p:nvPr>
            <p:ph type="body" idx="1"/>
          </p:nvPr>
        </p:nvSpPr>
        <p:spPr>
          <a:xfrm>
            <a:off x="2165774" y="5020056"/>
            <a:ext cx="9052560" cy="1066800"/>
          </a:xfrm>
        </p:spPr>
        <p:txBody>
          <a:bodyPr/>
          <a:lstStyle/>
          <a:p>
            <a:r>
              <a:rPr lang="en-US" dirty="0" smtClean="0"/>
              <a:t>Mapping the assets, resources, and challenges of our communities.</a:t>
            </a:r>
            <a:endParaRPr lang="en-US" dirty="0"/>
          </a:p>
        </p:txBody>
      </p:sp>
    </p:spTree>
    <p:extLst>
      <p:ext uri="{BB962C8B-B14F-4D97-AF65-F5344CB8AC3E}">
        <p14:creationId xmlns:p14="http://schemas.microsoft.com/office/powerpoint/2010/main" val="2253416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Combatting poverty together</a:t>
            </a:r>
            <a:endParaRPr lang="en-US" dirty="0"/>
          </a:p>
        </p:txBody>
      </p:sp>
      <p:sp>
        <p:nvSpPr>
          <p:cNvPr id="4" name="Text Placeholder 2"/>
          <p:cNvSpPr>
            <a:spLocks noGrp="1"/>
          </p:cNvSpPr>
          <p:nvPr>
            <p:ph type="body" idx="1"/>
          </p:nvPr>
        </p:nvSpPr>
        <p:spPr>
          <a:xfrm>
            <a:off x="2165774" y="5020056"/>
            <a:ext cx="9052560" cy="1066800"/>
          </a:xfrm>
        </p:spPr>
        <p:txBody>
          <a:bodyPr/>
          <a:lstStyle/>
          <a:p>
            <a:r>
              <a:rPr lang="en-US" dirty="0" smtClean="0"/>
              <a:t>RMAPI; Connected Communities; ROC the Future</a:t>
            </a:r>
            <a:endParaRPr lang="en-US" dirty="0"/>
          </a:p>
        </p:txBody>
      </p:sp>
    </p:spTree>
    <p:extLst>
      <p:ext uri="{BB962C8B-B14F-4D97-AF65-F5344CB8AC3E}">
        <p14:creationId xmlns:p14="http://schemas.microsoft.com/office/powerpoint/2010/main" val="4063735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vs. “non-expert” approach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22" y="2441222"/>
            <a:ext cx="3826933" cy="2870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0912" b="18373"/>
          <a:stretch/>
        </p:blipFill>
        <p:spPr>
          <a:xfrm>
            <a:off x="4987488" y="2093976"/>
            <a:ext cx="2598646" cy="32343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5021"/>
          <a:stretch/>
        </p:blipFill>
        <p:spPr>
          <a:xfrm>
            <a:off x="8669160" y="2093976"/>
            <a:ext cx="2971800" cy="3256957"/>
          </a:xfrm>
          <a:prstGeom prst="rect">
            <a:avLst/>
          </a:prstGeom>
        </p:spPr>
      </p:pic>
      <p:sp>
        <p:nvSpPr>
          <p:cNvPr id="7" name="Rectangle 6"/>
          <p:cNvSpPr/>
          <p:nvPr/>
        </p:nvSpPr>
        <p:spPr>
          <a:xfrm>
            <a:off x="587022" y="5964956"/>
            <a:ext cx="8187241" cy="369332"/>
          </a:xfrm>
          <a:prstGeom prst="rect">
            <a:avLst/>
          </a:prstGeom>
        </p:spPr>
        <p:txBody>
          <a:bodyPr wrap="none">
            <a:spAutoFit/>
          </a:bodyPr>
          <a:lstStyle/>
          <a:p>
            <a:pPr marL="1284732" indent="-571500">
              <a:buFont typeface="Wingdings" panose="05000000000000000000" pitchFamily="2" charset="2"/>
              <a:buChar char="v"/>
              <a:defRPr/>
            </a:pPr>
            <a:r>
              <a:rPr lang="en-US" dirty="0" smtClean="0"/>
              <a:t>Focus on individual vs. experience as the source of knowledge. </a:t>
            </a:r>
            <a:endParaRPr lang="en-US" dirty="0"/>
          </a:p>
        </p:txBody>
      </p:sp>
    </p:spTree>
    <p:extLst>
      <p:ext uri="{BB962C8B-B14F-4D97-AF65-F5344CB8AC3E}">
        <p14:creationId xmlns:p14="http://schemas.microsoft.com/office/powerpoint/2010/main" val="189452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200400" cy="4315554"/>
          </a:xfrm>
        </p:spPr>
        <p:txBody>
          <a:bodyPr>
            <a:noAutofit/>
          </a:bodyPr>
          <a:lstStyle/>
          <a:p>
            <a:r>
              <a:rPr lang="en-US" sz="4000" dirty="0" smtClean="0"/>
              <a:t>Making a peanut butter and jam sandwich</a:t>
            </a:r>
            <a:br>
              <a:rPr lang="en-US" sz="4000" dirty="0" smtClean="0"/>
            </a:br>
            <a:r>
              <a:rPr lang="en-US" sz="4000" dirty="0" smtClean="0"/>
              <a:t>(in 5 steps)</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77" y="1171222"/>
            <a:ext cx="6699941" cy="3830132"/>
          </a:xfrm>
          <a:prstGeom prst="rect">
            <a:avLst/>
          </a:prstGeom>
        </p:spPr>
      </p:pic>
    </p:spTree>
    <p:extLst>
      <p:ext uri="{BB962C8B-B14F-4D97-AF65-F5344CB8AC3E}">
        <p14:creationId xmlns:p14="http://schemas.microsoft.com/office/powerpoint/2010/main" val="124122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389" y="2691580"/>
            <a:ext cx="3200400" cy="1737360"/>
          </a:xfrm>
        </p:spPr>
        <p:txBody>
          <a:bodyPr>
            <a:normAutofit fontScale="90000"/>
          </a:bodyPr>
          <a:lstStyle/>
          <a:p>
            <a:r>
              <a:rPr lang="en-US" sz="4400" b="1" dirty="0" smtClean="0"/>
              <a:t>Rochester-Monroe Anti-Poverty Initiative</a:t>
            </a:r>
            <a:endParaRPr lang="en-US" sz="4400" b="1"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endParaRPr lang="en-US" sz="3200" dirty="0" smtClean="0"/>
          </a:p>
          <a:p>
            <a:pPr marL="1284732" indent="-571500">
              <a:buFont typeface="Wingdings" panose="05000000000000000000" pitchFamily="2" charset="2"/>
              <a:buChar char="v"/>
              <a:defRPr/>
            </a:pPr>
            <a:r>
              <a:rPr lang="en-US" sz="3700" dirty="0" smtClean="0"/>
              <a:t>A </a:t>
            </a:r>
            <a:r>
              <a:rPr lang="en-US" sz="3700" dirty="0"/>
              <a:t>Community Collaboration involving leaders and about 1,000 volunteers.</a:t>
            </a:r>
          </a:p>
          <a:p>
            <a:pPr marL="1284732" indent="-571500">
              <a:buFont typeface="Wingdings" panose="05000000000000000000" pitchFamily="2" charset="2"/>
              <a:buChar char="v"/>
              <a:defRPr/>
            </a:pPr>
            <a:r>
              <a:rPr lang="en-US" sz="3700" dirty="0"/>
              <a:t>Focused on both short- and long-term needs to reduce poverty by 50% in 15 years.</a:t>
            </a:r>
          </a:p>
          <a:p>
            <a:pPr marL="1284732" indent="-571500">
              <a:buFont typeface="Wingdings" panose="05000000000000000000" pitchFamily="2" charset="2"/>
              <a:buChar char="v"/>
              <a:defRPr/>
            </a:pPr>
            <a:r>
              <a:rPr lang="en-US" sz="3700" dirty="0"/>
              <a:t>Coordinated with New York State.</a:t>
            </a:r>
          </a:p>
          <a:p>
            <a:pPr marL="1284732" indent="-571500">
              <a:buFont typeface="Wingdings" panose="05000000000000000000" pitchFamily="2" charset="2"/>
              <a:buChar char="v"/>
              <a:defRPr/>
            </a:pPr>
            <a:r>
              <a:rPr lang="en-US" sz="3700" dirty="0"/>
              <a:t>Hosted by the United Way of Greater Rochester.</a:t>
            </a:r>
          </a:p>
          <a:p>
            <a:pPr marL="1284732" indent="-571500">
              <a:buFont typeface="Wingdings" panose="05000000000000000000" pitchFamily="2" charset="2"/>
              <a:buChar char="v"/>
              <a:defRPr/>
            </a:pPr>
            <a:r>
              <a:rPr lang="en-US" sz="3700" dirty="0"/>
              <a:t>Facilitated by a dedicated professional staff</a:t>
            </a:r>
            <a:r>
              <a:rPr lang="en-US" sz="3700" dirty="0" smtClean="0"/>
              <a:t>.</a:t>
            </a:r>
            <a:endParaRPr lang="en-US" sz="3700" dirty="0"/>
          </a:p>
          <a:p>
            <a:pPr marL="201168" lvl="1" indent="0">
              <a:buNone/>
            </a:pPr>
            <a:endParaRPr lang="en-US" sz="2400" dirty="0" smtClean="0">
              <a:hlinkClick r:id="rId2"/>
            </a:endParaRPr>
          </a:p>
          <a:p>
            <a:pPr marL="201168" lvl="1" indent="0">
              <a:buNone/>
            </a:pPr>
            <a:endParaRPr lang="en-US" sz="2400" dirty="0" smtClean="0">
              <a:hlinkClick r:id="rId2"/>
            </a:endParaRPr>
          </a:p>
          <a:p>
            <a:pPr marL="201168" lvl="1" indent="0">
              <a:buNone/>
            </a:pPr>
            <a:r>
              <a:rPr lang="en-US" sz="3800" b="1" dirty="0" smtClean="0"/>
              <a:t>Year in Review Report:</a:t>
            </a:r>
            <a:endParaRPr lang="en-US" sz="3800" b="1" dirty="0"/>
          </a:p>
          <a:p>
            <a:pPr marL="201168" lvl="1" indent="0">
              <a:buNone/>
            </a:pPr>
            <a:r>
              <a:rPr lang="en-US" sz="2900" dirty="0" smtClean="0">
                <a:hlinkClick r:id="rId2"/>
              </a:rPr>
              <a:t>https</a:t>
            </a:r>
            <a:r>
              <a:rPr lang="en-US" sz="2900" dirty="0">
                <a:hlinkClick r:id="rId2"/>
              </a:rPr>
              <a:t>://</a:t>
            </a:r>
            <a:r>
              <a:rPr lang="en-US" sz="2900" dirty="0" smtClean="0">
                <a:hlinkClick r:id="rId2"/>
              </a:rPr>
              <a:t>www.uwrochester.org/getattachment/Connect/Rochester-Monroe-Anti-Poverty-Initiative/RMAPI-2017-Year-in-Review-and-Timeline.pdf.aspx?lang=en-US </a:t>
            </a:r>
            <a:r>
              <a:rPr lang="en-US" sz="2900" dirty="0" smtClean="0"/>
              <a:t> </a:t>
            </a:r>
            <a:endParaRPr lang="en-US" sz="2900" dirty="0"/>
          </a:p>
          <a:p>
            <a:pPr lvl="1"/>
            <a:endParaRPr lang="en-US" sz="2200" dirty="0" smtClean="0"/>
          </a:p>
          <a:p>
            <a:endParaRPr lang="en-US" dirty="0"/>
          </a:p>
        </p:txBody>
      </p:sp>
      <p:pic>
        <p:nvPicPr>
          <p:cNvPr id="4" name="Picture 2" descr="https://www.uwrochester.org/UnitedWayOfRochester/media/Site-Banners/RMAPI_web_banner_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433" y="5623908"/>
            <a:ext cx="4165600" cy="123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2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18" y="286603"/>
            <a:ext cx="10147762" cy="852285"/>
          </a:xfrm>
        </p:spPr>
        <p:txBody>
          <a:bodyPr>
            <a:normAutofit/>
          </a:bodyPr>
          <a:lstStyle/>
          <a:p>
            <a:r>
              <a:rPr lang="en-US" b="1" dirty="0" smtClean="0"/>
              <a:t>RMAPI</a:t>
            </a:r>
            <a:endParaRPr lang="en-US" b="1" dirty="0">
              <a:solidFill>
                <a:srgbClr val="FFFF00"/>
              </a:solidFill>
            </a:endParaRPr>
          </a:p>
        </p:txBody>
      </p:sp>
      <p:sp>
        <p:nvSpPr>
          <p:cNvPr id="3" name="Content Placeholder 2"/>
          <p:cNvSpPr>
            <a:spLocks noGrp="1"/>
          </p:cNvSpPr>
          <p:nvPr>
            <p:ph idx="1"/>
          </p:nvPr>
        </p:nvSpPr>
        <p:spPr/>
        <p:txBody>
          <a:bodyPr>
            <a:normAutofit/>
          </a:bodyPr>
          <a:lstStyle/>
          <a:p>
            <a:endParaRPr lang="en-US" sz="3200" dirty="0" smtClean="0"/>
          </a:p>
          <a:p>
            <a:pPr marL="324000" lvl="1" indent="0">
              <a:buNone/>
            </a:pPr>
            <a:endParaRPr lang="en-US" sz="2200" dirty="0" smtClean="0"/>
          </a:p>
          <a:p>
            <a:pPr lvl="1"/>
            <a:endParaRPr lang="en-US" sz="2200" dirty="0" smtClean="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65" t="20652" b="6522"/>
          <a:stretch/>
        </p:blipFill>
        <p:spPr>
          <a:xfrm rot="-5400000">
            <a:off x="1206020" y="1133094"/>
            <a:ext cx="4633417" cy="5448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2"/>
          <p:cNvSpPr txBox="1">
            <a:spLocks/>
          </p:cNvSpPr>
          <p:nvPr/>
        </p:nvSpPr>
        <p:spPr>
          <a:xfrm>
            <a:off x="6743700" y="1845734"/>
            <a:ext cx="4605944" cy="4498622"/>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3200" dirty="0" smtClean="0"/>
          </a:p>
          <a:p>
            <a:pPr marL="514342" lvl="1" indent="0">
              <a:buNone/>
              <a:defRPr/>
            </a:pPr>
            <a:r>
              <a:rPr lang="en-US" sz="3400" b="1" dirty="0" smtClean="0"/>
              <a:t>RMAPI Roadmap </a:t>
            </a:r>
          </a:p>
          <a:p>
            <a:pPr marL="514342" lvl="1" indent="0">
              <a:buNone/>
              <a:defRPr/>
            </a:pPr>
            <a:r>
              <a:rPr lang="en-US" sz="3400" b="1" dirty="0" smtClean="0"/>
              <a:t>(Three major themes)</a:t>
            </a:r>
          </a:p>
          <a:p>
            <a:pPr marL="1520197" lvl="1" indent="-514350">
              <a:buFont typeface="+mj-lt"/>
              <a:buAutoNum type="arabicPeriod"/>
              <a:defRPr/>
            </a:pPr>
            <a:r>
              <a:rPr lang="en-US" sz="4000" dirty="0" smtClean="0"/>
              <a:t>Community Building  </a:t>
            </a:r>
          </a:p>
          <a:p>
            <a:pPr marL="1520197" lvl="1" indent="-514350">
              <a:buFont typeface="+mj-lt"/>
              <a:buAutoNum type="arabicPeriod"/>
              <a:defRPr/>
            </a:pPr>
            <a:r>
              <a:rPr lang="en-US" sz="4000" dirty="0" smtClean="0"/>
              <a:t>Structural Racism</a:t>
            </a:r>
          </a:p>
          <a:p>
            <a:pPr marL="1520197" lvl="1" indent="-514350">
              <a:buFont typeface="+mj-lt"/>
              <a:buAutoNum type="arabicPeriod"/>
              <a:defRPr/>
            </a:pPr>
            <a:r>
              <a:rPr lang="en-US" sz="4000" dirty="0" smtClean="0"/>
              <a:t>Poverty-Induced Trauma</a:t>
            </a:r>
          </a:p>
          <a:p>
            <a:pPr marL="1005847" lvl="1" indent="0">
              <a:buNone/>
              <a:defRPr/>
            </a:pPr>
            <a:endParaRPr lang="en-US" sz="4000" dirty="0">
              <a:hlinkClick r:id="rId3"/>
            </a:endParaRPr>
          </a:p>
          <a:p>
            <a:pPr marL="1005847" lvl="1" indent="0">
              <a:buNone/>
              <a:defRPr/>
            </a:pPr>
            <a:r>
              <a:rPr lang="en-US" sz="2600" dirty="0" smtClean="0">
                <a:hlinkClick r:id="rId3"/>
              </a:rPr>
              <a:t>https</a:t>
            </a:r>
            <a:r>
              <a:rPr lang="en-US" sz="2600" dirty="0">
                <a:hlinkClick r:id="rId3"/>
              </a:rPr>
              <a:t>://</a:t>
            </a:r>
            <a:r>
              <a:rPr lang="en-US" sz="2600" dirty="0" smtClean="0">
                <a:hlinkClick r:id="rId3"/>
              </a:rPr>
              <a:t>www.youtube.com/watch?v=Q8rUZWue8sA</a:t>
            </a:r>
            <a:r>
              <a:rPr lang="en-US" sz="2600" dirty="0" smtClean="0"/>
              <a:t> </a:t>
            </a:r>
          </a:p>
          <a:p>
            <a:pPr marL="1005847" lvl="1" indent="0">
              <a:buNone/>
              <a:defRPr/>
            </a:pPr>
            <a:r>
              <a:rPr lang="en-US" sz="2900" dirty="0" smtClean="0">
                <a:solidFill>
                  <a:srgbClr val="000000"/>
                </a:solidFill>
              </a:rPr>
              <a:t>(13 </a:t>
            </a:r>
            <a:r>
              <a:rPr lang="en-US" sz="2900" dirty="0">
                <a:solidFill>
                  <a:srgbClr val="000000"/>
                </a:solidFill>
              </a:rPr>
              <a:t>minutes</a:t>
            </a:r>
            <a:r>
              <a:rPr lang="en-US" sz="2900" dirty="0" smtClean="0">
                <a:solidFill>
                  <a:srgbClr val="000000"/>
                </a:solidFill>
              </a:rPr>
              <a:t>)</a:t>
            </a:r>
            <a:endParaRPr lang="en-US" sz="2600" dirty="0" smtClean="0"/>
          </a:p>
          <a:p>
            <a:endParaRPr lang="en-US" dirty="0"/>
          </a:p>
        </p:txBody>
      </p:sp>
    </p:spTree>
    <p:extLst>
      <p:ext uri="{BB962C8B-B14F-4D97-AF65-F5344CB8AC3E}">
        <p14:creationId xmlns:p14="http://schemas.microsoft.com/office/powerpoint/2010/main" val="3546372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3489" y="1634103"/>
            <a:ext cx="2911271" cy="2631122"/>
          </a:xfrm>
        </p:spPr>
      </p:pic>
      <p:sp>
        <p:nvSpPr>
          <p:cNvPr id="7" name="Rectangle 6"/>
          <p:cNvSpPr/>
          <p:nvPr/>
        </p:nvSpPr>
        <p:spPr>
          <a:xfrm>
            <a:off x="361112" y="114603"/>
            <a:ext cx="7278552" cy="6001643"/>
          </a:xfrm>
          <a:prstGeom prst="rect">
            <a:avLst/>
          </a:prstGeom>
        </p:spPr>
        <p:txBody>
          <a:bodyPr wrap="square">
            <a:spAutoFit/>
          </a:bodyPr>
          <a:lstStyle/>
          <a:p>
            <a:r>
              <a:rPr lang="en-US" sz="2400" b="1" i="1" dirty="0"/>
              <a:t>Dedicated to building up EMMA and </a:t>
            </a:r>
            <a:r>
              <a:rPr lang="en-US" sz="2400" b="1" i="1" dirty="0" err="1"/>
              <a:t>Beechwood</a:t>
            </a:r>
            <a:r>
              <a:rPr lang="en-US" sz="2400" b="1" i="1" dirty="0"/>
              <a:t> neighborhoods from within by engaging residents, service providers, and community partners in our holistic approach</a:t>
            </a:r>
            <a:r>
              <a:rPr lang="en-US" sz="2400" b="1" i="1" dirty="0" smtClean="0"/>
              <a:t>.</a:t>
            </a:r>
          </a:p>
          <a:p>
            <a:endParaRPr lang="en-US" sz="2400" b="1" i="1" dirty="0"/>
          </a:p>
          <a:p>
            <a:r>
              <a:rPr lang="en-US" sz="2400" dirty="0" smtClean="0"/>
              <a:t>“Personal </a:t>
            </a:r>
            <a:r>
              <a:rPr lang="en-US" sz="2400" dirty="0"/>
              <a:t>responsibility is essential for emotional, social, and spiritual well-being. To do for others what they have the capacity to do for themselves is to disempower them. Getting to know community leaders first requires us to listen and respect indigenous leadership and learn the dreams of the people. And be willing to have our own ideas transformed. Connected Communities efforts seeks to be community-driven rather than volunteer-driven, community-led rather than volunteer-led</a:t>
            </a:r>
            <a:r>
              <a:rPr lang="en-US" sz="2400" dirty="0" smtClean="0"/>
              <a:t>.”</a:t>
            </a:r>
            <a:endParaRPr lang="en-US" sz="2400" b="1" dirty="0"/>
          </a:p>
        </p:txBody>
      </p:sp>
      <p:sp>
        <p:nvSpPr>
          <p:cNvPr id="8" name="Rectangle 7"/>
          <p:cNvSpPr/>
          <p:nvPr/>
        </p:nvSpPr>
        <p:spPr>
          <a:xfrm>
            <a:off x="361112" y="6116246"/>
            <a:ext cx="5356979" cy="369332"/>
          </a:xfrm>
          <a:prstGeom prst="rect">
            <a:avLst/>
          </a:prstGeom>
        </p:spPr>
        <p:txBody>
          <a:bodyPr wrap="none">
            <a:spAutoFit/>
          </a:bodyPr>
          <a:lstStyle/>
          <a:p>
            <a:r>
              <a:rPr lang="en-US" dirty="0">
                <a:hlinkClick r:id="rId3"/>
              </a:rPr>
              <a:t>http://www.connectedcommunitiesroc.org/challenge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011545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08" y="1034916"/>
            <a:ext cx="4821381" cy="4580312"/>
          </a:xfrm>
          <a:prstGeom prst="rect">
            <a:avLst/>
          </a:prstGeom>
        </p:spPr>
      </p:pic>
      <p:sp>
        <p:nvSpPr>
          <p:cNvPr id="3" name="Content Placeholder 2"/>
          <p:cNvSpPr txBox="1">
            <a:spLocks/>
          </p:cNvSpPr>
          <p:nvPr/>
        </p:nvSpPr>
        <p:spPr>
          <a:xfrm>
            <a:off x="6549289" y="908877"/>
            <a:ext cx="4821381" cy="397698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3200" dirty="0" smtClean="0"/>
          </a:p>
          <a:p>
            <a:pPr marL="514342" lvl="1" indent="0">
              <a:buNone/>
              <a:defRPr/>
            </a:pPr>
            <a:r>
              <a:rPr lang="en-US" sz="2800" b="1" dirty="0" smtClean="0"/>
              <a:t>Connected Communities Roadmap </a:t>
            </a:r>
          </a:p>
          <a:p>
            <a:pPr marL="1417327" lvl="2" indent="-228600">
              <a:defRPr/>
            </a:pPr>
            <a:r>
              <a:rPr lang="en-US" sz="2800" dirty="0" smtClean="0"/>
              <a:t>Asset Based Development</a:t>
            </a:r>
          </a:p>
          <a:p>
            <a:pPr marL="1417327" lvl="2" indent="-228600">
              <a:defRPr/>
            </a:pPr>
            <a:r>
              <a:rPr lang="en-US" sz="2800" dirty="0" smtClean="0"/>
              <a:t>Geographically Focused</a:t>
            </a:r>
          </a:p>
          <a:p>
            <a:pPr marL="1417327" lvl="2" indent="-228600">
              <a:defRPr/>
            </a:pPr>
            <a:r>
              <a:rPr lang="en-US" sz="2800" dirty="0" smtClean="0"/>
              <a:t>Holistic Revitalization</a:t>
            </a:r>
          </a:p>
          <a:p>
            <a:pPr marL="1417327" lvl="2" indent="-228600">
              <a:defRPr/>
            </a:pPr>
            <a:r>
              <a:rPr lang="en-US" sz="2800" dirty="0" smtClean="0"/>
              <a:t>Collective Impact</a:t>
            </a:r>
          </a:p>
          <a:p>
            <a:endParaRPr lang="en-US" sz="2400" dirty="0" smtClean="0"/>
          </a:p>
          <a:p>
            <a:endParaRPr lang="en-US" dirty="0"/>
          </a:p>
        </p:txBody>
      </p:sp>
    </p:spTree>
    <p:extLst>
      <p:ext uri="{BB962C8B-B14F-4D97-AF65-F5344CB8AC3E}">
        <p14:creationId xmlns:p14="http://schemas.microsoft.com/office/powerpoint/2010/main" val="1967498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Warfield Square – new start for EMMA/</a:t>
            </a:r>
            <a:r>
              <a:rPr lang="en-US" b="1" dirty="0" err="1" smtClean="0"/>
              <a:t>Beechwood</a:t>
            </a:r>
            <a:r>
              <a:rPr lang="en-US" b="1" dirty="0" smtClean="0"/>
              <a:t> residents</a:t>
            </a:r>
            <a:endParaRPr lang="en-US" b="1" dirty="0"/>
          </a:p>
        </p:txBody>
      </p:sp>
      <p:sp>
        <p:nvSpPr>
          <p:cNvPr id="3" name="Rectangle 2"/>
          <p:cNvSpPr/>
          <p:nvPr/>
        </p:nvSpPr>
        <p:spPr>
          <a:xfrm>
            <a:off x="515304" y="2877665"/>
            <a:ext cx="2871363" cy="1908215"/>
          </a:xfrm>
          <a:prstGeom prst="rect">
            <a:avLst/>
          </a:prstGeom>
        </p:spPr>
        <p:txBody>
          <a:bodyPr wrap="square">
            <a:spAutoFit/>
          </a:bodyPr>
          <a:lstStyle/>
          <a:p>
            <a:r>
              <a:rPr lang="en-US" sz="2800" b="1" dirty="0" smtClean="0"/>
              <a:t>Video:</a:t>
            </a:r>
            <a:r>
              <a:rPr lang="en-US" sz="2800" b="1" dirty="0"/>
              <a:t> </a:t>
            </a:r>
            <a:r>
              <a:rPr lang="en-US" sz="2800" b="1" dirty="0" smtClean="0"/>
              <a:t> </a:t>
            </a:r>
            <a:r>
              <a:rPr lang="en-US" dirty="0" smtClean="0">
                <a:hlinkClick r:id="rId2"/>
              </a:rPr>
              <a:t>https</a:t>
            </a:r>
            <a:r>
              <a:rPr lang="en-US" dirty="0">
                <a:hlinkClick r:id="rId2"/>
              </a:rPr>
              <a:t>://www.facebook.com/connectedcommunitiesroc/videos/1064678207038933</a:t>
            </a:r>
            <a:r>
              <a:rPr lang="en-US" dirty="0" smtClean="0">
                <a:hlinkClick r:id="rId2"/>
              </a:rPr>
              <a:t>/</a:t>
            </a:r>
            <a:r>
              <a:rPr lang="en-US" dirty="0" smtClean="0"/>
              <a:t> </a:t>
            </a:r>
          </a:p>
          <a:p>
            <a:r>
              <a:rPr lang="en-US" dirty="0" smtClean="0">
                <a:solidFill>
                  <a:srgbClr val="000000"/>
                </a:solidFill>
              </a:rPr>
              <a:t>(</a:t>
            </a:r>
            <a:r>
              <a:rPr lang="en-US" dirty="0">
                <a:solidFill>
                  <a:srgbClr val="000000"/>
                </a:solidFill>
              </a:rPr>
              <a:t>5</a:t>
            </a:r>
            <a:r>
              <a:rPr lang="en-US" dirty="0" smtClean="0">
                <a:solidFill>
                  <a:srgbClr val="000000"/>
                </a:solidFill>
              </a:rPr>
              <a:t> </a:t>
            </a:r>
            <a:r>
              <a:rPr lang="en-US" dirty="0">
                <a:solidFill>
                  <a:srgbClr val="000000"/>
                </a:solidFill>
              </a:rPr>
              <a:t>minutes</a:t>
            </a:r>
            <a:r>
              <a:rPr lang="en-US" dirty="0" smtClean="0">
                <a:solidFill>
                  <a:srgbClr val="000000"/>
                </a:solidFill>
              </a:rPr>
              <a:t>)</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072" y="2043063"/>
            <a:ext cx="7429500" cy="3810000"/>
          </a:xfrm>
          <a:prstGeom prst="rect">
            <a:avLst/>
          </a:prstGeom>
        </p:spPr>
      </p:pic>
    </p:spTree>
    <p:extLst>
      <p:ext uri="{BB962C8B-B14F-4D97-AF65-F5344CB8AC3E}">
        <p14:creationId xmlns:p14="http://schemas.microsoft.com/office/powerpoint/2010/main" val="1891019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Catholic family center bridges to success and family independence initiative</a:t>
            </a:r>
            <a:br>
              <a:rPr lang="en-US" sz="4800" dirty="0" smtClean="0"/>
            </a:br>
            <a:r>
              <a:rPr lang="en-US" sz="2700" dirty="0" smtClean="0"/>
              <a:t>(marrying knowing (expert) with understanding (experience) </a:t>
            </a:r>
            <a:endParaRPr lang="en-US" sz="2700" dirty="0"/>
          </a:p>
        </p:txBody>
      </p:sp>
      <p:sp>
        <p:nvSpPr>
          <p:cNvPr id="3" name="Rectangle 2"/>
          <p:cNvSpPr/>
          <p:nvPr/>
        </p:nvSpPr>
        <p:spPr>
          <a:xfrm>
            <a:off x="914400" y="2304324"/>
            <a:ext cx="9990667" cy="4216539"/>
          </a:xfrm>
          <a:prstGeom prst="rect">
            <a:avLst/>
          </a:prstGeom>
        </p:spPr>
        <p:txBody>
          <a:bodyPr wrap="square">
            <a:spAutoFit/>
          </a:bodyPr>
          <a:lstStyle/>
          <a:p>
            <a:r>
              <a:rPr lang="en-US" b="1" dirty="0" smtClean="0"/>
              <a:t>BRIDGES TO SUCCESS</a:t>
            </a:r>
          </a:p>
          <a:p>
            <a:r>
              <a:rPr lang="en-US" sz="1600" dirty="0" smtClean="0"/>
              <a:t>Bridges </a:t>
            </a:r>
            <a:r>
              <a:rPr lang="en-US" sz="1600" dirty="0"/>
              <a:t>to Success is one of the first initiatives from the Rochester/Monroe Anti-Poverty Initiative (RMAPI). The initiative will be evaluated for its effectiveness to improve and expand the program in the future</a:t>
            </a:r>
            <a:r>
              <a:rPr lang="en-US" sz="1600" dirty="0" smtClean="0"/>
              <a:t>. </a:t>
            </a:r>
          </a:p>
          <a:p>
            <a:endParaRPr lang="en-US" sz="1600" dirty="0" smtClean="0"/>
          </a:p>
          <a:p>
            <a:r>
              <a:rPr lang="en-US" sz="1600" dirty="0"/>
              <a:t>	</a:t>
            </a:r>
            <a:r>
              <a:rPr lang="en-US" sz="1600" dirty="0" smtClean="0"/>
              <a:t>Focus is on building conditions for growth and pathways to a living wage (150 families)</a:t>
            </a:r>
          </a:p>
          <a:p>
            <a:r>
              <a:rPr lang="en-US" sz="1600" dirty="0" smtClean="0">
                <a:hlinkClick r:id="rId2"/>
              </a:rPr>
              <a:t>https</a:t>
            </a:r>
            <a:r>
              <a:rPr lang="en-US" sz="1600" dirty="0">
                <a:hlinkClick r:id="rId2"/>
              </a:rPr>
              <a:t>://www.cfcrochester.org/our-services/elevating-rochester/family-prosperity/#</a:t>
            </a:r>
            <a:r>
              <a:rPr lang="en-US" sz="1600" dirty="0" smtClean="0">
                <a:hlinkClick r:id="rId2"/>
              </a:rPr>
              <a:t>bridges-to-success</a:t>
            </a:r>
            <a:r>
              <a:rPr lang="en-US" sz="1600" dirty="0" smtClean="0"/>
              <a:t> </a:t>
            </a:r>
          </a:p>
          <a:p>
            <a:endParaRPr lang="en-US" sz="1600" dirty="0"/>
          </a:p>
          <a:p>
            <a:r>
              <a:rPr lang="en-US" b="1" dirty="0" smtClean="0"/>
              <a:t>FAMILY INDEPENDENCE INITIATIVE </a:t>
            </a:r>
          </a:p>
          <a:p>
            <a:r>
              <a:rPr lang="en-US" sz="1600" dirty="0" smtClean="0"/>
              <a:t>FII </a:t>
            </a:r>
            <a:r>
              <a:rPr lang="en-US" sz="1600" dirty="0"/>
              <a:t>puts families at the center of all we do, following their lead and relying on their guidance. We trust and invest in low-income families as well as the solutions they discover on their own</a:t>
            </a:r>
            <a:r>
              <a:rPr lang="en-US" sz="1600" dirty="0" smtClean="0"/>
              <a:t>.</a:t>
            </a:r>
          </a:p>
          <a:p>
            <a:r>
              <a:rPr lang="en-US" sz="1600" dirty="0"/>
              <a:t>	</a:t>
            </a:r>
            <a:endParaRPr lang="en-US" sz="1600" dirty="0" smtClean="0"/>
          </a:p>
          <a:p>
            <a:r>
              <a:rPr lang="en-US" sz="1600" dirty="0" smtClean="0"/>
              <a:t>Use a individualistic mentoring model over 5-7 years using self-sufficiency framework. </a:t>
            </a:r>
          </a:p>
          <a:p>
            <a:r>
              <a:rPr lang="en-US" sz="1600" dirty="0">
                <a:hlinkClick r:id="rId3"/>
              </a:rPr>
              <a:t>https://www.cfcrochester.org/our-services/elevating-rochester/family-prosperity/#</a:t>
            </a:r>
            <a:r>
              <a:rPr lang="en-US" sz="1600" dirty="0" smtClean="0">
                <a:hlinkClick r:id="rId3"/>
              </a:rPr>
              <a:t>family-independence-initiative</a:t>
            </a:r>
            <a:r>
              <a:rPr lang="en-US" sz="1600" dirty="0" smtClean="0"/>
              <a:t> </a:t>
            </a:r>
          </a:p>
          <a:p>
            <a:endParaRPr lang="en-US" sz="1600" dirty="0"/>
          </a:p>
          <a:p>
            <a:r>
              <a:rPr lang="en-US" sz="1600" dirty="0" smtClean="0"/>
              <a:t>BTS: 32% to 62% employment in one year; FII: 58% to 71% employment in one year.</a:t>
            </a:r>
            <a:endParaRPr lang="en-US" sz="1600" dirty="0"/>
          </a:p>
        </p:txBody>
      </p:sp>
    </p:spTree>
    <p:extLst>
      <p:ext uri="{BB962C8B-B14F-4D97-AF65-F5344CB8AC3E}">
        <p14:creationId xmlns:p14="http://schemas.microsoft.com/office/powerpoint/2010/main" val="288958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248183"/>
            <a:ext cx="10058400" cy="1609344"/>
          </a:xfrm>
        </p:spPr>
        <p:txBody>
          <a:bodyPr/>
          <a:lstStyle/>
          <a:p>
            <a:r>
              <a:rPr lang="en-US" dirty="0" smtClean="0"/>
              <a:t>Roc the future</a:t>
            </a:r>
            <a:endParaRPr lang="en-US" dirty="0"/>
          </a:p>
        </p:txBody>
      </p:sp>
      <p:sp>
        <p:nvSpPr>
          <p:cNvPr id="3" name="Rectangle 2"/>
          <p:cNvSpPr/>
          <p:nvPr/>
        </p:nvSpPr>
        <p:spPr>
          <a:xfrm>
            <a:off x="982132" y="1447484"/>
            <a:ext cx="7164501" cy="4247317"/>
          </a:xfrm>
          <a:prstGeom prst="rect">
            <a:avLst/>
          </a:prstGeom>
        </p:spPr>
        <p:txBody>
          <a:bodyPr wrap="square">
            <a:spAutoFit/>
          </a:bodyPr>
          <a:lstStyle/>
          <a:p>
            <a:r>
              <a:rPr lang="en-US" dirty="0"/>
              <a:t>ROC the Future is a collaborative community-wide initiative. Our mission is to promote alignment and focus community resources to improve the academic achievement of children in the City of Rochester.  </a:t>
            </a:r>
            <a:endParaRPr lang="en-US" dirty="0" smtClean="0"/>
          </a:p>
          <a:p>
            <a:endParaRPr lang="en-US" dirty="0"/>
          </a:p>
          <a:p>
            <a:r>
              <a:rPr lang="en-US" dirty="0" smtClean="0"/>
              <a:t>ROC </a:t>
            </a:r>
            <a:r>
              <a:rPr lang="en-US" dirty="0"/>
              <a:t>the Future is part of </a:t>
            </a:r>
            <a:r>
              <a:rPr lang="en-US" u="sng" dirty="0" err="1">
                <a:hlinkClick r:id="rId2"/>
              </a:rPr>
              <a:t>StriveTogether</a:t>
            </a:r>
            <a:r>
              <a:rPr lang="en-US" dirty="0"/>
              <a:t>, a national network of communities </a:t>
            </a:r>
            <a:r>
              <a:rPr lang="en-US" dirty="0" smtClean="0"/>
              <a:t>supporting:</a:t>
            </a:r>
          </a:p>
          <a:p>
            <a:endParaRPr lang="en-US" dirty="0"/>
          </a:p>
          <a:p>
            <a:pPr marL="285750" indent="-285750">
              <a:buFont typeface="Arial" panose="020B0604020202020204" pitchFamily="34" charset="0"/>
              <a:buChar char="•"/>
            </a:pPr>
            <a:r>
              <a:rPr lang="en-US" dirty="0" smtClean="0"/>
              <a:t>the </a:t>
            </a:r>
            <a:r>
              <a:rPr lang="en-US" dirty="0"/>
              <a:t>success of every child from </a:t>
            </a:r>
            <a:r>
              <a:rPr lang="en-US" b="1" dirty="0"/>
              <a:t>cradle to career </a:t>
            </a:r>
            <a:endParaRPr lang="en-US" b="1" dirty="0" smtClean="0"/>
          </a:p>
          <a:p>
            <a:pPr marL="285750" indent="-285750">
              <a:buFont typeface="Arial" panose="020B0604020202020204" pitchFamily="34" charset="0"/>
              <a:buChar char="•"/>
            </a:pPr>
            <a:r>
              <a:rPr lang="en-US" dirty="0" smtClean="0"/>
              <a:t>through </a:t>
            </a:r>
            <a:r>
              <a:rPr lang="en-US" dirty="0"/>
              <a:t>a focus on a </a:t>
            </a:r>
            <a:r>
              <a:rPr lang="en-US" b="1" dirty="0"/>
              <a:t>common agenda, shared measurement, continuous communication and mutually reinforcing activities </a:t>
            </a:r>
            <a:r>
              <a:rPr lang="en-US" dirty="0" smtClean="0"/>
              <a:t>among </a:t>
            </a:r>
            <a:r>
              <a:rPr lang="en-US" dirty="0"/>
              <a:t>all participants </a:t>
            </a:r>
            <a:endParaRPr lang="en-US" dirty="0" smtClean="0"/>
          </a:p>
          <a:p>
            <a:pPr marL="285750" indent="-285750">
              <a:buFont typeface="Arial" panose="020B0604020202020204" pitchFamily="34" charset="0"/>
              <a:buChar char="•"/>
            </a:pPr>
            <a:r>
              <a:rPr lang="en-US" dirty="0" smtClean="0"/>
              <a:t>for </a:t>
            </a:r>
            <a:r>
              <a:rPr lang="en-US" u="sng" dirty="0">
                <a:hlinkClick r:id="rId3"/>
              </a:rPr>
              <a:t>collective impact</a:t>
            </a:r>
            <a:r>
              <a:rPr lang="en-US" dirty="0"/>
              <a:t>, mobilizing resources, and increasing equity</a:t>
            </a:r>
            <a:r>
              <a:rPr lang="en-US" dirty="0" smtClean="0"/>
              <a:t>.</a:t>
            </a:r>
          </a:p>
          <a:p>
            <a:pPr marL="285750" indent="-285750">
              <a:buFont typeface="Arial" panose="020B0604020202020204" pitchFamily="34" charset="0"/>
              <a:buChar char="•"/>
            </a:pPr>
            <a:r>
              <a:rPr lang="en-US" dirty="0" smtClean="0"/>
              <a:t>SJFC is one of the “conveners”</a:t>
            </a:r>
            <a:endParaRPr lang="en-US" dirty="0"/>
          </a:p>
        </p:txBody>
      </p:sp>
      <p:sp>
        <p:nvSpPr>
          <p:cNvPr id="4" name="AutoShape 2" descr="Image result for roc the future"/>
          <p:cNvSpPr>
            <a:spLocks noChangeAspect="1" noChangeArrowheads="1"/>
          </p:cNvSpPr>
          <p:nvPr/>
        </p:nvSpPr>
        <p:spPr bwMode="auto">
          <a:xfrm>
            <a:off x="155575" y="-2019300"/>
            <a:ext cx="4933950" cy="4219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oc the future"/>
          <p:cNvSpPr>
            <a:spLocks noChangeAspect="1" noChangeArrowheads="1"/>
          </p:cNvSpPr>
          <p:nvPr/>
        </p:nvSpPr>
        <p:spPr bwMode="auto">
          <a:xfrm>
            <a:off x="5204178" y="3345764"/>
            <a:ext cx="3221214" cy="2754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575" y="2294639"/>
            <a:ext cx="3057525" cy="2686050"/>
          </a:xfrm>
          <a:prstGeom prst="rect">
            <a:avLst/>
          </a:prstGeom>
        </p:spPr>
      </p:pic>
    </p:spTree>
    <p:extLst>
      <p:ext uri="{BB962C8B-B14F-4D97-AF65-F5344CB8AC3E}">
        <p14:creationId xmlns:p14="http://schemas.microsoft.com/office/powerpoint/2010/main" val="77611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7"/>
          <p:cNvSpPr txBox="1">
            <a:spLocks noGrp="1"/>
          </p:cNvSpPr>
          <p:nvPr>
            <p:ph type="title"/>
          </p:nvPr>
        </p:nvSpPr>
        <p:spPr>
          <a:xfrm>
            <a:off x="2286000" y="416312"/>
            <a:ext cx="7980556" cy="1143000"/>
          </a:xfrm>
          <a:prstGeom prst="rect">
            <a:avLst/>
          </a:prstGeom>
          <a:noFill/>
          <a:ln>
            <a:noFill/>
          </a:ln>
        </p:spPr>
        <p:txBody>
          <a:bodyPr spcFirstLastPara="1" vert="horz" wrap="square" lIns="91425" tIns="45700" rIns="91425" bIns="45700" rtlCol="0" anchor="b" anchorCtr="0">
            <a:noAutofit/>
          </a:bodyPr>
          <a:lstStyle/>
          <a:p>
            <a:pPr algn="ctr">
              <a:lnSpc>
                <a:spcPct val="100000"/>
              </a:lnSpc>
              <a:spcBef>
                <a:spcPts val="0"/>
              </a:spcBef>
              <a:buClr>
                <a:schemeClr val="accent1"/>
              </a:buClr>
              <a:buSzPts val="4000"/>
            </a:pPr>
            <a:r>
              <a:rPr lang="en-US" sz="4000" cap="none">
                <a:solidFill>
                  <a:schemeClr val="accent1"/>
                </a:solidFill>
                <a:latin typeface="Century Gothic"/>
                <a:ea typeface="Century Gothic"/>
                <a:cs typeface="Century Gothic"/>
                <a:sym typeface="Century Gothic"/>
              </a:rPr>
              <a:t>How do we use an </a:t>
            </a:r>
            <a:br>
              <a:rPr lang="en-US" sz="4000" cap="none">
                <a:solidFill>
                  <a:schemeClr val="accent1"/>
                </a:solidFill>
                <a:latin typeface="Century Gothic"/>
                <a:ea typeface="Century Gothic"/>
                <a:cs typeface="Century Gothic"/>
                <a:sym typeface="Century Gothic"/>
              </a:rPr>
            </a:br>
            <a:r>
              <a:rPr lang="en-US" sz="4000" cap="none">
                <a:solidFill>
                  <a:schemeClr val="accent1"/>
                </a:solidFill>
                <a:latin typeface="Century Gothic"/>
                <a:ea typeface="Century Gothic"/>
                <a:cs typeface="Century Gothic"/>
                <a:sym typeface="Century Gothic"/>
              </a:rPr>
              <a:t>Asset-Based Perspective?</a:t>
            </a:r>
            <a:endParaRPr sz="4000" cap="none">
              <a:solidFill>
                <a:schemeClr val="accent1"/>
              </a:solidFill>
              <a:latin typeface="Century Gothic"/>
              <a:ea typeface="Century Gothic"/>
              <a:cs typeface="Century Gothic"/>
              <a:sym typeface="Century Gothic"/>
            </a:endParaRPr>
          </a:p>
        </p:txBody>
      </p:sp>
      <p:sp>
        <p:nvSpPr>
          <p:cNvPr id="422" name="Google Shape;422;p57"/>
          <p:cNvSpPr/>
          <p:nvPr/>
        </p:nvSpPr>
        <p:spPr>
          <a:xfrm>
            <a:off x="377952" y="1988635"/>
            <a:ext cx="10875264" cy="4031873"/>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Century Gothic"/>
              <a:buChar char="•"/>
            </a:pPr>
            <a:r>
              <a:rPr lang="en-US" dirty="0">
                <a:solidFill>
                  <a:schemeClr val="dk1"/>
                </a:solidFill>
                <a:latin typeface="Century Gothic"/>
                <a:ea typeface="Century Gothic"/>
                <a:cs typeface="Century Gothic"/>
                <a:sym typeface="Century Gothic"/>
              </a:rPr>
              <a:t>Acknowledging that within the community-based partnerships exists the creativity, hope, and skills to address the community’s needs.</a:t>
            </a:r>
            <a:endParaRPr dirty="0">
              <a:solidFill>
                <a:srgbClr val="000000"/>
              </a:solidFill>
              <a:latin typeface="Century Gothic"/>
              <a:ea typeface="Century Gothic"/>
              <a:cs typeface="Century Gothic"/>
              <a:sym typeface="Century Gothic"/>
            </a:endParaRPr>
          </a:p>
          <a:p>
            <a:pPr>
              <a:buClr>
                <a:srgbClr val="000000"/>
              </a:buClr>
              <a:buSzPts val="1800"/>
            </a:pPr>
            <a:endParaRPr dirty="0">
              <a:solidFill>
                <a:schemeClr val="dk1"/>
              </a:solidFill>
              <a:latin typeface="Century Gothic"/>
              <a:ea typeface="Century Gothic"/>
              <a:cs typeface="Century Gothic"/>
              <a:sym typeface="Century Gothic"/>
            </a:endParaRPr>
          </a:p>
          <a:p>
            <a:pPr marL="285750" indent="-285750">
              <a:buClr>
                <a:schemeClr val="dk1"/>
              </a:buClr>
              <a:buSzPts val="1800"/>
              <a:buFont typeface="Century Gothic"/>
              <a:buChar char="•"/>
            </a:pPr>
            <a:r>
              <a:rPr lang="en-US" dirty="0">
                <a:solidFill>
                  <a:schemeClr val="dk1"/>
                </a:solidFill>
                <a:latin typeface="Century Gothic"/>
                <a:ea typeface="Century Gothic"/>
                <a:cs typeface="Century Gothic"/>
                <a:sym typeface="Century Gothic"/>
              </a:rPr>
              <a:t>Creating a reciprocal learning experience.</a:t>
            </a:r>
            <a:endParaRPr dirty="0">
              <a:solidFill>
                <a:srgbClr val="000000"/>
              </a:solidFill>
              <a:latin typeface="Century Gothic"/>
              <a:ea typeface="Century Gothic"/>
              <a:cs typeface="Century Gothic"/>
              <a:sym typeface="Century Gothic"/>
            </a:endParaRPr>
          </a:p>
          <a:p>
            <a:pPr marL="285750" indent="-171450">
              <a:buClr>
                <a:schemeClr val="dk1"/>
              </a:buClr>
              <a:buSzPts val="1800"/>
            </a:pPr>
            <a:endParaRPr dirty="0">
              <a:solidFill>
                <a:schemeClr val="dk1"/>
              </a:solidFill>
              <a:latin typeface="Century Gothic"/>
              <a:ea typeface="Century Gothic"/>
              <a:cs typeface="Century Gothic"/>
              <a:sym typeface="Century Gothic"/>
            </a:endParaRPr>
          </a:p>
          <a:p>
            <a:pPr marL="285750" indent="-285750">
              <a:buClr>
                <a:schemeClr val="dk1"/>
              </a:buClr>
              <a:buSzPts val="1800"/>
              <a:buFont typeface="Century Gothic"/>
              <a:buChar char="•"/>
            </a:pPr>
            <a:r>
              <a:rPr lang="en-US" dirty="0">
                <a:solidFill>
                  <a:schemeClr val="dk1"/>
                </a:solidFill>
                <a:latin typeface="Century Gothic"/>
                <a:ea typeface="Century Gothic"/>
                <a:cs typeface="Century Gothic"/>
                <a:sym typeface="Century Gothic"/>
              </a:rPr>
              <a:t>Taking note of the solutions, not just the problems that exist in the daily happenings at the SL site.</a:t>
            </a:r>
            <a:endParaRPr dirty="0">
              <a:solidFill>
                <a:srgbClr val="000000"/>
              </a:solidFill>
              <a:latin typeface="Century Gothic"/>
              <a:ea typeface="Century Gothic"/>
              <a:cs typeface="Century Gothic"/>
              <a:sym typeface="Century Gothic"/>
            </a:endParaRPr>
          </a:p>
          <a:p>
            <a:pPr marL="285750" indent="-171450">
              <a:buClr>
                <a:schemeClr val="dk1"/>
              </a:buClr>
              <a:buSzPts val="1800"/>
            </a:pPr>
            <a:endParaRPr dirty="0">
              <a:solidFill>
                <a:schemeClr val="dk1"/>
              </a:solidFill>
              <a:latin typeface="Century Gothic"/>
              <a:ea typeface="Century Gothic"/>
              <a:cs typeface="Century Gothic"/>
              <a:sym typeface="Century Gothic"/>
            </a:endParaRPr>
          </a:p>
          <a:p>
            <a:pPr marL="285750" indent="-285750">
              <a:buClr>
                <a:schemeClr val="dk1"/>
              </a:buClr>
              <a:buSzPts val="1800"/>
              <a:buFont typeface="Century Gothic"/>
              <a:buChar char="•"/>
            </a:pPr>
            <a:r>
              <a:rPr lang="en-US" dirty="0">
                <a:solidFill>
                  <a:schemeClr val="dk1"/>
                </a:solidFill>
                <a:latin typeface="Century Gothic"/>
                <a:ea typeface="Century Gothic"/>
                <a:cs typeface="Century Gothic"/>
                <a:sym typeface="Century Gothic"/>
              </a:rPr>
              <a:t>Seek out the lessons to be learned in each experience and being open to what’s possible.</a:t>
            </a:r>
            <a:endParaRPr dirty="0">
              <a:solidFill>
                <a:srgbClr val="000000"/>
              </a:solidFill>
              <a:latin typeface="Century Gothic"/>
              <a:ea typeface="Century Gothic"/>
              <a:cs typeface="Century Gothic"/>
              <a:sym typeface="Century Gothic"/>
            </a:endParaRPr>
          </a:p>
          <a:p>
            <a:pPr marL="285750" indent="-171450">
              <a:buClr>
                <a:schemeClr val="dk1"/>
              </a:buClr>
              <a:buSzPts val="1800"/>
            </a:pPr>
            <a:endParaRPr b="1" dirty="0">
              <a:solidFill>
                <a:schemeClr val="dk1"/>
              </a:solidFill>
              <a:latin typeface="Century Gothic"/>
              <a:ea typeface="Century Gothic"/>
              <a:cs typeface="Century Gothic"/>
              <a:sym typeface="Century Gothic"/>
            </a:endParaRPr>
          </a:p>
          <a:p>
            <a:pPr marL="285750" indent="-285750">
              <a:buClr>
                <a:schemeClr val="dk1"/>
              </a:buClr>
              <a:buSzPts val="1800"/>
              <a:buFont typeface="Century Gothic"/>
              <a:buChar char="•"/>
            </a:pPr>
            <a:r>
              <a:rPr lang="en-US" dirty="0">
                <a:solidFill>
                  <a:schemeClr val="dk1"/>
                </a:solidFill>
                <a:latin typeface="Century Gothic"/>
                <a:ea typeface="Century Gothic"/>
                <a:cs typeface="Century Gothic"/>
                <a:sym typeface="Century Gothic"/>
              </a:rPr>
              <a:t>Ask the Question: What can your service-learning client or partner teach you?</a:t>
            </a:r>
            <a:endParaRPr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552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948266"/>
            <a:ext cx="10092266" cy="5046133"/>
          </a:xfrm>
          <a:prstGeom prst="rect">
            <a:avLst/>
          </a:prstGeom>
        </p:spPr>
      </p:pic>
    </p:spTree>
    <p:extLst>
      <p:ext uri="{BB962C8B-B14F-4D97-AF65-F5344CB8AC3E}">
        <p14:creationId xmlns:p14="http://schemas.microsoft.com/office/powerpoint/2010/main" val="40142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 the future</a:t>
            </a:r>
            <a:endParaRPr lang="en-US" dirty="0"/>
          </a:p>
        </p:txBody>
      </p:sp>
      <p:sp>
        <p:nvSpPr>
          <p:cNvPr id="3" name="Text Placeholder 2"/>
          <p:cNvSpPr>
            <a:spLocks noGrp="1"/>
          </p:cNvSpPr>
          <p:nvPr>
            <p:ph type="body" idx="1"/>
          </p:nvPr>
        </p:nvSpPr>
        <p:spPr>
          <a:xfrm>
            <a:off x="1066800" y="1719287"/>
            <a:ext cx="4754880" cy="640080"/>
          </a:xfrm>
        </p:spPr>
        <p:txBody>
          <a:bodyPr/>
          <a:lstStyle/>
          <a:p>
            <a:r>
              <a:rPr lang="en-US" dirty="0" smtClean="0"/>
              <a:t>Four Overarching Goals</a:t>
            </a:r>
            <a:endParaRPr lang="en-US" dirty="0"/>
          </a:p>
        </p:txBody>
      </p:sp>
      <p:sp>
        <p:nvSpPr>
          <p:cNvPr id="4" name="Content Placeholder 3"/>
          <p:cNvSpPr>
            <a:spLocks noGrp="1"/>
          </p:cNvSpPr>
          <p:nvPr>
            <p:ph sz="half" idx="2"/>
          </p:nvPr>
        </p:nvSpPr>
        <p:spPr>
          <a:xfrm>
            <a:off x="1069848" y="2320451"/>
            <a:ext cx="4563308" cy="4339993"/>
          </a:xfrm>
        </p:spPr>
        <p:txBody>
          <a:bodyPr>
            <a:normAutofit/>
          </a:bodyPr>
          <a:lstStyle/>
          <a:p>
            <a:r>
              <a:rPr lang="en-US" u="sng" dirty="0" smtClean="0">
                <a:hlinkClick r:id="rId2"/>
              </a:rPr>
              <a:t>Every </a:t>
            </a:r>
            <a:r>
              <a:rPr lang="en-US" u="sng" dirty="0">
                <a:hlinkClick r:id="rId2"/>
              </a:rPr>
              <a:t>Child is School Ready</a:t>
            </a:r>
            <a:endParaRPr lang="en-US" dirty="0"/>
          </a:p>
          <a:p>
            <a:r>
              <a:rPr lang="en-US" u="sng" dirty="0">
                <a:hlinkClick r:id="rId3"/>
              </a:rPr>
              <a:t>Every Child is Supported</a:t>
            </a:r>
            <a:endParaRPr lang="en-US" dirty="0"/>
          </a:p>
          <a:p>
            <a:r>
              <a:rPr lang="en-US" u="sng" dirty="0">
                <a:hlinkClick r:id="rId4"/>
              </a:rPr>
              <a:t>Every Child is Successful</a:t>
            </a:r>
            <a:endParaRPr lang="en-US" dirty="0"/>
          </a:p>
          <a:p>
            <a:r>
              <a:rPr lang="en-US" u="sng" dirty="0">
                <a:hlinkClick r:id="rId5"/>
              </a:rPr>
              <a:t>Every Child is College and Career </a:t>
            </a:r>
            <a:r>
              <a:rPr lang="en-US" u="sng" dirty="0" smtClean="0">
                <a:hlinkClick r:id="rId5"/>
              </a:rPr>
              <a:t>Ready</a:t>
            </a:r>
            <a:endParaRPr lang="en-US" u="sng" dirty="0" smtClean="0"/>
          </a:p>
          <a:p>
            <a:endParaRPr lang="en-US" u="sng" dirty="0"/>
          </a:p>
          <a:p>
            <a:endParaRPr lang="en-US" u="sng" dirty="0" smtClean="0"/>
          </a:p>
          <a:p>
            <a:pPr marL="0" indent="0">
              <a:buNone/>
            </a:pPr>
            <a:r>
              <a:rPr lang="en-US" sz="1800" b="1" dirty="0" smtClean="0">
                <a:solidFill>
                  <a:schemeClr val="accent2"/>
                </a:solidFill>
              </a:rPr>
              <a:t>2018 Report Card: </a:t>
            </a:r>
            <a:r>
              <a:rPr lang="en-US" sz="1800" dirty="0" smtClean="0">
                <a:hlinkClick r:id="rId6"/>
              </a:rPr>
              <a:t>https</a:t>
            </a:r>
            <a:r>
              <a:rPr lang="en-US" sz="1800" dirty="0">
                <a:hlinkClick r:id="rId6"/>
              </a:rPr>
              <a:t>://</a:t>
            </a:r>
            <a:r>
              <a:rPr lang="en-US" sz="1800" dirty="0" smtClean="0">
                <a:hlinkClick r:id="rId6"/>
              </a:rPr>
              <a:t>www.strivetogether.org/wp-content/uploads/2018/11/ROC-the-Future-Report-Card-2018.pdf</a:t>
            </a:r>
            <a:r>
              <a:rPr lang="en-US" sz="1800" dirty="0" smtClean="0"/>
              <a:t> </a:t>
            </a:r>
            <a:endParaRPr lang="en-US" sz="1800" dirty="0"/>
          </a:p>
          <a:p>
            <a:endParaRPr lang="en-US" dirty="0"/>
          </a:p>
        </p:txBody>
      </p:sp>
      <p:sp>
        <p:nvSpPr>
          <p:cNvPr id="5" name="Text Placeholder 4"/>
          <p:cNvSpPr>
            <a:spLocks noGrp="1"/>
          </p:cNvSpPr>
          <p:nvPr>
            <p:ph type="body" sz="quarter" idx="3"/>
          </p:nvPr>
        </p:nvSpPr>
        <p:spPr>
          <a:xfrm>
            <a:off x="6364224" y="1719287"/>
            <a:ext cx="4754880" cy="640080"/>
          </a:xfrm>
        </p:spPr>
        <p:txBody>
          <a:bodyPr/>
          <a:lstStyle/>
          <a:p>
            <a:r>
              <a:rPr lang="en-US" dirty="0" smtClean="0"/>
              <a:t>Key Accomplishments</a:t>
            </a:r>
            <a:endParaRPr lang="en-US" dirty="0"/>
          </a:p>
        </p:txBody>
      </p:sp>
      <p:sp>
        <p:nvSpPr>
          <p:cNvPr id="6" name="Content Placeholder 5"/>
          <p:cNvSpPr>
            <a:spLocks noGrp="1"/>
          </p:cNvSpPr>
          <p:nvPr>
            <p:ph sz="quarter" idx="4"/>
          </p:nvPr>
        </p:nvSpPr>
        <p:spPr>
          <a:xfrm>
            <a:off x="6364224" y="2320450"/>
            <a:ext cx="4754880" cy="4339993"/>
          </a:xfrm>
        </p:spPr>
        <p:txBody>
          <a:bodyPr>
            <a:normAutofit fontScale="70000" lnSpcReduction="20000"/>
          </a:bodyPr>
          <a:lstStyle/>
          <a:p>
            <a:r>
              <a:rPr lang="en-US" sz="2600" dirty="0" smtClean="0"/>
              <a:t>Chronic absences improved 30% to 27% </a:t>
            </a:r>
          </a:p>
          <a:p>
            <a:r>
              <a:rPr lang="en-US" sz="2600" dirty="0" smtClean="0"/>
              <a:t>Completed 600 health and developmental screenings for 3-year olds.</a:t>
            </a:r>
          </a:p>
          <a:p>
            <a:r>
              <a:rPr lang="en-US" sz="2600" dirty="0" smtClean="0"/>
              <a:t>PK-2</a:t>
            </a:r>
            <a:r>
              <a:rPr lang="en-US" sz="2600" baseline="30000" dirty="0" smtClean="0"/>
              <a:t>nd</a:t>
            </a:r>
            <a:r>
              <a:rPr lang="en-US" sz="2600" dirty="0" smtClean="0"/>
              <a:t> grade students received 10 free books over the summer.</a:t>
            </a:r>
          </a:p>
          <a:p>
            <a:r>
              <a:rPr lang="en-US" sz="2600" dirty="0" smtClean="0"/>
              <a:t>RCSD students completed early FAFSA applications </a:t>
            </a:r>
            <a:r>
              <a:rPr lang="en-US" sz="2600" dirty="0" err="1" smtClean="0"/>
              <a:t>inc.</a:t>
            </a:r>
            <a:r>
              <a:rPr lang="en-US" sz="2600" dirty="0" smtClean="0"/>
              <a:t> by 17</a:t>
            </a:r>
            <a:r>
              <a:rPr lang="en-US" sz="2600" dirty="0" smtClean="0"/>
              <a:t>%</a:t>
            </a:r>
          </a:p>
          <a:p>
            <a:endParaRPr lang="en-US" dirty="0" smtClean="0"/>
          </a:p>
          <a:p>
            <a:endParaRPr lang="en-US" dirty="0"/>
          </a:p>
          <a:p>
            <a:pPr marL="0" indent="0">
              <a:buNone/>
            </a:pPr>
            <a:endParaRPr lang="en-US" dirty="0"/>
          </a:p>
          <a:p>
            <a:pPr marL="0" indent="0">
              <a:buNone/>
            </a:pPr>
            <a:r>
              <a:rPr lang="en-US" sz="2600" b="1" dirty="0" smtClean="0">
                <a:solidFill>
                  <a:schemeClr val="accent2"/>
                </a:solidFill>
              </a:rPr>
              <a:t>2018 Cradle to Career Network Convening Video:</a:t>
            </a:r>
          </a:p>
          <a:p>
            <a:pPr marL="0" indent="0">
              <a:buNone/>
            </a:pPr>
            <a:r>
              <a:rPr lang="en-US" sz="2300" dirty="0">
                <a:hlinkClick r:id="rId7"/>
              </a:rPr>
              <a:t>https://</a:t>
            </a:r>
            <a:r>
              <a:rPr lang="en-US" sz="2300" dirty="0" smtClean="0">
                <a:hlinkClick r:id="rId7"/>
              </a:rPr>
              <a:t>www.youtube.com/watch?v=ARJVXX4fFJM</a:t>
            </a:r>
            <a:r>
              <a:rPr lang="en-US" sz="2300" dirty="0" smtClean="0"/>
              <a:t> </a:t>
            </a:r>
            <a:endParaRPr lang="en-US" sz="2300" dirty="0" smtClean="0"/>
          </a:p>
          <a:p>
            <a:endParaRPr lang="en-US" dirty="0"/>
          </a:p>
        </p:txBody>
      </p:sp>
      <p:sp>
        <p:nvSpPr>
          <p:cNvPr id="7" name="Rectangle 6"/>
          <p:cNvSpPr/>
          <p:nvPr/>
        </p:nvSpPr>
        <p:spPr>
          <a:xfrm>
            <a:off x="5821680" y="1031147"/>
            <a:ext cx="3597780" cy="461665"/>
          </a:xfrm>
          <a:prstGeom prst="rect">
            <a:avLst/>
          </a:prstGeom>
        </p:spPr>
        <p:txBody>
          <a:bodyPr wrap="none">
            <a:spAutoFit/>
          </a:bodyPr>
          <a:lstStyle/>
          <a:p>
            <a:r>
              <a:rPr lang="en-US" sz="2400" dirty="0">
                <a:hlinkClick r:id="rId8"/>
              </a:rPr>
              <a:t>http://rocthefuture.org</a:t>
            </a:r>
            <a:r>
              <a:rPr lang="en-US" sz="2400" dirty="0" smtClean="0">
                <a:hlinkClick r:id="rId8"/>
              </a:rPr>
              <a:t>/</a:t>
            </a:r>
            <a:r>
              <a:rPr lang="en-US" sz="2400" dirty="0" smtClean="0"/>
              <a:t> </a:t>
            </a:r>
            <a:endParaRPr lang="en-US" sz="2400" dirty="0"/>
          </a:p>
        </p:txBody>
      </p:sp>
    </p:spTree>
    <p:extLst>
      <p:ext uri="{BB962C8B-B14F-4D97-AF65-F5344CB8AC3E}">
        <p14:creationId xmlns:p14="http://schemas.microsoft.com/office/powerpoint/2010/main" val="1779477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impact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70" y="2093976"/>
            <a:ext cx="6993819" cy="2952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245" y="2192867"/>
            <a:ext cx="4232761" cy="3174571"/>
          </a:xfrm>
          <a:prstGeom prst="rect">
            <a:avLst/>
          </a:prstGeom>
        </p:spPr>
      </p:pic>
    </p:spTree>
    <p:extLst>
      <p:ext uri="{BB962C8B-B14F-4D97-AF65-F5344CB8AC3E}">
        <p14:creationId xmlns:p14="http://schemas.microsoft.com/office/powerpoint/2010/main" val="1198916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through advocacy</a:t>
            </a:r>
            <a:endParaRPr lang="en-US" dirty="0"/>
          </a:p>
        </p:txBody>
      </p:sp>
      <p:sp>
        <p:nvSpPr>
          <p:cNvPr id="3" name="Text Placeholder 2"/>
          <p:cNvSpPr>
            <a:spLocks noGrp="1"/>
          </p:cNvSpPr>
          <p:nvPr>
            <p:ph type="body" idx="1"/>
          </p:nvPr>
        </p:nvSpPr>
        <p:spPr/>
        <p:txBody>
          <a:bodyPr/>
          <a:lstStyle/>
          <a:p>
            <a:r>
              <a:rPr lang="en-US" dirty="0" smtClean="0"/>
              <a:t>What do we know? What are the root causes? What would you like to see change? How?</a:t>
            </a:r>
            <a:endParaRPr lang="en-US" dirty="0"/>
          </a:p>
        </p:txBody>
      </p:sp>
    </p:spTree>
    <p:extLst>
      <p:ext uri="{BB962C8B-B14F-4D97-AF65-F5344CB8AC3E}">
        <p14:creationId xmlns:p14="http://schemas.microsoft.com/office/powerpoint/2010/main" val="845538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0"/>
            <a:ext cx="10058400" cy="1222744"/>
          </a:xfrm>
        </p:spPr>
        <p:txBody>
          <a:bodyPr/>
          <a:lstStyle/>
          <a:p>
            <a:r>
              <a:rPr lang="en-US" dirty="0" smtClean="0"/>
              <a:t>Going Deeper with Service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8308815"/>
              </p:ext>
            </p:extLst>
          </p:nvPr>
        </p:nvGraphicFramePr>
        <p:xfrm>
          <a:off x="1069847" y="1056640"/>
          <a:ext cx="9109881" cy="4617720"/>
        </p:xfrm>
        <a:graphic>
          <a:graphicData uri="http://schemas.openxmlformats.org/drawingml/2006/table">
            <a:tbl>
              <a:tblPr firstRow="1" bandRow="1">
                <a:tableStyleId>{5C22544A-7EE6-4342-B048-85BDC9FD1C3A}</a:tableStyleId>
              </a:tblPr>
              <a:tblGrid>
                <a:gridCol w="4503639">
                  <a:extLst>
                    <a:ext uri="{9D8B030D-6E8A-4147-A177-3AD203B41FA5}">
                      <a16:colId xmlns:a16="http://schemas.microsoft.com/office/drawing/2014/main" val="20000"/>
                    </a:ext>
                  </a:extLst>
                </a:gridCol>
                <a:gridCol w="4606242">
                  <a:extLst>
                    <a:ext uri="{9D8B030D-6E8A-4147-A177-3AD203B41FA5}">
                      <a16:colId xmlns:a16="http://schemas.microsoft.com/office/drawing/2014/main" val="20001"/>
                    </a:ext>
                  </a:extLst>
                </a:gridCol>
              </a:tblGrid>
              <a:tr h="370840">
                <a:tc gridSpan="2">
                  <a:txBody>
                    <a:bodyPr/>
                    <a:lstStyle/>
                    <a:p>
                      <a:pPr algn="ctr"/>
                      <a:r>
                        <a:rPr lang="en-US" dirty="0" smtClean="0"/>
                        <a:t>Service-Learning</a:t>
                      </a:r>
                      <a:r>
                        <a:rPr lang="en-US" baseline="0" dirty="0" smtClean="0"/>
                        <a:t> Projects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smtClean="0"/>
                        <a:t>Resiliency Education</a:t>
                      </a:r>
                      <a:endParaRPr lang="en-US" dirty="0"/>
                    </a:p>
                  </a:txBody>
                  <a:tcPr/>
                </a:tc>
                <a:tc>
                  <a:txBody>
                    <a:bodyPr/>
                    <a:lstStyle/>
                    <a:p>
                      <a:r>
                        <a:rPr lang="en-US" dirty="0" smtClean="0"/>
                        <a:t>Life</a:t>
                      </a:r>
                      <a:r>
                        <a:rPr lang="en-US" baseline="0" dirty="0" smtClean="0"/>
                        <a:t> Skills Education</a:t>
                      </a:r>
                      <a:endParaRPr lang="en-US" dirty="0"/>
                    </a:p>
                  </a:txBody>
                  <a:tcPr/>
                </a:tc>
                <a:extLst>
                  <a:ext uri="{0D108BD9-81ED-4DB2-BD59-A6C34878D82A}">
                    <a16:rowId xmlns:a16="http://schemas.microsoft.com/office/drawing/2014/main" val="10001"/>
                  </a:ext>
                </a:extLst>
              </a:tr>
              <a:tr h="370840">
                <a:tc gridSpan="2">
                  <a:txBody>
                    <a:bodyPr/>
                    <a:lstStyle/>
                    <a:p>
                      <a:pPr algn="ctr"/>
                      <a:r>
                        <a:rPr lang="en-US" dirty="0" smtClean="0">
                          <a:solidFill>
                            <a:schemeClr val="bg1"/>
                          </a:solidFill>
                        </a:rPr>
                        <a:t>Needs</a:t>
                      </a:r>
                      <a:endParaRPr lang="en-US" dirty="0">
                        <a:solidFill>
                          <a:schemeClr val="bg1"/>
                        </a:solidFill>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Need </a:t>
                      </a:r>
                      <a:r>
                        <a:rPr lang="en-US" baseline="0" dirty="0" smtClean="0"/>
                        <a:t>s</a:t>
                      </a:r>
                      <a:r>
                        <a:rPr lang="en-US" dirty="0" smtClean="0"/>
                        <a:t>ocial-emotional</a:t>
                      </a:r>
                      <a:r>
                        <a:rPr lang="en-US" baseline="0" dirty="0" smtClean="0"/>
                        <a:t> learning in school &amp; home</a:t>
                      </a:r>
                      <a:endParaRPr lang="en-US" dirty="0"/>
                    </a:p>
                  </a:txBody>
                  <a:tcPr/>
                </a:tc>
                <a:tc>
                  <a:txBody>
                    <a:bodyPr/>
                    <a:lstStyle/>
                    <a:p>
                      <a:r>
                        <a:rPr lang="en-US" dirty="0" smtClean="0"/>
                        <a:t>Need life</a:t>
                      </a:r>
                      <a:r>
                        <a:rPr lang="en-US" baseline="0" dirty="0" smtClean="0"/>
                        <a:t> skill role models and education </a:t>
                      </a:r>
                      <a:r>
                        <a:rPr lang="en-US" dirty="0" smtClean="0"/>
                        <a:t>growing up</a:t>
                      </a:r>
                      <a:endParaRPr lang="en-US" dirty="0"/>
                    </a:p>
                  </a:txBody>
                  <a:tcPr/>
                </a:tc>
                <a:extLst>
                  <a:ext uri="{0D108BD9-81ED-4DB2-BD59-A6C34878D82A}">
                    <a16:rowId xmlns:a16="http://schemas.microsoft.com/office/drawing/2014/main" val="10003"/>
                  </a:ext>
                </a:extLst>
              </a:tr>
              <a:tr h="370840">
                <a:tc>
                  <a:txBody>
                    <a:bodyPr/>
                    <a:lstStyle/>
                    <a:p>
                      <a:r>
                        <a:rPr lang="en-US" baseline="0" dirty="0" smtClean="0"/>
                        <a:t>Need to gain greater SEL for future success in school and life</a:t>
                      </a:r>
                      <a:endParaRPr lang="en-US" dirty="0"/>
                    </a:p>
                  </a:txBody>
                  <a:tcPr/>
                </a:tc>
                <a:tc>
                  <a:txBody>
                    <a:bodyPr/>
                    <a:lstStyle/>
                    <a:p>
                      <a:r>
                        <a:rPr lang="en-US" baseline="0" dirty="0" smtClean="0"/>
                        <a:t>Need p</a:t>
                      </a:r>
                      <a:r>
                        <a:rPr lang="en-US" dirty="0" smtClean="0"/>
                        <a:t>reparation for career and</a:t>
                      </a:r>
                      <a:r>
                        <a:rPr lang="en-US" baseline="0" dirty="0" smtClean="0"/>
                        <a:t> independence</a:t>
                      </a:r>
                      <a:endParaRPr lang="en-US" dirty="0"/>
                    </a:p>
                  </a:txBody>
                  <a:tcPr/>
                </a:tc>
                <a:extLst>
                  <a:ext uri="{0D108BD9-81ED-4DB2-BD59-A6C34878D82A}">
                    <a16:rowId xmlns:a16="http://schemas.microsoft.com/office/drawing/2014/main" val="10004"/>
                  </a:ext>
                </a:extLst>
              </a:tr>
              <a:tr h="370840">
                <a:tc>
                  <a:txBody>
                    <a:bodyPr/>
                    <a:lstStyle/>
                    <a:p>
                      <a:r>
                        <a:rPr lang="en-US" dirty="0" smtClean="0"/>
                        <a:t>Need</a:t>
                      </a:r>
                      <a:r>
                        <a:rPr lang="en-US" baseline="0" dirty="0" smtClean="0"/>
                        <a:t> p</a:t>
                      </a:r>
                      <a:r>
                        <a:rPr lang="en-US" dirty="0" smtClean="0"/>
                        <a:t>ositive</a:t>
                      </a:r>
                      <a:r>
                        <a:rPr lang="en-US" baseline="0" dirty="0" smtClean="0"/>
                        <a:t> relationships</a:t>
                      </a:r>
                      <a:endParaRPr lang="en-US" dirty="0"/>
                    </a:p>
                  </a:txBody>
                  <a:tcPr/>
                </a:tc>
                <a:tc>
                  <a:txBody>
                    <a:bodyPr/>
                    <a:lstStyle/>
                    <a:p>
                      <a:r>
                        <a:rPr lang="en-US" dirty="0" smtClean="0"/>
                        <a:t>Need</a:t>
                      </a:r>
                      <a:r>
                        <a:rPr lang="en-US" baseline="0" dirty="0" smtClean="0"/>
                        <a:t> p</a:t>
                      </a:r>
                      <a:r>
                        <a:rPr lang="en-US" dirty="0" smtClean="0"/>
                        <a:t>ositive relationships</a:t>
                      </a:r>
                      <a:endParaRPr lang="en-US" dirty="0"/>
                    </a:p>
                  </a:txBody>
                  <a:tcPr/>
                </a:tc>
                <a:extLst>
                  <a:ext uri="{0D108BD9-81ED-4DB2-BD59-A6C34878D82A}">
                    <a16:rowId xmlns:a16="http://schemas.microsoft.com/office/drawing/2014/main" val="10005"/>
                  </a:ext>
                </a:extLst>
              </a:tr>
              <a:tr h="370840">
                <a:tc gridSpan="2">
                  <a:txBody>
                    <a:bodyPr/>
                    <a:lstStyle/>
                    <a:p>
                      <a:pPr algn="ctr"/>
                      <a:r>
                        <a:rPr lang="en-US" dirty="0" smtClean="0">
                          <a:solidFill>
                            <a:schemeClr val="bg1"/>
                          </a:solidFill>
                        </a:rPr>
                        <a:t>Root Causes</a:t>
                      </a:r>
                      <a:endParaRPr lang="en-US" dirty="0">
                        <a:solidFill>
                          <a:schemeClr val="bg1"/>
                        </a:solidFill>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6"/>
                  </a:ext>
                </a:extLst>
              </a:tr>
              <a:tr h="370840">
                <a:tc>
                  <a:txBody>
                    <a:bodyPr/>
                    <a:lstStyle/>
                    <a:p>
                      <a:r>
                        <a:rPr lang="en-US" dirty="0" smtClean="0"/>
                        <a:t>Poverty</a:t>
                      </a:r>
                      <a:endParaRPr lang="en-US" dirty="0"/>
                    </a:p>
                  </a:txBody>
                  <a:tcPr/>
                </a:tc>
                <a:tc>
                  <a:txBody>
                    <a:bodyPr/>
                    <a:lstStyle/>
                    <a:p>
                      <a:r>
                        <a:rPr lang="en-US" dirty="0" smtClean="0"/>
                        <a:t>Abuse</a:t>
                      </a:r>
                      <a:endParaRPr lang="en-US" dirty="0"/>
                    </a:p>
                  </a:txBody>
                  <a:tcPr/>
                </a:tc>
                <a:extLst>
                  <a:ext uri="{0D108BD9-81ED-4DB2-BD59-A6C34878D82A}">
                    <a16:rowId xmlns:a16="http://schemas.microsoft.com/office/drawing/2014/main" val="10007"/>
                  </a:ext>
                </a:extLst>
              </a:tr>
              <a:tr h="370840">
                <a:tc>
                  <a:txBody>
                    <a:bodyPr/>
                    <a:lstStyle/>
                    <a:p>
                      <a:r>
                        <a:rPr lang="en-US" dirty="0" smtClean="0"/>
                        <a:t>Trauma</a:t>
                      </a:r>
                      <a:endParaRPr lang="en-US" dirty="0"/>
                    </a:p>
                  </a:txBody>
                  <a:tcPr/>
                </a:tc>
                <a:tc>
                  <a:txBody>
                    <a:bodyPr/>
                    <a:lstStyle/>
                    <a:p>
                      <a:r>
                        <a:rPr lang="en-US" dirty="0" smtClean="0"/>
                        <a:t>Drug/Alcohol</a:t>
                      </a:r>
                      <a:r>
                        <a:rPr lang="en-US" baseline="0" dirty="0" smtClean="0"/>
                        <a:t> dependency</a:t>
                      </a:r>
                      <a:endParaRPr lang="en-US" dirty="0"/>
                    </a:p>
                  </a:txBody>
                  <a:tcPr/>
                </a:tc>
                <a:extLst>
                  <a:ext uri="{0D108BD9-81ED-4DB2-BD59-A6C34878D82A}">
                    <a16:rowId xmlns:a16="http://schemas.microsoft.com/office/drawing/2014/main" val="10008"/>
                  </a:ext>
                </a:extLst>
              </a:tr>
              <a:tr h="370840">
                <a:tc>
                  <a:txBody>
                    <a:bodyPr/>
                    <a:lstStyle/>
                    <a:p>
                      <a:r>
                        <a:rPr lang="en-US" dirty="0" smtClean="0"/>
                        <a:t>Lack of role models</a:t>
                      </a:r>
                      <a:endParaRPr lang="en-US" dirty="0"/>
                    </a:p>
                  </a:txBody>
                  <a:tcPr/>
                </a:tc>
                <a:tc>
                  <a:txBody>
                    <a:bodyPr/>
                    <a:lstStyle/>
                    <a:p>
                      <a:r>
                        <a:rPr lang="en-US" dirty="0" smtClean="0"/>
                        <a:t>Lack of steady job</a:t>
                      </a:r>
                      <a:endParaRPr lang="en-US" dirty="0"/>
                    </a:p>
                  </a:txBody>
                  <a:tcPr/>
                </a:tc>
                <a:extLst>
                  <a:ext uri="{0D108BD9-81ED-4DB2-BD59-A6C34878D82A}">
                    <a16:rowId xmlns:a16="http://schemas.microsoft.com/office/drawing/2014/main" val="10009"/>
                  </a:ext>
                </a:extLst>
              </a:tr>
              <a:tr h="370840">
                <a:tc>
                  <a:txBody>
                    <a:bodyPr/>
                    <a:lstStyle/>
                    <a:p>
                      <a:r>
                        <a:rPr lang="en-US" dirty="0" smtClean="0"/>
                        <a:t>Homelessness</a:t>
                      </a:r>
                      <a:r>
                        <a:rPr lang="en-US" baseline="0" dirty="0" smtClean="0"/>
                        <a:t> – in transition</a:t>
                      </a:r>
                      <a:endParaRPr lang="en-US" dirty="0"/>
                    </a:p>
                  </a:txBody>
                  <a:tcPr/>
                </a:tc>
                <a:tc>
                  <a:txBody>
                    <a:bodyPr/>
                    <a:lstStyle/>
                    <a:p>
                      <a:r>
                        <a:rPr lang="en-US" dirty="0" smtClean="0"/>
                        <a:t> Lack of healthy food</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71925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104990" cy="1289304"/>
          </a:xfrm>
        </p:spPr>
        <p:txBody>
          <a:bodyPr/>
          <a:lstStyle/>
          <a:p>
            <a:r>
              <a:rPr lang="en-US" dirty="0" smtClean="0"/>
              <a:t>Step #1: Problem statements</a:t>
            </a:r>
            <a:endParaRPr lang="en-US" dirty="0"/>
          </a:p>
        </p:txBody>
      </p:sp>
      <p:pic>
        <p:nvPicPr>
          <p:cNvPr id="3" name="Picture 2" descr="C:\Users\ldonahue\AppData\Local\Temp\yckKRb8Ri.png"/>
          <p:cNvPicPr/>
          <p:nvPr/>
        </p:nvPicPr>
        <p:blipFill>
          <a:blip r:embed="rId2">
            <a:extLst>
              <a:ext uri="{28A0092B-C50C-407E-A947-70E740481C1C}">
                <a14:useLocalDpi xmlns:a14="http://schemas.microsoft.com/office/drawing/2010/main" val="0"/>
              </a:ext>
            </a:extLst>
          </a:blip>
          <a:srcRect/>
          <a:stretch>
            <a:fillRect/>
          </a:stretch>
        </p:blipFill>
        <p:spPr bwMode="auto">
          <a:xfrm>
            <a:off x="5679358" y="1289304"/>
            <a:ext cx="6172200" cy="4895850"/>
          </a:xfrm>
          <a:prstGeom prst="rect">
            <a:avLst/>
          </a:prstGeom>
          <a:noFill/>
          <a:ln>
            <a:noFill/>
          </a:ln>
        </p:spPr>
      </p:pic>
      <p:sp>
        <p:nvSpPr>
          <p:cNvPr id="4" name="Rectangle 3"/>
          <p:cNvSpPr/>
          <p:nvPr/>
        </p:nvSpPr>
        <p:spPr>
          <a:xfrm>
            <a:off x="573056" y="1907613"/>
            <a:ext cx="4555113" cy="3253648"/>
          </a:xfrm>
          <a:prstGeom prst="rect">
            <a:avLst/>
          </a:prstGeom>
        </p:spPr>
        <p:txBody>
          <a:bodyPr wrap="square">
            <a:spAutoFit/>
          </a:bodyPr>
          <a:lstStyle/>
          <a:p>
            <a:pPr marR="0" lvl="0">
              <a:lnSpc>
                <a:spcPct val="107000"/>
              </a:lnSpc>
              <a:spcBef>
                <a:spcPts val="0"/>
              </a:spcBef>
              <a:spcAft>
                <a:spcPts val="0"/>
              </a:spcAft>
            </a:pPr>
            <a:r>
              <a:rPr lang="en-US" sz="2800" b="1" dirty="0" smtClean="0">
                <a:latin typeface="Rockwell" panose="02060603020205020403" pitchFamily="18" charset="0"/>
                <a:ea typeface="Calibri" panose="020F0502020204030204" pitchFamily="34" charset="0"/>
                <a:cs typeface="Times New Roman" panose="02020603050405020304" pitchFamily="18" charset="0"/>
              </a:rPr>
              <a:t>Problem:</a:t>
            </a:r>
          </a:p>
          <a:p>
            <a:pPr marR="0" lvl="0">
              <a:lnSpc>
                <a:spcPct val="107000"/>
              </a:lnSpc>
              <a:spcBef>
                <a:spcPts val="0"/>
              </a:spcBef>
              <a:spcAft>
                <a:spcPts val="0"/>
              </a:spcAft>
            </a:pPr>
            <a:endParaRPr lang="en-US" sz="2800" dirty="0" smtClean="0">
              <a:latin typeface="Rockwell" panose="02060603020205020403"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smtClean="0">
                <a:latin typeface="Rockwell" panose="02060603020205020403" pitchFamily="18" charset="0"/>
                <a:ea typeface="Calibri" panose="020F0502020204030204" pitchFamily="34" charset="0"/>
                <a:cs typeface="Times New Roman" panose="02020603050405020304" pitchFamily="18" charset="0"/>
              </a:rPr>
              <a:t>Children in poverty struggle with resiliency and overcoming emotional challenges?</a:t>
            </a:r>
          </a:p>
          <a:p>
            <a:pPr marR="0" lvl="0">
              <a:lnSpc>
                <a:spcPct val="107000"/>
              </a:lnSpc>
              <a:spcBef>
                <a:spcPts val="0"/>
              </a:spcBef>
              <a:spcAft>
                <a:spcPts val="0"/>
              </a:spcAft>
            </a:pPr>
            <a:endParaRPr lang="en-US" sz="2400" dirty="0">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7639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865" y="219356"/>
            <a:ext cx="8568267" cy="6752285"/>
          </a:xfrm>
          <a:prstGeom prst="rect">
            <a:avLst/>
          </a:prstGeom>
        </p:spPr>
      </p:pic>
    </p:spTree>
    <p:extLst>
      <p:ext uri="{BB962C8B-B14F-4D97-AF65-F5344CB8AC3E}">
        <p14:creationId xmlns:p14="http://schemas.microsoft.com/office/powerpoint/2010/main" val="2048497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whys analysis of root causes</a:t>
            </a:r>
            <a:endParaRPr lang="en-US" dirty="0"/>
          </a:p>
        </p:txBody>
      </p:sp>
      <p:sp>
        <p:nvSpPr>
          <p:cNvPr id="3" name="Rectangle 2"/>
          <p:cNvSpPr/>
          <p:nvPr/>
        </p:nvSpPr>
        <p:spPr>
          <a:xfrm>
            <a:off x="402336" y="1792224"/>
            <a:ext cx="11399520" cy="4916841"/>
          </a:xfrm>
          <a:prstGeom prst="rect">
            <a:avLst/>
          </a:prstGeom>
        </p:spPr>
        <p:txBody>
          <a:bodyPr wrap="square">
            <a:spAutoFit/>
          </a:bodyPr>
          <a:lstStyle/>
          <a:p>
            <a:pPr>
              <a:tabLst>
                <a:tab pos="8686800" algn="r"/>
              </a:tabLst>
            </a:pPr>
            <a:r>
              <a:rPr lang="en-US" b="1" dirty="0" smtClean="0">
                <a:latin typeface="Calibri" panose="020F0502020204030204" pitchFamily="34" charset="0"/>
                <a:ea typeface="Calibri" panose="020F0502020204030204" pitchFamily="34" charset="0"/>
                <a:cs typeface="Times New Roman" panose="02020603050405020304" pitchFamily="18" charset="0"/>
              </a:rPr>
              <a:t>Step </a:t>
            </a:r>
            <a:r>
              <a:rPr lang="en-US" b="1" dirty="0">
                <a:latin typeface="Calibri" panose="020F0502020204030204" pitchFamily="34" charset="0"/>
                <a:ea typeface="Calibri" panose="020F0502020204030204" pitchFamily="34" charset="0"/>
                <a:cs typeface="Times New Roman" panose="02020603050405020304" pitchFamily="18" charset="0"/>
              </a:rPr>
              <a:t>1:  Agree on the problem statement and write it down</a:t>
            </a: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8686800" algn="r"/>
              </a:tabLst>
            </a:pPr>
            <a:r>
              <a:rPr lang="en-US" dirty="0">
                <a:latin typeface="Calibri" panose="020F0502020204030204" pitchFamily="34" charset="0"/>
                <a:ea typeface="Calibri" panose="020F0502020204030204" pitchFamily="34" charset="0"/>
                <a:cs typeface="Times New Roman" panose="02020603050405020304" pitchFamily="18" charset="0"/>
              </a:rPr>
              <a:t>Writing the issue helps you formalize the problem and describe it completely. </a:t>
            </a:r>
            <a:r>
              <a:rPr lang="en-US" dirty="0" smtClean="0">
                <a:latin typeface="Calibri" panose="020F0502020204030204" pitchFamily="34" charset="0"/>
                <a:ea typeface="Calibri" panose="020F0502020204030204" pitchFamily="34" charset="0"/>
                <a:cs typeface="Times New Roman" panose="02020603050405020304" pitchFamily="18" charset="0"/>
              </a:rPr>
              <a:t>Don’t </a:t>
            </a:r>
            <a:r>
              <a:rPr lang="en-US" dirty="0">
                <a:latin typeface="Calibri" panose="020F0502020204030204" pitchFamily="34" charset="0"/>
                <a:ea typeface="Calibri" panose="020F0502020204030204" pitchFamily="34" charset="0"/>
                <a:cs typeface="Times New Roman" panose="02020603050405020304" pitchFamily="18" charset="0"/>
              </a:rPr>
              <a:t>skimp on this step because if you have a muddy problem definition you will have a muddy solution.</a:t>
            </a:r>
          </a:p>
          <a:p>
            <a:pPr>
              <a:tabLst>
                <a:tab pos="8686800" algn="r"/>
              </a:tabLst>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tabLst>
                <a:tab pos="8686800" algn="r"/>
              </a:tabLst>
            </a:pPr>
            <a:r>
              <a:rPr lang="en-US" b="1" dirty="0" smtClean="0">
                <a:latin typeface="Calibri" panose="020F0502020204030204" pitchFamily="34" charset="0"/>
                <a:ea typeface="Calibri" panose="020F0502020204030204" pitchFamily="34" charset="0"/>
                <a:cs typeface="Times New Roman" panose="02020603050405020304" pitchFamily="18" charset="0"/>
              </a:rPr>
              <a:t>Step </a:t>
            </a:r>
            <a:r>
              <a:rPr lang="en-US" b="1" dirty="0">
                <a:latin typeface="Calibri" panose="020F0502020204030204" pitchFamily="34" charset="0"/>
                <a:ea typeface="Calibri" panose="020F0502020204030204" pitchFamily="34" charset="0"/>
                <a:cs typeface="Times New Roman" panose="02020603050405020304" pitchFamily="18" charset="0"/>
              </a:rPr>
              <a:t>2: Ask</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“Why Did This Happen</a:t>
            </a:r>
            <a:r>
              <a:rPr lang="en-US" dirty="0">
                <a:latin typeface="Calibri" panose="020F0502020204030204" pitchFamily="34" charset="0"/>
                <a:ea typeface="Calibri" panose="020F0502020204030204" pitchFamily="34" charset="0"/>
                <a:cs typeface="Times New Roman" panose="02020603050405020304" pitchFamily="18" charset="0"/>
              </a:rPr>
              <a:t>”</a:t>
            </a:r>
          </a:p>
          <a:p>
            <a:pPr>
              <a:tabLst>
                <a:tab pos="8686800" algn="r"/>
              </a:tabLst>
            </a:pPr>
            <a:r>
              <a:rPr lang="en-US" dirty="0">
                <a:latin typeface="Calibri" panose="020F0502020204030204" pitchFamily="34" charset="0"/>
                <a:ea typeface="Calibri" panose="020F0502020204030204" pitchFamily="34" charset="0"/>
                <a:cs typeface="Times New Roman" panose="02020603050405020304" pitchFamily="18" charset="0"/>
              </a:rPr>
              <a:t>Simply determine what happened to cause the problem. Just go one layer at a time </a:t>
            </a:r>
            <a:r>
              <a:rPr lang="en-US" dirty="0" smtClean="0">
                <a:latin typeface="Calibri" panose="020F0502020204030204" pitchFamily="34" charset="0"/>
                <a:ea typeface="Calibri" panose="020F0502020204030204" pitchFamily="34" charset="0"/>
                <a:cs typeface="Times New Roman" panose="02020603050405020304" pitchFamily="18" charset="0"/>
              </a:rPr>
              <a:t>here by asking the 5 “Why” questions. Write </a:t>
            </a:r>
            <a:r>
              <a:rPr lang="en-US" dirty="0">
                <a:latin typeface="Calibri" panose="020F0502020204030204" pitchFamily="34" charset="0"/>
                <a:ea typeface="Calibri" panose="020F0502020204030204" pitchFamily="34" charset="0"/>
                <a:cs typeface="Times New Roman" panose="02020603050405020304" pitchFamily="18" charset="0"/>
              </a:rPr>
              <a:t>the answer down below the problem as a potential cause.  </a:t>
            </a:r>
          </a:p>
          <a:p>
            <a:pPr>
              <a:tabLst>
                <a:tab pos="8686800" algn="r"/>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8686800" algn="r"/>
              </a:tabLst>
            </a:pPr>
            <a:r>
              <a:rPr lang="en-US" b="1" dirty="0">
                <a:latin typeface="Calibri" panose="020F0502020204030204" pitchFamily="34" charset="0"/>
                <a:ea typeface="Calibri" panose="020F0502020204030204" pitchFamily="34" charset="0"/>
                <a:cs typeface="Times New Roman" panose="02020603050405020304" pitchFamily="18" charset="0"/>
              </a:rPr>
              <a:t>Step 3: Check – Is This a Root Cause?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tabLst>
                <a:tab pos="8686800" algn="r"/>
              </a:tabLst>
            </a:pPr>
            <a:r>
              <a:rPr lang="en-US" dirty="0">
                <a:latin typeface="Calibri" panose="020F0502020204030204" pitchFamily="34" charset="0"/>
                <a:ea typeface="Calibri" panose="020F0502020204030204" pitchFamily="34" charset="0"/>
                <a:cs typeface="Times New Roman" panose="02020603050405020304" pitchFamily="18" charset="0"/>
              </a:rPr>
              <a:t>Stop and ask yourself if the Why you just wrote down is the real and underlying root cause of the problem. If it’s not then you have another symptom and you need to go back to Step 2 and ask again.</a:t>
            </a:r>
          </a:p>
          <a:p>
            <a:pPr>
              <a:tabLst>
                <a:tab pos="8686800" algn="r"/>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8686800" algn="r"/>
              </a:tabLst>
            </a:pPr>
            <a:r>
              <a:rPr lang="en-US" b="1" dirty="0">
                <a:latin typeface="Calibri" panose="020F0502020204030204" pitchFamily="34" charset="0"/>
                <a:ea typeface="Calibri" panose="020F0502020204030204" pitchFamily="34" charset="0"/>
                <a:cs typeface="Times New Roman" panose="02020603050405020304" pitchFamily="18" charset="0"/>
              </a:rPr>
              <a:t>Step 4: Fix the underlying </a:t>
            </a:r>
            <a:r>
              <a:rPr lang="en-US" b="1" dirty="0" smtClean="0">
                <a:latin typeface="Calibri" panose="020F0502020204030204" pitchFamily="34" charset="0"/>
                <a:ea typeface="Calibri" panose="020F0502020204030204" pitchFamily="34" charset="0"/>
                <a:cs typeface="Times New Roman" panose="02020603050405020304" pitchFamily="18" charset="0"/>
              </a:rPr>
              <a:t>cause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and develop </a:t>
            </a:r>
            <a:r>
              <a:rPr lang="en-US" b="1" dirty="0">
                <a:latin typeface="Calibri" panose="020F0502020204030204" pitchFamily="34" charset="0"/>
                <a:ea typeface="Calibri" panose="020F0502020204030204" pitchFamily="34" charset="0"/>
                <a:cs typeface="Times New Roman" panose="02020603050405020304" pitchFamily="18" charset="0"/>
              </a:rPr>
              <a:t>a </a:t>
            </a:r>
            <a:r>
              <a:rPr lang="en-US" b="1" dirty="0" smtClean="0">
                <a:latin typeface="Calibri" panose="020F0502020204030204" pitchFamily="34" charset="0"/>
                <a:ea typeface="Calibri" panose="020F0502020204030204" pitchFamily="34" charset="0"/>
                <a:cs typeface="Times New Roman" panose="02020603050405020304" pitchFamily="18" charset="0"/>
              </a:rPr>
              <a:t>solution.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tabLst>
                <a:tab pos="8686800" algn="r"/>
              </a:tabLst>
            </a:pPr>
            <a:r>
              <a:rPr lang="en-US" dirty="0">
                <a:latin typeface="Calibri" panose="020F0502020204030204" pitchFamily="34" charset="0"/>
                <a:ea typeface="Calibri" panose="020F0502020204030204" pitchFamily="34" charset="0"/>
                <a:cs typeface="Times New Roman" panose="02020603050405020304" pitchFamily="18" charset="0"/>
              </a:rPr>
              <a:t>Now you need to fix both the underlying cause that you have uncovered and the symptom</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tabLst>
                <a:tab pos="8686800" algn="r"/>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8686800" algn="r"/>
              </a:tabLst>
            </a:pPr>
            <a:r>
              <a:rPr lang="en-US" sz="1200" i="1" dirty="0">
                <a:hlinkClick r:id="rId2"/>
              </a:rPr>
              <a:t>https://www.augusta.edu/</a:t>
            </a:r>
            <a:r>
              <a:rPr lang="en-US" sz="1200" i="1" dirty="0" err="1">
                <a:hlinkClick r:id="rId2"/>
              </a:rPr>
              <a:t>ie</a:t>
            </a:r>
            <a:r>
              <a:rPr lang="en-US" sz="1200" i="1" dirty="0">
                <a:hlinkClick r:id="rId2"/>
              </a:rPr>
              <a:t>/projects/.../pi_5whysrootcauseexplanationtemplate.docx</a:t>
            </a:r>
            <a:endParaRPr lang="en-US" sz="1200" dirty="0">
              <a:hlinkClick r:id="rId2"/>
            </a:endParaRPr>
          </a:p>
          <a:p>
            <a:pPr>
              <a:tabLst>
                <a:tab pos="8686800" algn="r"/>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1287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Whys Analysis of root causes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463" y="1961470"/>
            <a:ext cx="7149193" cy="4567540"/>
          </a:xfrm>
          <a:prstGeom prst="rect">
            <a:avLst/>
          </a:prstGeom>
        </p:spPr>
      </p:pic>
    </p:spTree>
    <p:extLst>
      <p:ext uri="{BB962C8B-B14F-4D97-AF65-F5344CB8AC3E}">
        <p14:creationId xmlns:p14="http://schemas.microsoft.com/office/powerpoint/2010/main" val="1774002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Examples</a:t>
            </a:r>
            <a:endParaRPr lang="en-US" dirty="0"/>
          </a:p>
        </p:txBody>
      </p:sp>
      <p:sp>
        <p:nvSpPr>
          <p:cNvPr id="3" name="Rectangle 2"/>
          <p:cNvSpPr/>
          <p:nvPr/>
        </p:nvSpPr>
        <p:spPr>
          <a:xfrm>
            <a:off x="970844" y="2010813"/>
            <a:ext cx="9064977" cy="2062103"/>
          </a:xfrm>
          <a:prstGeom prst="rect">
            <a:avLst/>
          </a:prstGeom>
        </p:spPr>
        <p:txBody>
          <a:bodyPr wrap="square">
            <a:spAutoFit/>
          </a:bodyPr>
          <a:lstStyle/>
          <a:p>
            <a:pPr marL="342900" indent="-342900">
              <a:buAutoNum type="arabicPeriod"/>
              <a:tabLst>
                <a:tab pos="8686800" algn="r"/>
              </a:tabLs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Community Service Corp (The Christmas Story)</a:t>
            </a:r>
          </a:p>
          <a:p>
            <a:pPr marL="342900" indent="-342900">
              <a:buAutoNum type="arabicPeriod"/>
              <a:tabLst>
                <a:tab pos="8686800" algn="r"/>
              </a:tabLst>
            </a:pPr>
            <a:r>
              <a:rPr lang="en-US" sz="3200" b="1" dirty="0" smtClean="0">
                <a:latin typeface="Calibri" panose="020F0502020204030204" pitchFamily="34" charset="0"/>
                <a:ea typeface="Calibri" panose="020F0502020204030204" pitchFamily="34" charset="0"/>
                <a:cs typeface="Times New Roman" panose="02020603050405020304" pitchFamily="18" charset="0"/>
              </a:rPr>
              <a:t>RMAPI</a:t>
            </a:r>
          </a:p>
          <a:p>
            <a:pPr marL="342900" indent="-342900">
              <a:buAutoNum type="arabicPeriod"/>
              <a:tabLst>
                <a:tab pos="8686800" algn="r"/>
              </a:tabLs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Connected Communities - Warfield Square</a:t>
            </a:r>
          </a:p>
          <a:p>
            <a:pPr marL="342900" indent="-342900">
              <a:buAutoNum type="arabicPeriod"/>
              <a:tabLst>
                <a:tab pos="8686800" algn="r"/>
              </a:tabLst>
            </a:pPr>
            <a:r>
              <a:rPr lang="en-US" sz="3200" b="1" dirty="0" smtClean="0">
                <a:latin typeface="Calibri" panose="020F0502020204030204" pitchFamily="34" charset="0"/>
                <a:ea typeface="Calibri" panose="020F0502020204030204" pitchFamily="34" charset="0"/>
                <a:cs typeface="Times New Roman" panose="02020603050405020304" pitchFamily="18" charset="0"/>
              </a:rPr>
              <a:t>ROC the Future </a:t>
            </a:r>
            <a:endParaRPr lang="en-US" sz="3200" dirty="0"/>
          </a:p>
        </p:txBody>
      </p:sp>
    </p:spTree>
    <p:extLst>
      <p:ext uri="{BB962C8B-B14F-4D97-AF65-F5344CB8AC3E}">
        <p14:creationId xmlns:p14="http://schemas.microsoft.com/office/powerpoint/2010/main" val="19738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Asset-mapping  </a:t>
            </a:r>
            <a:endParaRPr lang="en-US" dirty="0"/>
          </a:p>
        </p:txBody>
      </p:sp>
      <p:sp>
        <p:nvSpPr>
          <p:cNvPr id="3" name="Content Placeholder 2"/>
          <p:cNvSpPr>
            <a:spLocks noGrp="1"/>
          </p:cNvSpPr>
          <p:nvPr>
            <p:ph idx="1"/>
          </p:nvPr>
        </p:nvSpPr>
        <p:spPr>
          <a:xfrm>
            <a:off x="390144" y="2121408"/>
            <a:ext cx="10738104" cy="4523232"/>
          </a:xfrm>
        </p:spPr>
        <p:txBody>
          <a:bodyPr>
            <a:normAutofit fontScale="92500" lnSpcReduction="20000"/>
          </a:bodyPr>
          <a:lstStyle/>
          <a:p>
            <a:pPr marL="0" indent="0">
              <a:buNone/>
            </a:pPr>
            <a:r>
              <a:rPr lang="en-US" sz="2400" dirty="0"/>
              <a:t>Asset mapping is a process of discovering the rich assets and resources of a community </a:t>
            </a:r>
            <a:r>
              <a:rPr lang="en-US" sz="2400" dirty="0" smtClean="0"/>
              <a:t>to </a:t>
            </a:r>
            <a:r>
              <a:rPr lang="en-US" sz="2400" dirty="0"/>
              <a:t>create a healthy, vibrant community.  </a:t>
            </a:r>
            <a:endParaRPr lang="en-US" sz="2400" dirty="0" smtClean="0"/>
          </a:p>
          <a:p>
            <a:pPr marL="0" indent="0" algn="ctr">
              <a:buNone/>
            </a:pPr>
            <a:endParaRPr lang="en-US" sz="2400" dirty="0"/>
          </a:p>
          <a:p>
            <a:pPr marL="457200" lvl="0" indent="-457200" fontAlgn="base">
              <a:buFont typeface="+mj-lt"/>
              <a:buAutoNum type="arabicPeriod"/>
            </a:pPr>
            <a:r>
              <a:rPr lang="en-US" sz="2400" b="1" dirty="0" smtClean="0"/>
              <a:t>Asset-mapping drive through neighborhood</a:t>
            </a:r>
            <a:r>
              <a:rPr lang="en-US" sz="2400" dirty="0" smtClean="0"/>
              <a:t>s:  Tour 10 locations in two neighborhoods.   </a:t>
            </a:r>
          </a:p>
          <a:p>
            <a:pPr marL="457200" lvl="0" indent="-457200" fontAlgn="base">
              <a:buFont typeface="+mj-lt"/>
              <a:buAutoNum type="arabicPeriod"/>
            </a:pPr>
            <a:endParaRPr lang="en-US" sz="2400" dirty="0"/>
          </a:p>
          <a:p>
            <a:pPr marL="457200" lvl="0" indent="-457200" fontAlgn="base">
              <a:buFont typeface="+mj-lt"/>
              <a:buAutoNum type="arabicPeriod"/>
            </a:pPr>
            <a:r>
              <a:rPr lang="en-US" sz="2400" b="1" dirty="0" smtClean="0"/>
              <a:t>Photographic documentation:  </a:t>
            </a:r>
            <a:r>
              <a:rPr lang="en-US" sz="2400" dirty="0"/>
              <a:t>O</a:t>
            </a:r>
            <a:r>
              <a:rPr lang="en-US" sz="2400" dirty="0" smtClean="0"/>
              <a:t>f the locations and other sites observe  </a:t>
            </a:r>
          </a:p>
          <a:p>
            <a:pPr marL="457200" lvl="0" indent="-457200" fontAlgn="base">
              <a:buFont typeface="+mj-lt"/>
              <a:buAutoNum type="arabicPeriod"/>
            </a:pPr>
            <a:endParaRPr lang="en-US" sz="2400" dirty="0"/>
          </a:p>
          <a:p>
            <a:pPr marL="457200" lvl="0" indent="-457200" fontAlgn="base">
              <a:buFont typeface="+mj-lt"/>
              <a:buAutoNum type="arabicPeriod"/>
            </a:pPr>
            <a:r>
              <a:rPr lang="en-US" sz="2400" b="1" dirty="0" smtClean="0"/>
              <a:t>Chart </a:t>
            </a:r>
            <a:r>
              <a:rPr lang="en-US" sz="2400" b="1" dirty="0"/>
              <a:t>of the </a:t>
            </a:r>
            <a:r>
              <a:rPr lang="en-US" sz="2400" b="1" dirty="0" smtClean="0"/>
              <a:t>Assets</a:t>
            </a:r>
            <a:r>
              <a:rPr lang="en-US" sz="2400" dirty="0" smtClean="0"/>
              <a:t> (Resources</a:t>
            </a:r>
            <a:r>
              <a:rPr lang="en-US" sz="2400" dirty="0"/>
              <a:t>) and </a:t>
            </a:r>
            <a:r>
              <a:rPr lang="en-US" sz="2400" b="1" dirty="0" smtClean="0"/>
              <a:t>Challenges: </a:t>
            </a:r>
            <a:r>
              <a:rPr lang="en-US" sz="2400" dirty="0"/>
              <a:t> </a:t>
            </a:r>
            <a:r>
              <a:rPr lang="en-US" sz="2400" dirty="0" smtClean="0"/>
              <a:t>Notes from tour and research on history</a:t>
            </a:r>
            <a:r>
              <a:rPr lang="en-US" sz="2400" dirty="0"/>
              <a:t>, community festivals, and </a:t>
            </a:r>
            <a:r>
              <a:rPr lang="en-US" sz="2400" dirty="0" smtClean="0"/>
              <a:t>demographics</a:t>
            </a:r>
          </a:p>
          <a:p>
            <a:pPr marL="457200" lvl="0" indent="-457200" fontAlgn="base">
              <a:buFont typeface="+mj-lt"/>
              <a:buAutoNum type="arabicPeriod"/>
            </a:pPr>
            <a:endParaRPr lang="en-US" sz="2400" dirty="0"/>
          </a:p>
          <a:p>
            <a:pPr marL="457200" lvl="0" indent="-457200" fontAlgn="base">
              <a:buFont typeface="+mj-lt"/>
              <a:buAutoNum type="arabicPeriod"/>
            </a:pPr>
            <a:r>
              <a:rPr lang="en-US" sz="2400" b="1" dirty="0" smtClean="0"/>
              <a:t>Reflection </a:t>
            </a:r>
            <a:r>
              <a:rPr lang="en-US" sz="2400" b="1" dirty="0"/>
              <a:t>#</a:t>
            </a:r>
            <a:r>
              <a:rPr lang="en-US" sz="2400" b="1" dirty="0" smtClean="0"/>
              <a:t>6: </a:t>
            </a:r>
            <a:r>
              <a:rPr lang="en-US" sz="2400" dirty="0" smtClean="0"/>
              <a:t>2 assets and challenges of community and individuals; How use </a:t>
            </a:r>
          </a:p>
          <a:p>
            <a:pPr marL="457200" lvl="0" indent="-457200" fontAlgn="base">
              <a:buFont typeface="+mj-lt"/>
              <a:buAutoNum type="arabicPeriod"/>
            </a:pPr>
            <a:endParaRPr lang="en-US" sz="2400" dirty="0"/>
          </a:p>
          <a:p>
            <a:pPr marL="0" indent="0" algn="ctr">
              <a:buNone/>
            </a:pPr>
            <a:endParaRPr lang="en-US" sz="2400" dirty="0" smtClean="0"/>
          </a:p>
          <a:p>
            <a:endParaRPr lang="en-US" dirty="0"/>
          </a:p>
        </p:txBody>
      </p:sp>
    </p:spTree>
    <p:extLst>
      <p:ext uri="{BB962C8B-B14F-4D97-AF65-F5344CB8AC3E}">
        <p14:creationId xmlns:p14="http://schemas.microsoft.com/office/powerpoint/2010/main" val="3868174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4543" y="370114"/>
            <a:ext cx="10104990" cy="128930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develop </a:t>
            </a:r>
            <a:r>
              <a:rPr lang="en-US" dirty="0" smtClean="0"/>
              <a:t>a solution</a:t>
            </a:r>
            <a:endParaRPr lang="en-US" dirty="0"/>
          </a:p>
        </p:txBody>
      </p:sp>
      <p:sp>
        <p:nvSpPr>
          <p:cNvPr id="4" name="Rectangle 3"/>
          <p:cNvSpPr/>
          <p:nvPr/>
        </p:nvSpPr>
        <p:spPr>
          <a:xfrm>
            <a:off x="859971" y="1757390"/>
            <a:ext cx="6096000" cy="4708981"/>
          </a:xfrm>
          <a:prstGeom prst="rect">
            <a:avLst/>
          </a:prstGeom>
        </p:spPr>
        <p:txBody>
          <a:bodyPr>
            <a:spAutoFit/>
          </a:bodyPr>
          <a:lstStyle/>
          <a:p>
            <a:pPr lvl="0"/>
            <a:r>
              <a:rPr lang="en-US" sz="2000" b="1" dirty="0" smtClean="0"/>
              <a:t>Problem #1: Didn’t </a:t>
            </a:r>
            <a:r>
              <a:rPr lang="en-US" sz="2000" b="1" dirty="0"/>
              <a:t>have access to books &amp; wasn’t read </a:t>
            </a:r>
            <a:r>
              <a:rPr lang="en-US" sz="2000" b="1" dirty="0" smtClean="0"/>
              <a:t>to:</a:t>
            </a:r>
          </a:p>
          <a:p>
            <a:pPr lvl="0"/>
            <a:endParaRPr lang="en-US" sz="2000" dirty="0"/>
          </a:p>
          <a:p>
            <a:pPr lvl="0"/>
            <a:r>
              <a:rPr lang="en-US" sz="2000" dirty="0" smtClean="0"/>
              <a:t>Increase access to books in home and school.  </a:t>
            </a:r>
          </a:p>
          <a:p>
            <a:pPr marL="514350" lvl="0" indent="-514350">
              <a:buFont typeface="+mj-lt"/>
              <a:buAutoNum type="arabicPeriod"/>
            </a:pPr>
            <a:endParaRPr lang="en-US" sz="2000" dirty="0"/>
          </a:p>
          <a:p>
            <a:pPr lvl="0"/>
            <a:r>
              <a:rPr lang="en-US" sz="2000" b="1" dirty="0" smtClean="0"/>
              <a:t>Problem #2: Didn’t </a:t>
            </a:r>
            <a:r>
              <a:rPr lang="en-US" sz="2000" b="1" dirty="0"/>
              <a:t>have access to food and </a:t>
            </a:r>
            <a:r>
              <a:rPr lang="en-US" sz="2000" b="1" dirty="0" smtClean="0"/>
              <a:t>nutrition:</a:t>
            </a:r>
          </a:p>
          <a:p>
            <a:pPr marL="514350" lvl="0" indent="-514350">
              <a:buFont typeface="+mj-lt"/>
              <a:buAutoNum type="arabicPeriod"/>
            </a:pPr>
            <a:endParaRPr lang="en-US" sz="2000" dirty="0"/>
          </a:p>
          <a:p>
            <a:pPr lvl="0"/>
            <a:r>
              <a:rPr lang="en-US" sz="2000" dirty="0" smtClean="0"/>
              <a:t>Improve education and access to healthy foods.</a:t>
            </a:r>
          </a:p>
          <a:p>
            <a:pPr marL="514350" lvl="0" indent="-514350">
              <a:buFont typeface="+mj-lt"/>
              <a:buAutoNum type="arabicPeriod"/>
            </a:pPr>
            <a:endParaRPr lang="en-US" sz="2000" dirty="0"/>
          </a:p>
          <a:p>
            <a:pPr lvl="0"/>
            <a:r>
              <a:rPr lang="en-US" sz="2000" b="1" dirty="0" smtClean="0"/>
              <a:t>Problem #3: Faced poverty and stress in the home:</a:t>
            </a:r>
          </a:p>
          <a:p>
            <a:pPr lvl="0"/>
            <a:endParaRPr lang="en-US" sz="2000" dirty="0"/>
          </a:p>
          <a:p>
            <a:pPr lvl="0"/>
            <a:r>
              <a:rPr lang="en-US" sz="2000" dirty="0" smtClean="0"/>
              <a:t>Provide affordable childcare support so mother can have ability to get a well-paying job.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743" y="2396430"/>
            <a:ext cx="3657600" cy="2432304"/>
          </a:xfrm>
          <a:prstGeom prst="rect">
            <a:avLst/>
          </a:prstGeom>
        </p:spPr>
      </p:pic>
    </p:spTree>
    <p:extLst>
      <p:ext uri="{BB962C8B-B14F-4D97-AF65-F5344CB8AC3E}">
        <p14:creationId xmlns:p14="http://schemas.microsoft.com/office/powerpoint/2010/main" val="4111435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84690"/>
            <a:ext cx="10058400" cy="1609344"/>
          </a:xfrm>
        </p:spPr>
        <p:txBody>
          <a:bodyPr/>
          <a:lstStyle/>
          <a:p>
            <a:r>
              <a:rPr lang="en-US" dirty="0" smtClean="0"/>
              <a:t>Strategies for social change</a:t>
            </a:r>
            <a:endParaRPr lang="en-US" dirty="0"/>
          </a:p>
        </p:txBody>
      </p:sp>
      <p:sp>
        <p:nvSpPr>
          <p:cNvPr id="3" name="Rectangle 2"/>
          <p:cNvSpPr/>
          <p:nvPr/>
        </p:nvSpPr>
        <p:spPr>
          <a:xfrm>
            <a:off x="5974813" y="3244334"/>
            <a:ext cx="242374" cy="369332"/>
          </a:xfrm>
          <a:prstGeom prst="rect">
            <a:avLst/>
          </a:prstGeom>
        </p:spPr>
        <p:txBody>
          <a:bodyPr wrap="none">
            <a:spAutoFit/>
          </a:bodyPr>
          <a:lstStyle/>
          <a:p>
            <a:r>
              <a:rPr lang="en-US" dirty="0"/>
              <a:t> </a:t>
            </a:r>
          </a:p>
        </p:txBody>
      </p:sp>
      <p:sp>
        <p:nvSpPr>
          <p:cNvPr id="4" name="Rectangle 3"/>
          <p:cNvSpPr/>
          <p:nvPr/>
        </p:nvSpPr>
        <p:spPr>
          <a:xfrm>
            <a:off x="1069848" y="1345691"/>
            <a:ext cx="7619969" cy="5690789"/>
          </a:xfrm>
          <a:prstGeom prst="rect">
            <a:avLst/>
          </a:prstGeom>
        </p:spPr>
        <p:txBody>
          <a:bodyPr wrap="square">
            <a:spAutoFit/>
          </a:bodyPr>
          <a:lstStyle/>
          <a:p>
            <a:pPr marL="457200" marR="0" lvl="0" indent="-457200">
              <a:lnSpc>
                <a:spcPct val="107000"/>
              </a:lnSpc>
              <a:spcBef>
                <a:spcPts val="0"/>
              </a:spcBef>
              <a:spcAft>
                <a:spcPts val="0"/>
              </a:spcAft>
              <a:buFont typeface="+mj-lt"/>
              <a:buAutoNum type="arabicPeriod"/>
            </a:pPr>
            <a:r>
              <a:rPr lang="en-US" sz="2000" b="1" dirty="0" smtClean="0">
                <a:effectLst/>
                <a:latin typeface="Rockwell" panose="02060603020205020403" pitchFamily="18" charset="0"/>
                <a:ea typeface="Calibri" panose="020F0502020204030204" pitchFamily="34" charset="0"/>
                <a:cs typeface="Times New Roman" panose="02020603050405020304" pitchFamily="18" charset="0"/>
              </a:rPr>
              <a:t>Education&amp; Public Events </a:t>
            </a:r>
            <a:r>
              <a:rPr lang="en-US" sz="2000" dirty="0" smtClean="0">
                <a:effectLst/>
                <a:latin typeface="Rockwell" panose="02060603020205020403" pitchFamily="18" charset="0"/>
                <a:ea typeface="Calibri" panose="020F0502020204030204" pitchFamily="34" charset="0"/>
                <a:cs typeface="Times New Roman" panose="02020603050405020304" pitchFamily="18" charset="0"/>
              </a:rPr>
              <a:t>(Speeches, study circles, training sessions, conferences, educational materials, informational fairs, canvassing, presentations, film showing, benefit concert)</a:t>
            </a:r>
          </a:p>
          <a:p>
            <a:pPr marL="457200" marR="0" lvl="0" indent="-457200">
              <a:lnSpc>
                <a:spcPct val="107000"/>
              </a:lnSpc>
              <a:spcBef>
                <a:spcPts val="0"/>
              </a:spcBef>
              <a:spcAft>
                <a:spcPts val="0"/>
              </a:spcAft>
              <a:buFont typeface="+mj-lt"/>
              <a:buAutoNum type="arabicPeriod"/>
            </a:pPr>
            <a:endParaRPr lang="en-US" sz="2000" dirty="0" smtClean="0">
              <a:effectLst/>
              <a:latin typeface="Rockwell" panose="02060603020205020403"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000" b="1" dirty="0" smtClean="0">
                <a:latin typeface="Rockwell" panose="02060603020205020403" pitchFamily="18" charset="0"/>
                <a:ea typeface="Calibri" panose="020F0502020204030204" pitchFamily="34" charset="0"/>
                <a:cs typeface="Times New Roman" panose="02020603050405020304" pitchFamily="18" charset="0"/>
              </a:rPr>
              <a:t>Legal and Policy Action </a:t>
            </a:r>
            <a:r>
              <a:rPr lang="en-US" sz="2000" dirty="0" smtClean="0">
                <a:latin typeface="Rockwell" panose="02060603020205020403" pitchFamily="18" charset="0"/>
                <a:ea typeface="Calibri" panose="020F0502020204030204" pitchFamily="34" charset="0"/>
                <a:cs typeface="Times New Roman" panose="02020603050405020304" pitchFamily="18" charset="0"/>
              </a:rPr>
              <a:t>(Electing people, supporting candidates, drafting legislation, getting out the vote, testifying on proposed bill, creating policy changes)</a:t>
            </a:r>
          </a:p>
          <a:p>
            <a:pPr marL="457200" marR="0" lvl="0" indent="-457200">
              <a:lnSpc>
                <a:spcPct val="107000"/>
              </a:lnSpc>
              <a:spcBef>
                <a:spcPts val="0"/>
              </a:spcBef>
              <a:spcAft>
                <a:spcPts val="0"/>
              </a:spcAft>
              <a:buFont typeface="+mj-lt"/>
              <a:buAutoNum type="arabicPeriod"/>
            </a:pP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000" b="1" dirty="0" smtClean="0">
                <a:latin typeface="Rockwell" panose="02060603020205020403" pitchFamily="18" charset="0"/>
                <a:ea typeface="Calibri" panose="020F0502020204030204" pitchFamily="34" charset="0"/>
                <a:cs typeface="Times New Roman" panose="02020603050405020304" pitchFamily="18" charset="0"/>
              </a:rPr>
              <a:t>Alternative Institutions </a:t>
            </a:r>
            <a:r>
              <a:rPr lang="en-US" sz="2000" dirty="0" smtClean="0">
                <a:latin typeface="Rockwell" panose="02060603020205020403" pitchFamily="18" charset="0"/>
                <a:ea typeface="Calibri" panose="020F0502020204030204" pitchFamily="34" charset="0"/>
                <a:cs typeface="Times New Roman" panose="02020603050405020304" pitchFamily="18" charset="0"/>
              </a:rPr>
              <a:t>(alternative schools, cooperatives, barter networks, new technology, alternatives to criminal justice system &amp; military defense, organic agriculture, alternative media)</a:t>
            </a:r>
          </a:p>
          <a:p>
            <a:pPr marL="457200" marR="0" lvl="0" indent="-457200">
              <a:lnSpc>
                <a:spcPct val="107000"/>
              </a:lnSpc>
              <a:spcBef>
                <a:spcPts val="0"/>
              </a:spcBef>
              <a:spcAft>
                <a:spcPts val="0"/>
              </a:spcAft>
              <a:buFont typeface="+mj-lt"/>
              <a:buAutoNum type="arabicPeriod"/>
            </a:pP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000" b="1" dirty="0" smtClean="0">
                <a:latin typeface="Rockwell" panose="02060603020205020403" pitchFamily="18" charset="0"/>
                <a:ea typeface="Calibri" panose="020F0502020204030204" pitchFamily="34" charset="0"/>
                <a:cs typeface="Times New Roman" panose="02020603050405020304" pitchFamily="18" charset="0"/>
              </a:rPr>
              <a:t>Direct Action </a:t>
            </a:r>
            <a:r>
              <a:rPr lang="en-US" sz="2000" dirty="0" smtClean="0">
                <a:latin typeface="Rockwell" panose="02060603020205020403" pitchFamily="18" charset="0"/>
                <a:ea typeface="Calibri" panose="020F0502020204030204" pitchFamily="34" charset="0"/>
                <a:cs typeface="Times New Roman" panose="02020603050405020304" pitchFamily="18" charset="0"/>
              </a:rPr>
              <a:t>(boycotts, protests, sit-ins, marches, puppet demonstrates, resistance, tabling for signatures)</a:t>
            </a:r>
            <a:endParaRPr lang="en-US" sz="2000" dirty="0" smtClean="0">
              <a:effectLst/>
              <a:latin typeface="Rockwell" panose="02060603020205020403"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dirty="0">
              <a:latin typeface="Rockwell" panose="020606030202050204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342960" y="346956"/>
            <a:ext cx="2601686" cy="998735"/>
          </a:xfrm>
          <a:prstGeom prst="rect">
            <a:avLst/>
          </a:prstGeom>
        </p:spPr>
        <p:txBody>
          <a:bodyPr wrap="square">
            <a:spAutoFit/>
          </a:bodyPr>
          <a:lstStyle/>
          <a:p>
            <a:pPr marR="0" lvl="0">
              <a:lnSpc>
                <a:spcPct val="107000"/>
              </a:lnSpc>
              <a:spcBef>
                <a:spcPts val="0"/>
              </a:spcBef>
              <a:spcAft>
                <a:spcPts val="0"/>
              </a:spcAft>
            </a:pPr>
            <a:r>
              <a:rPr lang="en-US" sz="1400" dirty="0">
                <a:latin typeface="Rockwell" panose="02060603020205020403" pitchFamily="18" charset="0"/>
                <a:ea typeface="Calibri" panose="020F0502020204030204" pitchFamily="34" charset="0"/>
                <a:cs typeface="Times New Roman" panose="02020603050405020304" pitchFamily="18" charset="0"/>
              </a:rPr>
              <a:t>From </a:t>
            </a:r>
            <a:r>
              <a:rPr lang="en-US" sz="1400" dirty="0" smtClean="0">
                <a:latin typeface="Rockwell" panose="02060603020205020403" pitchFamily="18" charset="0"/>
                <a:ea typeface="Calibri" panose="020F0502020204030204" pitchFamily="34" charset="0"/>
                <a:cs typeface="Times New Roman" panose="02020603050405020304" pitchFamily="18" charset="0"/>
              </a:rPr>
              <a:t>Strategies for Social Change </a:t>
            </a:r>
            <a:r>
              <a:rPr lang="en-US" sz="1400" dirty="0" smtClean="0">
                <a:latin typeface="Rockwell" panose="02060603020205020403" pitchFamily="18" charset="0"/>
                <a:ea typeface="Calibri" panose="020F0502020204030204" pitchFamily="34" charset="0"/>
                <a:cs typeface="Times New Roman" panose="02020603050405020304" pitchFamily="18" charset="0"/>
                <a:hlinkClick r:id="rId2"/>
              </a:rPr>
              <a:t>http://www.abilitymaine.org/rosc/cogstrat.html</a:t>
            </a:r>
            <a:r>
              <a:rPr lang="en-US" sz="1400" dirty="0" smtClean="0">
                <a:latin typeface="Rockwell" panose="02060603020205020403" pitchFamily="18" charset="0"/>
                <a:ea typeface="Calibri" panose="020F0502020204030204" pitchFamily="34" charset="0"/>
                <a:cs typeface="Times New Roman" panose="02020603050405020304" pitchFamily="18" charset="0"/>
              </a:rPr>
              <a:t> </a:t>
            </a:r>
            <a:endParaRPr lang="en-US" sz="1200" dirty="0">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206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62" y="70922"/>
            <a:ext cx="10058400" cy="1609344"/>
          </a:xfrm>
        </p:spPr>
        <p:txBody>
          <a:bodyPr/>
          <a:lstStyle/>
          <a:p>
            <a:r>
              <a:rPr lang="en-US" dirty="0" smtClean="0"/>
              <a:t>Social change presentation</a:t>
            </a:r>
            <a:endParaRPr lang="en-US" dirty="0"/>
          </a:p>
        </p:txBody>
      </p:sp>
      <p:sp>
        <p:nvSpPr>
          <p:cNvPr id="3" name="Rectangle 2"/>
          <p:cNvSpPr/>
          <p:nvPr/>
        </p:nvSpPr>
        <p:spPr>
          <a:xfrm>
            <a:off x="97971" y="1164772"/>
            <a:ext cx="12094029" cy="5755422"/>
          </a:xfrm>
          <a:prstGeom prst="rect">
            <a:avLst/>
          </a:prstGeom>
        </p:spPr>
        <p:txBody>
          <a:bodyPr wrap="square">
            <a:spAutoFit/>
          </a:bodyPr>
          <a:lstStyle/>
          <a:p>
            <a:pPr marL="914400" marR="342900">
              <a:spcBef>
                <a:spcPts val="0"/>
              </a:spcBef>
              <a:spcAft>
                <a:spcPts val="0"/>
              </a:spcAft>
              <a:tabLst>
                <a:tab pos="228600" algn="l"/>
              </a:tabLst>
            </a:pPr>
            <a:r>
              <a:rPr lang="en-US" sz="1600" dirty="0">
                <a:solidFill>
                  <a:srgbClr val="00000A"/>
                </a:solidFill>
                <a:latin typeface="Times New Roman" panose="02020603050405020304" pitchFamily="18" charset="0"/>
                <a:ea typeface="Times New Roman" panose="02020603050405020304" pitchFamily="18" charset="0"/>
                <a:cs typeface="Liberation Serif"/>
              </a:rPr>
              <a:t>Now that you have completed your service-learning work and gained added understanding and skills from classwork, you will create an advocacy presentation. Advocacy work involves identifying the root causes of the problem, educating the community, and influencing change in policy. Your presentation (in PowerPoint or Prezi format) should include the following components. It will be given as a group, but components will be presented individually for about 30 minutes total</a:t>
            </a:r>
            <a:r>
              <a:rPr lang="en-US" sz="1600" dirty="0" smtClean="0">
                <a:solidFill>
                  <a:srgbClr val="00000A"/>
                </a:solidFill>
                <a:latin typeface="Times New Roman" panose="02020603050405020304" pitchFamily="18" charset="0"/>
                <a:ea typeface="Times New Roman" panose="02020603050405020304" pitchFamily="18" charset="0"/>
                <a:cs typeface="Liberation Serif"/>
              </a:rPr>
              <a:t>.</a:t>
            </a:r>
          </a:p>
          <a:p>
            <a:pPr marL="914400" marR="342900">
              <a:spcBef>
                <a:spcPts val="0"/>
              </a:spcBef>
              <a:spcAft>
                <a:spcPts val="0"/>
              </a:spcAft>
              <a:tabLst>
                <a:tab pos="228600" algn="l"/>
              </a:tabLst>
            </a:pPr>
            <a:endParaRPr lang="en-US" sz="1600" dirty="0">
              <a:solidFill>
                <a:srgbClr val="00000A"/>
              </a:solidFill>
              <a:latin typeface="Liberation Serif"/>
              <a:ea typeface="Liberation Serif"/>
              <a:cs typeface="Liberation Serif"/>
            </a:endParaRPr>
          </a:p>
          <a:p>
            <a:pPr marL="1257300" marR="342900" lvl="2" indent="-342900">
              <a:buFont typeface="+mj-lt"/>
              <a:buAutoNum type="arabicPeriod"/>
              <a:tabLst>
                <a:tab pos="228600" algn="l"/>
              </a:tabLst>
            </a:pPr>
            <a:r>
              <a:rPr lang="en-US" sz="1600" dirty="0">
                <a:latin typeface="Times New Roman" panose="02020603050405020304" pitchFamily="18" charset="0"/>
                <a:ea typeface="Times New Roman" panose="02020603050405020304" pitchFamily="18" charset="0"/>
              </a:rPr>
              <a:t>What </a:t>
            </a:r>
            <a:r>
              <a:rPr lang="en-US" sz="1600" dirty="0" smtClean="0">
                <a:latin typeface="Times New Roman" panose="02020603050405020304" pitchFamily="18" charset="0"/>
                <a:ea typeface="Times New Roman" panose="02020603050405020304" pitchFamily="18" charset="0"/>
              </a:rPr>
              <a:t>were the </a:t>
            </a:r>
            <a:r>
              <a:rPr lang="en-US" sz="1600" b="1" dirty="0" smtClean="0">
                <a:latin typeface="Times New Roman" panose="02020603050405020304" pitchFamily="18" charset="0"/>
                <a:ea typeface="Times New Roman" panose="02020603050405020304" pitchFamily="18" charset="0"/>
              </a:rPr>
              <a:t>goals </a:t>
            </a:r>
            <a:r>
              <a:rPr lang="en-US" sz="1600" dirty="0" smtClean="0">
                <a:latin typeface="Times New Roman" panose="02020603050405020304" pitchFamily="18" charset="0"/>
                <a:ea typeface="Times New Roman" panose="02020603050405020304" pitchFamily="18" charset="0"/>
              </a:rPr>
              <a:t>of your service-learning project? What were the </a:t>
            </a:r>
            <a:r>
              <a:rPr lang="en-US" sz="1600" b="1" dirty="0" smtClean="0">
                <a:latin typeface="Times New Roman" panose="02020603050405020304" pitchFamily="18" charset="0"/>
                <a:ea typeface="Times New Roman" panose="02020603050405020304" pitchFamily="18" charset="0"/>
              </a:rPr>
              <a:t>primary </a:t>
            </a:r>
            <a:r>
              <a:rPr lang="en-US" sz="1600" b="1" dirty="0">
                <a:latin typeface="Times New Roman" panose="02020603050405020304" pitchFamily="18" charset="0"/>
                <a:ea typeface="Times New Roman" panose="02020603050405020304" pitchFamily="18" charset="0"/>
              </a:rPr>
              <a:t>problems </a:t>
            </a:r>
            <a:r>
              <a:rPr lang="en-US" sz="1600" dirty="0">
                <a:latin typeface="Times New Roman" panose="02020603050405020304" pitchFamily="18" charset="0"/>
                <a:ea typeface="Times New Roman" panose="02020603050405020304" pitchFamily="18" charset="0"/>
              </a:rPr>
              <a:t>that your service-learning project addressed (e.g. gaps in achievement, social-emotional skills, lack of self-sufficiency</a:t>
            </a:r>
            <a:r>
              <a:rPr lang="en-US" sz="1600" dirty="0" smtClean="0">
                <a:latin typeface="Times New Roman" panose="02020603050405020304" pitchFamily="18" charset="0"/>
                <a:ea typeface="Times New Roman" panose="02020603050405020304" pitchFamily="18" charset="0"/>
              </a:rPr>
              <a:t>)?</a:t>
            </a:r>
            <a:r>
              <a:rPr lang="en-US" sz="1600" dirty="0" smtClean="0"/>
              <a:t> </a:t>
            </a:r>
            <a:r>
              <a:rPr lang="en-US" sz="1600" dirty="0">
                <a:latin typeface="Times New Roman" panose="02020603050405020304" pitchFamily="18" charset="0"/>
                <a:ea typeface="Times New Roman" panose="02020603050405020304" pitchFamily="18" charset="0"/>
              </a:rPr>
              <a:t>What are some </a:t>
            </a:r>
            <a:r>
              <a:rPr lang="en-US" sz="1600" b="1" dirty="0">
                <a:latin typeface="Times New Roman" panose="02020603050405020304" pitchFamily="18" charset="0"/>
                <a:ea typeface="Times New Roman" panose="02020603050405020304" pitchFamily="18" charset="0"/>
              </a:rPr>
              <a:t>root causes </a:t>
            </a:r>
            <a:r>
              <a:rPr lang="en-US" sz="1600" dirty="0">
                <a:latin typeface="Times New Roman" panose="02020603050405020304" pitchFamily="18" charset="0"/>
                <a:ea typeface="Times New Roman" panose="02020603050405020304" pitchFamily="18" charset="0"/>
              </a:rPr>
              <a:t>of the issues you learned in this class (e.g. poverty, unequal access to resources, racism, food desert, trauma</a:t>
            </a:r>
            <a:r>
              <a:rPr lang="en-US" sz="1600" dirty="0" smtClean="0">
                <a:latin typeface="Times New Roman" panose="02020603050405020304" pitchFamily="18" charset="0"/>
                <a:ea typeface="Times New Roman" panose="02020603050405020304" pitchFamily="18" charset="0"/>
              </a:rPr>
              <a:t>)?</a:t>
            </a:r>
            <a:r>
              <a:rPr lang="en-US" sz="1600" dirty="0" smtClean="0"/>
              <a:t> </a:t>
            </a:r>
            <a:r>
              <a:rPr lang="en-US" sz="1600" b="1" dirty="0" smtClean="0">
                <a:latin typeface="Times New Roman" panose="02020603050405020304" pitchFamily="18" charset="0"/>
                <a:ea typeface="Times New Roman" panose="02020603050405020304" pitchFamily="18" charset="0"/>
              </a:rPr>
              <a:t>What </a:t>
            </a:r>
            <a:r>
              <a:rPr lang="en-US" sz="1600" b="1" dirty="0">
                <a:latin typeface="Times New Roman" panose="02020603050405020304" pitchFamily="18" charset="0"/>
                <a:ea typeface="Times New Roman" panose="02020603050405020304" pitchFamily="18" charset="0"/>
              </a:rPr>
              <a:t>are the assets you identified</a:t>
            </a:r>
            <a:r>
              <a:rPr lang="en-US" sz="1600" dirty="0">
                <a:latin typeface="Times New Roman" panose="02020603050405020304" pitchFamily="18" charset="0"/>
                <a:ea typeface="Times New Roman" panose="02020603050405020304" pitchFamily="18" charset="0"/>
              </a:rPr>
              <a:t> in the community, the organization, and the clients/children</a:t>
            </a:r>
            <a:r>
              <a:rPr lang="en-US" sz="1600" dirty="0" smtClean="0">
                <a:latin typeface="Times New Roman" panose="02020603050405020304" pitchFamily="18" charset="0"/>
                <a:ea typeface="Times New Roman" panose="02020603050405020304" pitchFamily="18" charset="0"/>
              </a:rPr>
              <a:t>?</a:t>
            </a:r>
          </a:p>
          <a:p>
            <a:pPr marL="1257300" marR="342900" lvl="2" indent="-342900">
              <a:buFont typeface="+mj-lt"/>
              <a:buAutoNum type="arabicPeriod"/>
              <a:tabLst>
                <a:tab pos="228600" algn="l"/>
              </a:tabLst>
            </a:pPr>
            <a:endParaRPr lang="en-US" sz="1600" dirty="0"/>
          </a:p>
          <a:p>
            <a:pPr marL="1257300" marR="342900" lvl="2" indent="-342900">
              <a:spcBef>
                <a:spcPts val="0"/>
              </a:spcBef>
              <a:spcAft>
                <a:spcPts val="0"/>
              </a:spcAft>
              <a:buFont typeface="+mj-lt"/>
              <a:buAutoNum type="arabicPeriod"/>
            </a:pPr>
            <a:r>
              <a:rPr lang="en-US" sz="1600" b="1" dirty="0">
                <a:latin typeface="Times New Roman" panose="02020603050405020304" pitchFamily="18" charset="0"/>
                <a:ea typeface="Times New Roman" panose="02020603050405020304" pitchFamily="18" charset="0"/>
              </a:rPr>
              <a:t>State the impact of the project. </a:t>
            </a:r>
            <a:r>
              <a:rPr lang="en-US" sz="1600" dirty="0">
                <a:latin typeface="Times New Roman" panose="02020603050405020304" pitchFamily="18" charset="0"/>
                <a:ea typeface="Times New Roman" panose="02020603050405020304" pitchFamily="18" charset="0"/>
              </a:rPr>
              <a:t>How was service-learning effective in addressing these challenges and enhancing the </a:t>
            </a:r>
            <a:r>
              <a:rPr lang="en-US" sz="1600" dirty="0" smtClean="0">
                <a:latin typeface="Times New Roman" panose="02020603050405020304" pitchFamily="18" charset="0"/>
                <a:ea typeface="Times New Roman" panose="02020603050405020304" pitchFamily="18" charset="0"/>
              </a:rPr>
              <a:t>assets?</a:t>
            </a:r>
            <a:r>
              <a:rPr lang="en-US" sz="1600" dirty="0" smtClean="0"/>
              <a:t> </a:t>
            </a:r>
            <a:r>
              <a:rPr lang="en-US" sz="1600" b="1" dirty="0" smtClean="0">
                <a:latin typeface="Times New Roman" panose="02020603050405020304" pitchFamily="18" charset="0"/>
                <a:ea typeface="Times New Roman" panose="02020603050405020304" pitchFamily="18" charset="0"/>
              </a:rPr>
              <a:t>What </a:t>
            </a:r>
            <a:r>
              <a:rPr lang="en-US" sz="1600" b="1" dirty="0">
                <a:latin typeface="Times New Roman" panose="02020603050405020304" pitchFamily="18" charset="0"/>
                <a:ea typeface="Times New Roman" panose="02020603050405020304" pitchFamily="18" charset="0"/>
              </a:rPr>
              <a:t>skills from this class were most important</a:t>
            </a:r>
            <a:r>
              <a:rPr lang="en-US" sz="1600" dirty="0">
                <a:latin typeface="Times New Roman" panose="02020603050405020304" pitchFamily="18" charset="0"/>
                <a:ea typeface="Times New Roman" panose="02020603050405020304" pitchFamily="18" charset="0"/>
              </a:rPr>
              <a:t> to help you achieve this impact (e.g. empathy, cultural communication, perception, ethics, etc</a:t>
            </a:r>
            <a:r>
              <a:rPr lang="en-US" sz="1600" dirty="0" smtClean="0">
                <a:latin typeface="Times New Roman" panose="02020603050405020304" pitchFamily="18" charset="0"/>
                <a:ea typeface="Times New Roman" panose="02020603050405020304" pitchFamily="18" charset="0"/>
              </a:rPr>
              <a:t>.)?</a:t>
            </a:r>
          </a:p>
          <a:p>
            <a:pPr marL="1257300" marR="342900" lvl="2" indent="-342900">
              <a:spcBef>
                <a:spcPts val="0"/>
              </a:spcBef>
              <a:spcAft>
                <a:spcPts val="0"/>
              </a:spcAft>
              <a:buFont typeface="+mj-lt"/>
              <a:buAutoNum type="arabicPeriod"/>
            </a:pPr>
            <a:endParaRPr lang="en-US" sz="1600" dirty="0" smtClean="0">
              <a:latin typeface="Times New Roman" panose="02020603050405020304" pitchFamily="18" charset="0"/>
              <a:ea typeface="Times New Roman" panose="02020603050405020304" pitchFamily="18" charset="0"/>
            </a:endParaRPr>
          </a:p>
          <a:p>
            <a:pPr marL="1257300" marR="342900" lvl="2" indent="-342900">
              <a:spcBef>
                <a:spcPts val="0"/>
              </a:spcBef>
              <a:spcAft>
                <a:spcPts val="0"/>
              </a:spcAft>
              <a:buFont typeface="+mj-lt"/>
              <a:buAutoNum type="arabicPeriod"/>
            </a:pPr>
            <a:r>
              <a:rPr lang="en-US" sz="1600" b="1" dirty="0" smtClean="0">
                <a:latin typeface="Times New Roman" panose="02020603050405020304" pitchFamily="18" charset="0"/>
                <a:ea typeface="Times New Roman" panose="02020603050405020304" pitchFamily="18" charset="0"/>
              </a:rPr>
              <a:t>Now </a:t>
            </a:r>
            <a:r>
              <a:rPr lang="en-US" sz="1600" b="1" dirty="0">
                <a:latin typeface="Times New Roman" panose="02020603050405020304" pitchFamily="18" charset="0"/>
                <a:ea typeface="Times New Roman" panose="02020603050405020304" pitchFamily="18" charset="0"/>
              </a:rPr>
              <a:t>propose a </a:t>
            </a:r>
            <a:r>
              <a:rPr lang="en-US" sz="1600" b="1" dirty="0" smtClean="0">
                <a:latin typeface="Times New Roman" panose="02020603050405020304" pitchFamily="18" charset="0"/>
                <a:ea typeface="Times New Roman" panose="02020603050405020304" pitchFamily="18" charset="0"/>
              </a:rPr>
              <a:t>solution that </a:t>
            </a:r>
            <a:r>
              <a:rPr lang="en-US" sz="1600" b="1" dirty="0">
                <a:latin typeface="Times New Roman" panose="02020603050405020304" pitchFamily="18" charset="0"/>
                <a:ea typeface="Times New Roman" panose="02020603050405020304" pitchFamily="18" charset="0"/>
              </a:rPr>
              <a:t>addresses the root causes and harnesses the assets. </a:t>
            </a:r>
            <a:r>
              <a:rPr lang="en-US" sz="1600" dirty="0">
                <a:latin typeface="Times New Roman" panose="02020603050405020304" pitchFamily="18" charset="0"/>
                <a:ea typeface="Times New Roman" panose="02020603050405020304" pitchFamily="18" charset="0"/>
              </a:rPr>
              <a:t>For example, if you could work at your site all year, what might you do to go above and beyond your current SL work? If you could apply for a grant for $100,000, what might you use the money for to address the issues? If you could create a new staff position what might that person do? If you could create some policy changes, what might those be? If you could develop a PR campaign, what would the primary message be? Make sure your next steps are a counter-measure that addresses the root causes and makes use of the assets you outlined.   </a:t>
            </a:r>
            <a:endParaRPr lang="en-US" sz="1600" dirty="0" smtClean="0">
              <a:latin typeface="Times New Roman" panose="02020603050405020304" pitchFamily="18" charset="0"/>
              <a:ea typeface="Times New Roman" panose="02020603050405020304" pitchFamily="18" charset="0"/>
            </a:endParaRPr>
          </a:p>
          <a:p>
            <a:pPr marL="1257300" marR="342900" lvl="2" indent="-342900">
              <a:spcBef>
                <a:spcPts val="0"/>
              </a:spcBef>
              <a:spcAft>
                <a:spcPts val="0"/>
              </a:spcAft>
              <a:buFont typeface="+mj-lt"/>
              <a:buAutoNum type="arabicPeriod"/>
            </a:pPr>
            <a:endParaRPr lang="en-US" sz="1600" dirty="0"/>
          </a:p>
          <a:p>
            <a:pPr marL="1257300" marR="342900" lvl="2" indent="-342900">
              <a:spcBef>
                <a:spcPts val="0"/>
              </a:spcBef>
              <a:spcAft>
                <a:spcPts val="0"/>
              </a:spcAft>
              <a:buFont typeface="+mj-lt"/>
              <a:buAutoNum type="arabicPeriod"/>
            </a:pPr>
            <a:r>
              <a:rPr lang="en-US" sz="1600" b="1" dirty="0">
                <a:latin typeface="Times New Roman" panose="02020603050405020304" pitchFamily="18" charset="0"/>
                <a:ea typeface="Times New Roman" panose="02020603050405020304" pitchFamily="18" charset="0"/>
              </a:rPr>
              <a:t>What was the strongest academic, personal, and/or professional impact of this class on YOU? </a:t>
            </a:r>
            <a:r>
              <a:rPr lang="en-US" sz="1600" dirty="0">
                <a:latin typeface="Times New Roman" panose="02020603050405020304" pitchFamily="18" charset="0"/>
                <a:ea typeface="Times New Roman" panose="02020603050405020304" pitchFamily="18" charset="0"/>
              </a:rPr>
              <a:t>What will you do with what you learned in PSJS 250?   </a:t>
            </a:r>
            <a:endParaRPr lang="en-US" sz="1400" dirty="0">
              <a:effectLst/>
            </a:endParaRPr>
          </a:p>
        </p:txBody>
      </p:sp>
    </p:spTree>
    <p:extLst>
      <p:ext uri="{BB962C8B-B14F-4D97-AF65-F5344CB8AC3E}">
        <p14:creationId xmlns:p14="http://schemas.microsoft.com/office/powerpoint/2010/main" val="205549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txBox="1">
            <a:spLocks noGrp="1"/>
          </p:cNvSpPr>
          <p:nvPr>
            <p:ph type="title"/>
          </p:nvPr>
        </p:nvSpPr>
        <p:spPr>
          <a:xfrm>
            <a:off x="1950128" y="408373"/>
            <a:ext cx="8260672" cy="1039427"/>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B7C72"/>
              </a:buClr>
              <a:buSzPts val="3500"/>
            </a:pPr>
            <a:r>
              <a:rPr lang="en-US" sz="3500" cap="none">
                <a:solidFill>
                  <a:srgbClr val="6B7C72"/>
                </a:solidFill>
                <a:latin typeface="Book Antiqua"/>
                <a:ea typeface="Book Antiqua"/>
                <a:cs typeface="Book Antiqua"/>
                <a:sym typeface="Book Antiqua"/>
              </a:rPr>
              <a:t>ASSET-MAPPING EXERCISE</a:t>
            </a:r>
            <a:endParaRPr sz="3500" cap="none">
              <a:solidFill>
                <a:srgbClr val="6B7C72"/>
              </a:solidFill>
              <a:latin typeface="Book Antiqua"/>
              <a:ea typeface="Book Antiqua"/>
              <a:cs typeface="Book Antiqua"/>
              <a:sym typeface="Book Antiqu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128" y="1706137"/>
            <a:ext cx="8254362" cy="4828479"/>
          </a:xfrm>
          <a:prstGeom prst="rect">
            <a:avLst/>
          </a:prstGeom>
        </p:spPr>
      </p:pic>
    </p:spTree>
    <p:extLst>
      <p:ext uri="{BB962C8B-B14F-4D97-AF65-F5344CB8AC3E}">
        <p14:creationId xmlns:p14="http://schemas.microsoft.com/office/powerpoint/2010/main" val="278326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38" y="87213"/>
            <a:ext cx="10058400" cy="1609344"/>
          </a:xfrm>
        </p:spPr>
        <p:txBody>
          <a:bodyPr/>
          <a:lstStyle/>
          <a:p>
            <a:r>
              <a:rPr lang="en-US" dirty="0" smtClean="0"/>
              <a:t>Community asset-mapping</a:t>
            </a:r>
            <a:endParaRPr lang="en-US" dirty="0"/>
          </a:p>
        </p:txBody>
      </p:sp>
      <p:sp>
        <p:nvSpPr>
          <p:cNvPr id="3" name="Rectangle 2"/>
          <p:cNvSpPr/>
          <p:nvPr/>
        </p:nvSpPr>
        <p:spPr>
          <a:xfrm>
            <a:off x="415637" y="1398845"/>
            <a:ext cx="4726379" cy="2357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base">
              <a:lnSpc>
                <a:spcPct val="115000"/>
              </a:lnSpc>
            </a:pP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Edgerton Neighborhood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Jones Square Park</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RCSD School #57</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Edgerton Recreation Center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Maplewood </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Library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Seneca Parkway between Dewey and Lake Avenue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Maplewood Rose Garden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YMCA and/or VOA on Lake </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Avenue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416218" y="1480122"/>
            <a:ext cx="4546490" cy="22867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base">
              <a:lnSpc>
                <a:spcPct val="115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Arnett Neighborhood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Wilson Academy HS on Genesee St.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Sojourner House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Teen Empowerment on Genesee 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 Mary’s Hospital on Genesee 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Brue Coffee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Shop</a:t>
            </a:r>
          </a:p>
          <a:p>
            <a:pPr marR="0" lvl="0" fontAlgn="base">
              <a:lnSpc>
                <a:spcPct val="115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15637" y="3898728"/>
            <a:ext cx="4437321" cy="2959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fontAlgn="base">
              <a:lnSpc>
                <a:spcPct val="115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Downtown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Falls District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Riverside Convention Center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Metropolitan on Main 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Eastman School of Music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YMCA on Main 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Susan B. Anthony House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Strong Museum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Frontier Field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416219" y="4157998"/>
            <a:ext cx="4546490" cy="2003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fontAlgn="base">
              <a:lnSpc>
                <a:spcPct val="115000"/>
              </a:lnSpc>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Beechwood</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Neighborhood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New City Café on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Parsells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441 Ministries on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Parsells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Community Place on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Parsells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East High School on Culver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Ryan Recreation Center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090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Research</a:t>
            </a:r>
            <a:endParaRPr lang="en-US" dirty="0"/>
          </a:p>
        </p:txBody>
      </p:sp>
      <p:sp>
        <p:nvSpPr>
          <p:cNvPr id="6" name="Content Placeholder 5"/>
          <p:cNvSpPr>
            <a:spLocks noGrp="1"/>
          </p:cNvSpPr>
          <p:nvPr>
            <p:ph sz="quarter" idx="4"/>
          </p:nvPr>
        </p:nvSpPr>
        <p:spPr>
          <a:xfrm>
            <a:off x="993293" y="2342536"/>
            <a:ext cx="4754880" cy="3291840"/>
          </a:xfrm>
        </p:spPr>
        <p:txBody>
          <a:bodyPr>
            <a:normAutofit fontScale="92500" lnSpcReduction="20000"/>
          </a:bodyPr>
          <a:lstStyle/>
          <a:p>
            <a:r>
              <a:rPr lang="en-US" dirty="0"/>
              <a:t>Major Ethnic/Racial/Cultural Groups</a:t>
            </a:r>
          </a:p>
          <a:p>
            <a:r>
              <a:rPr lang="en-US" dirty="0"/>
              <a:t>Male/Female</a:t>
            </a:r>
          </a:p>
          <a:p>
            <a:r>
              <a:rPr lang="en-US" dirty="0" smtClean="0"/>
              <a:t>Educational Attainment</a:t>
            </a:r>
          </a:p>
          <a:p>
            <a:r>
              <a:rPr lang="en-US" dirty="0" smtClean="0"/>
              <a:t>Median </a:t>
            </a:r>
            <a:r>
              <a:rPr lang="en-US" dirty="0"/>
              <a:t>Household </a:t>
            </a:r>
            <a:r>
              <a:rPr lang="en-US" dirty="0" smtClean="0"/>
              <a:t>Income</a:t>
            </a:r>
          </a:p>
          <a:p>
            <a:r>
              <a:rPr lang="en-US" dirty="0" smtClean="0"/>
              <a:t>Unemployment Rate</a:t>
            </a:r>
          </a:p>
          <a:p>
            <a:r>
              <a:rPr lang="en-US" dirty="0"/>
              <a:t>Type</a:t>
            </a:r>
          </a:p>
          <a:p>
            <a:r>
              <a:rPr lang="en-US" dirty="0"/>
              <a:t>Condition</a:t>
            </a:r>
          </a:p>
          <a:p>
            <a:r>
              <a:rPr lang="en-US" dirty="0"/>
              <a:t>Median Cost</a:t>
            </a:r>
          </a:p>
          <a:p>
            <a:r>
              <a:rPr lang="en-US" dirty="0"/>
              <a:t>Vacant Properties</a:t>
            </a:r>
          </a:p>
          <a:p>
            <a:endParaRPr lang="en-US" dirty="0"/>
          </a:p>
          <a:p>
            <a:endParaRPr lang="en-US" dirty="0"/>
          </a:p>
        </p:txBody>
      </p:sp>
      <p:sp>
        <p:nvSpPr>
          <p:cNvPr id="7" name="Rectangle 6"/>
          <p:cNvSpPr/>
          <p:nvPr/>
        </p:nvSpPr>
        <p:spPr>
          <a:xfrm>
            <a:off x="6024620" y="2268108"/>
            <a:ext cx="5423527" cy="3139321"/>
          </a:xfrm>
          <a:prstGeom prst="rect">
            <a:avLst/>
          </a:prstGeom>
        </p:spPr>
        <p:txBody>
          <a:bodyPr wrap="square">
            <a:spAutoFit/>
          </a:bodyPr>
          <a:lstStyle/>
          <a:p>
            <a:r>
              <a:rPr lang="en-US" dirty="0">
                <a:hlinkClick r:id="rId2"/>
              </a:rPr>
              <a:t>https://www.areavibes.com/rochester-ny/19th+ward/housing</a:t>
            </a:r>
            <a:r>
              <a:rPr lang="en-US" dirty="0" smtClean="0">
                <a:hlinkClick r:id="rId2"/>
              </a:rPr>
              <a:t>/</a:t>
            </a:r>
            <a:endParaRPr lang="en-US" dirty="0" smtClean="0"/>
          </a:p>
          <a:p>
            <a:endParaRPr lang="en-US" dirty="0"/>
          </a:p>
          <a:p>
            <a:r>
              <a:rPr lang="en-US" dirty="0">
                <a:hlinkClick r:id="rId3"/>
              </a:rPr>
              <a:t>https://www.areavibes.com/rochester-ny/beechwood/livability/?zip=14609&amp;ll=43.1625+-</a:t>
            </a:r>
            <a:r>
              <a:rPr lang="en-US" dirty="0" smtClean="0">
                <a:hlinkClick r:id="rId3"/>
              </a:rPr>
              <a:t>77.5705</a:t>
            </a:r>
            <a:endParaRPr lang="en-US" dirty="0" smtClean="0"/>
          </a:p>
          <a:p>
            <a:endParaRPr lang="en-US" dirty="0"/>
          </a:p>
          <a:p>
            <a:r>
              <a:rPr lang="en-US" dirty="0">
                <a:hlinkClick r:id="rId4"/>
              </a:rPr>
              <a:t>https://www.areavibes.com/rochester-ny/edgerton/livability/?ll=43.17282+-</a:t>
            </a:r>
            <a:r>
              <a:rPr lang="en-US" dirty="0" smtClean="0">
                <a:hlinkClick r:id="rId4"/>
              </a:rPr>
              <a:t>77.63462</a:t>
            </a:r>
            <a:r>
              <a:rPr lang="en-US" dirty="0" smtClean="0"/>
              <a:t> </a:t>
            </a:r>
          </a:p>
          <a:p>
            <a:endParaRPr lang="en-US" dirty="0"/>
          </a:p>
          <a:p>
            <a:endParaRPr lang="en-US" dirty="0"/>
          </a:p>
        </p:txBody>
      </p:sp>
    </p:spTree>
    <p:extLst>
      <p:ext uri="{BB962C8B-B14F-4D97-AF65-F5344CB8AC3E}">
        <p14:creationId xmlns:p14="http://schemas.microsoft.com/office/powerpoint/2010/main" val="266557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culture Research</a:t>
            </a:r>
            <a:endParaRPr lang="en-US" dirty="0"/>
          </a:p>
        </p:txBody>
      </p:sp>
      <p:sp>
        <p:nvSpPr>
          <p:cNvPr id="4" name="Content Placeholder 3"/>
          <p:cNvSpPr>
            <a:spLocks noGrp="1"/>
          </p:cNvSpPr>
          <p:nvPr>
            <p:ph sz="half" idx="2"/>
          </p:nvPr>
        </p:nvSpPr>
        <p:spPr/>
        <p:txBody>
          <a:bodyPr>
            <a:normAutofit lnSpcReduction="10000"/>
          </a:bodyPr>
          <a:lstStyle/>
          <a:p>
            <a:r>
              <a:rPr lang="en-US" dirty="0"/>
              <a:t>Frederick Law Olmsted designed Jones Square Park, one of the city’s oldest public squares. It was used as a training ground for Civil War soldiers and as early baseball fields</a:t>
            </a:r>
            <a:r>
              <a:rPr lang="en-US" dirty="0" smtClean="0"/>
              <a:t>.</a:t>
            </a:r>
          </a:p>
          <a:p>
            <a:r>
              <a:rPr lang="en-US" dirty="0" smtClean="0"/>
              <a:t>Maplewood Rose Garden Festival</a:t>
            </a:r>
          </a:p>
          <a:p>
            <a:r>
              <a:rPr lang="en-US" dirty="0" smtClean="0"/>
              <a:t>Lower Gorge</a:t>
            </a:r>
          </a:p>
          <a:p>
            <a:r>
              <a:rPr lang="en-US" dirty="0"/>
              <a:t>Seneca Parkway is the spine of the Maplewood Historic District. The Olmsted firm prepared landscape plans for this street in 1893.</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550" y="1953812"/>
            <a:ext cx="3094076" cy="193770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550" y="4143330"/>
            <a:ext cx="3094076" cy="2322008"/>
          </a:xfrm>
          <a:prstGeom prst="rect">
            <a:avLst/>
          </a:prstGeom>
        </p:spPr>
      </p:pic>
    </p:spTree>
    <p:extLst>
      <p:ext uri="{BB962C8B-B14F-4D97-AF65-F5344CB8AC3E}">
        <p14:creationId xmlns:p14="http://schemas.microsoft.com/office/powerpoint/2010/main" val="2084797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10" name="Rectangle 9"/>
          <p:cNvSpPr/>
          <p:nvPr/>
        </p:nvSpPr>
        <p:spPr>
          <a:xfrm>
            <a:off x="465164" y="2093976"/>
            <a:ext cx="6038875" cy="3880614"/>
          </a:xfrm>
          <a:prstGeom prst="rect">
            <a:avLst/>
          </a:prstGeom>
        </p:spPr>
        <p:txBody>
          <a:bodyPr wrap="square">
            <a:spAutoFit/>
          </a:bodyPr>
          <a:lstStyle/>
          <a:p>
            <a:pPr marL="342900" indent="-342900" fontAlgn="base">
              <a:lnSpc>
                <a:spcPct val="115000"/>
              </a:lnSpc>
              <a:buFont typeface="+mj-lt"/>
              <a:buAutoNum type="arabicPeriod"/>
            </a:pPr>
            <a:r>
              <a:rPr lang="en-US" sz="2400" dirty="0"/>
              <a:t>Small Businesses and Industries</a:t>
            </a:r>
          </a:p>
          <a:p>
            <a:pPr marL="342900" indent="-342900" fontAlgn="base">
              <a:lnSpc>
                <a:spcPct val="115000"/>
              </a:lnSpc>
              <a:buFont typeface="+mj-lt"/>
              <a:buAutoNum type="arabicPeriod"/>
            </a:pPr>
            <a:r>
              <a:rPr lang="en-US" sz="2400" dirty="0" smtClean="0"/>
              <a:t>Social Service Agencies and Nonprofit Organizations</a:t>
            </a:r>
          </a:p>
          <a:p>
            <a:pPr marL="342900" indent="-342900" fontAlgn="base">
              <a:lnSpc>
                <a:spcPct val="115000"/>
              </a:lnSpc>
              <a:buFont typeface="+mj-lt"/>
              <a:buAutoNum type="arabicPeriod"/>
            </a:pPr>
            <a:r>
              <a:rPr lang="en-US" sz="2400" dirty="0" smtClean="0"/>
              <a:t>Churches and Religious Organizations</a:t>
            </a:r>
          </a:p>
          <a:p>
            <a:pPr marL="342900" indent="-342900" fontAlgn="base">
              <a:lnSpc>
                <a:spcPct val="115000"/>
              </a:lnSpc>
              <a:buFont typeface="+mj-lt"/>
              <a:buAutoNum type="arabicPeriod"/>
            </a:pPr>
            <a:r>
              <a:rPr lang="en-US" sz="2400" dirty="0" smtClean="0"/>
              <a:t>Recreation and Leisure (Libraries, Parks, YMCA)</a:t>
            </a:r>
          </a:p>
          <a:p>
            <a:pPr marL="342900" indent="-342900" fontAlgn="base">
              <a:lnSpc>
                <a:spcPct val="115000"/>
              </a:lnSpc>
              <a:buFont typeface="+mj-lt"/>
              <a:buAutoNum type="arabicPeriod"/>
            </a:pPr>
            <a:r>
              <a:rPr lang="en-US" sz="2400" dirty="0" smtClean="0"/>
              <a:t>Schools and Educational Resources</a:t>
            </a:r>
          </a:p>
          <a:p>
            <a:pPr marL="342900" indent="-342900" fontAlgn="base">
              <a:lnSpc>
                <a:spcPct val="115000"/>
              </a:lnSpc>
              <a:buFont typeface="+mj-lt"/>
              <a:buAutoNum type="arabicPeriod"/>
            </a:pPr>
            <a:r>
              <a:rPr lang="en-US" sz="2400" dirty="0" smtClean="0"/>
              <a:t>Emergency Support</a:t>
            </a:r>
          </a:p>
          <a:p>
            <a:pPr marL="342900" indent="-342900" fontAlgn="base">
              <a:lnSpc>
                <a:spcPct val="115000"/>
              </a:lnSpc>
              <a:buFont typeface="+mj-lt"/>
              <a:buAutoNum type="arabicPeriod"/>
            </a:pPr>
            <a:r>
              <a:rPr lang="en-US" sz="2400" dirty="0" smtClean="0"/>
              <a:t>Health Care Agencies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489" y="122226"/>
            <a:ext cx="3119727" cy="207981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935" y="2310112"/>
            <a:ext cx="3085462" cy="20088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355" y="4535128"/>
            <a:ext cx="3085462" cy="2056975"/>
          </a:xfrm>
          <a:prstGeom prst="rect">
            <a:avLst/>
          </a:prstGeom>
        </p:spPr>
      </p:pic>
    </p:spTree>
    <p:extLst>
      <p:ext uri="{BB962C8B-B14F-4D97-AF65-F5344CB8AC3E}">
        <p14:creationId xmlns:p14="http://schemas.microsoft.com/office/powerpoint/2010/main" val="1186204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7450</TotalTime>
  <Words>2144</Words>
  <Application>Microsoft Office PowerPoint</Application>
  <PresentationFormat>Widescreen</PresentationFormat>
  <Paragraphs>348</Paragraphs>
  <Slides>42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Book Antiqua</vt:lpstr>
      <vt:lpstr>Calibri</vt:lpstr>
      <vt:lpstr>Century Gothic</vt:lpstr>
      <vt:lpstr>Liberation Serif</vt:lpstr>
      <vt:lpstr>Rockwell</vt:lpstr>
      <vt:lpstr>Rockwell Condensed</vt:lpstr>
      <vt:lpstr>Times New Roman</vt:lpstr>
      <vt:lpstr>Wingdings</vt:lpstr>
      <vt:lpstr>Wood Type</vt:lpstr>
      <vt:lpstr>Assets and advocacy for social change</vt:lpstr>
      <vt:lpstr>Asset-Mapping</vt:lpstr>
      <vt:lpstr>How do we use an  Asset-Based Perspective?</vt:lpstr>
      <vt:lpstr>Community Asset-mapping  </vt:lpstr>
      <vt:lpstr>ASSET-MAPPING EXERCISE</vt:lpstr>
      <vt:lpstr>Community asset-mapping</vt:lpstr>
      <vt:lpstr>Demographic Research</vt:lpstr>
      <vt:lpstr>History and culture Research</vt:lpstr>
      <vt:lpstr>results</vt:lpstr>
      <vt:lpstr>results</vt:lpstr>
      <vt:lpstr>Individual assets</vt:lpstr>
      <vt:lpstr>Reflection and discussion</vt:lpstr>
      <vt:lpstr>ethics of service-learning and Better form of charity</vt:lpstr>
      <vt:lpstr>Standards for ethical action</vt:lpstr>
      <vt:lpstr>The challenge of charity </vt:lpstr>
      <vt:lpstr>The Christmas story  </vt:lpstr>
      <vt:lpstr>Upstream thinking</vt:lpstr>
      <vt:lpstr>Emotional intelligence AND QUIZ</vt:lpstr>
      <vt:lpstr>Reflection and discussion</vt:lpstr>
      <vt:lpstr>Combatting poverty together</vt:lpstr>
      <vt:lpstr>Expert vs. “non-expert” approach</vt:lpstr>
      <vt:lpstr>Making a peanut butter and jam sandwich (in 5 steps)</vt:lpstr>
      <vt:lpstr>Rochester-Monroe Anti-Poverty Initiative</vt:lpstr>
      <vt:lpstr>RMAPI</vt:lpstr>
      <vt:lpstr>PowerPoint Presentation</vt:lpstr>
      <vt:lpstr>PowerPoint Presentation</vt:lpstr>
      <vt:lpstr>Warfield Square – new start for EMMA/Beechwood residents</vt:lpstr>
      <vt:lpstr>Catholic family center bridges to success and family independence initiative (marrying knowing (expert) with understanding (experience) </vt:lpstr>
      <vt:lpstr>Roc the future</vt:lpstr>
      <vt:lpstr>PowerPoint Presentation</vt:lpstr>
      <vt:lpstr>Roc the future</vt:lpstr>
      <vt:lpstr>Collective impact</vt:lpstr>
      <vt:lpstr>Solutions through advocacy</vt:lpstr>
      <vt:lpstr>Going Deeper with Service</vt:lpstr>
      <vt:lpstr>Step #1: Problem statements</vt:lpstr>
      <vt:lpstr>PowerPoint Presentation</vt:lpstr>
      <vt:lpstr>5 whys analysis of root causes</vt:lpstr>
      <vt:lpstr>5 Whys Analysis of root causes</vt:lpstr>
      <vt:lpstr>Application to Examples</vt:lpstr>
      <vt:lpstr>PowerPoint Presentation</vt:lpstr>
      <vt:lpstr>Strategies for social change</vt:lpstr>
      <vt:lpstr>Social change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Assets and advocacy for social change</dc:title>
  <dc:creator>Donahue, Lynn</dc:creator>
  <cp:lastModifiedBy>Donahue, Lynn</cp:lastModifiedBy>
  <cp:revision>81</cp:revision>
  <dcterms:created xsi:type="dcterms:W3CDTF">2018-10-31T18:25:20Z</dcterms:created>
  <dcterms:modified xsi:type="dcterms:W3CDTF">2019-04-08T19:55:11Z</dcterms:modified>
</cp:coreProperties>
</file>