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9" r:id="rId3"/>
    <p:sldId id="260" r:id="rId4"/>
    <p:sldId id="261" r:id="rId5"/>
    <p:sldId id="262" r:id="rId6"/>
    <p:sldId id="263" r:id="rId7"/>
    <p:sldId id="302" r:id="rId8"/>
    <p:sldId id="303" r:id="rId9"/>
    <p:sldId id="278" r:id="rId10"/>
    <p:sldId id="279" r:id="rId11"/>
    <p:sldId id="280" r:id="rId12"/>
    <p:sldId id="282" r:id="rId13"/>
    <p:sldId id="283" r:id="rId14"/>
    <p:sldId id="304" r:id="rId15"/>
    <p:sldId id="305" r:id="rId16"/>
    <p:sldId id="306" r:id="rId17"/>
    <p:sldId id="307" r:id="rId18"/>
    <p:sldId id="284" r:id="rId19"/>
    <p:sldId id="285" r:id="rId20"/>
    <p:sldId id="286" r:id="rId21"/>
    <p:sldId id="287" r:id="rId22"/>
    <p:sldId id="288" r:id="rId23"/>
    <p:sldId id="264" r:id="rId24"/>
    <p:sldId id="266" r:id="rId25"/>
    <p:sldId id="265" r:id="rId26"/>
    <p:sldId id="267" r:id="rId27"/>
    <p:sldId id="289" r:id="rId28"/>
    <p:sldId id="290" r:id="rId29"/>
    <p:sldId id="292" r:id="rId30"/>
    <p:sldId id="293" r:id="rId31"/>
    <p:sldId id="291" r:id="rId32"/>
    <p:sldId id="294" r:id="rId33"/>
    <p:sldId id="295" r:id="rId34"/>
    <p:sldId id="296" r:id="rId35"/>
    <p:sldId id="297" r:id="rId36"/>
    <p:sldId id="308" r:id="rId37"/>
    <p:sldId id="310" r:id="rId38"/>
    <p:sldId id="309" r:id="rId39"/>
    <p:sldId id="269" r:id="rId40"/>
    <p:sldId id="270" r:id="rId41"/>
    <p:sldId id="271" r:id="rId42"/>
    <p:sldId id="299" r:id="rId43"/>
    <p:sldId id="281" r:id="rId44"/>
  </p:sldIdLst>
  <p:sldSz cx="9144000" cy="6858000" type="screen4x3"/>
  <p:notesSz cx="7077075" cy="9363075"/>
  <p:embeddedFontLst>
    <p:embeddedFont>
      <p:font typeface="Book Antiqua" panose="02040602050305030304" pitchFamily="18"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12" y="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4008707" y="8893297"/>
            <a:ext cx="3066733" cy="468154"/>
          </a:xfrm>
          <a:prstGeom prst="rect">
            <a:avLst/>
          </a:prstGeom>
          <a:noFill/>
          <a:ln>
            <a:noFill/>
          </a:ln>
        </p:spPr>
        <p:txBody>
          <a:bodyPr spcFirstLastPara="1" wrap="square" lIns="93907" tIns="46940" rIns="93907" bIns="46940"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9750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15" name="Google Shape;115;p1: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300" name="Google Shape;300;p26: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7: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306" name="Google Shape;306;p27: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311" name="Google Shape;311;p28: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19" name="Google Shape;319;p29: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326" name="Google Shape;326;p30: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335" name="Google Shape;335;p31: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2: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344" name="Google Shape;344;p32: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66" name="Google Shape;166;p9: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77" name="Google Shape;177;p11: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71" name="Google Shape;171;p10: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33" name="Google Shape;133;p4: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82" name="Google Shape;182;p12: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3: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53" name="Google Shape;353;p33: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0: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58" name="Google Shape;358;p40: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5: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70" name="Google Shape;370;p35: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6: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76" name="Google Shape;376;p36: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4: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64" name="Google Shape;364;p34: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7: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83" name="Google Shape;383;p37: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8: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89" name="Google Shape;389;p38: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9: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394" name="Google Shape;394;p39: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544b73089_0_9: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544b73089_0_9:notes"/>
          <p:cNvSpPr txBox="1">
            <a:spLocks noGrp="1"/>
          </p:cNvSpPr>
          <p:nvPr>
            <p:ph type="body" idx="1"/>
          </p:nvPr>
        </p:nvSpPr>
        <p:spPr>
          <a:xfrm>
            <a:off x="707709" y="4447461"/>
            <a:ext cx="5661802" cy="4213469"/>
          </a:xfrm>
          <a:prstGeom prst="rect">
            <a:avLst/>
          </a:prstGeom>
        </p:spPr>
        <p:txBody>
          <a:bodyPr spcFirstLastPara="1" wrap="square" lIns="93907" tIns="46940" rIns="93907" bIns="46940" anchor="t" anchorCtr="0">
            <a:noAutofit/>
          </a:bodyPr>
          <a:lstStyle/>
          <a:p>
            <a:pPr marL="0" indent="0"/>
            <a:endParaRPr/>
          </a:p>
        </p:txBody>
      </p:sp>
      <p:sp>
        <p:nvSpPr>
          <p:cNvPr id="402" name="Google Shape;402;g4544b73089_0_9:notes"/>
          <p:cNvSpPr txBox="1">
            <a:spLocks noGrp="1"/>
          </p:cNvSpPr>
          <p:nvPr>
            <p:ph type="sldNum" idx="12"/>
          </p:nvPr>
        </p:nvSpPr>
        <p:spPr>
          <a:xfrm>
            <a:off x="4008706" y="8893297"/>
            <a:ext cx="3066734" cy="468163"/>
          </a:xfrm>
          <a:prstGeom prst="rect">
            <a:avLst/>
          </a:prstGeom>
        </p:spPr>
        <p:txBody>
          <a:bodyPr spcFirstLastPara="1" wrap="square" lIns="93907" tIns="46940" rIns="93907" bIns="46940" anchor="b" anchorCtr="0">
            <a:noAutofit/>
          </a:bodyPr>
          <a:lstStyle/>
          <a:p>
            <a:pPr algn="r">
              <a:buSzPts val="1200"/>
            </a:pPr>
            <a:fld id="{00000000-1234-1234-1234-123412341234}" type="slidenum">
              <a:rPr lang="en-US"/>
              <a:pPr algn="r">
                <a:buSzPts val="1200"/>
              </a:pPr>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39" name="Google Shape;139;p5: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94" name="Google Shape;194;p14: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200" name="Google Shape;200;p15: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205" name="Google Shape;205;p16: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2: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413" name="Google Shape;413;p42: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544b73089_0_0: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544b73089_0_0:notes"/>
          <p:cNvSpPr txBox="1">
            <a:spLocks noGrp="1"/>
          </p:cNvSpPr>
          <p:nvPr>
            <p:ph type="body" idx="1"/>
          </p:nvPr>
        </p:nvSpPr>
        <p:spPr>
          <a:xfrm>
            <a:off x="707709" y="4447461"/>
            <a:ext cx="5661802" cy="4213469"/>
          </a:xfrm>
          <a:prstGeom prst="rect">
            <a:avLst/>
          </a:prstGeom>
        </p:spPr>
        <p:txBody>
          <a:bodyPr spcFirstLastPara="1" wrap="square" lIns="93907" tIns="46940" rIns="93907" bIns="46940" anchor="t" anchorCtr="0">
            <a:noAutofit/>
          </a:bodyPr>
          <a:lstStyle/>
          <a:p>
            <a:pPr marL="0" indent="0"/>
            <a:endParaRPr/>
          </a:p>
        </p:txBody>
      </p:sp>
      <p:sp>
        <p:nvSpPr>
          <p:cNvPr id="294" name="Google Shape;294;g4544b73089_0_0:notes"/>
          <p:cNvSpPr txBox="1">
            <a:spLocks noGrp="1"/>
          </p:cNvSpPr>
          <p:nvPr>
            <p:ph type="sldNum" idx="12"/>
          </p:nvPr>
        </p:nvSpPr>
        <p:spPr>
          <a:xfrm>
            <a:off x="4008706" y="8893297"/>
            <a:ext cx="3066734" cy="468163"/>
          </a:xfrm>
          <a:prstGeom prst="rect">
            <a:avLst/>
          </a:prstGeom>
        </p:spPr>
        <p:txBody>
          <a:bodyPr spcFirstLastPara="1" wrap="square" lIns="93907" tIns="46940" rIns="93907" bIns="46940" anchor="b" anchorCtr="0">
            <a:noAutofit/>
          </a:bodyPr>
          <a:lstStyle/>
          <a:p>
            <a:pPr algn="r">
              <a:buSzPts val="1200"/>
            </a:pPr>
            <a:fld id="{00000000-1234-1234-1234-123412341234}" type="slidenum">
              <a:rPr lang="en-US"/>
              <a:pPr algn="r">
                <a:buSzPts val="1200"/>
              </a:pPr>
              <a:t>43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45" name="Google Shape;145;p6: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52" name="Google Shape;152;p7: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159" name="Google Shape;159;p8: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275" name="Google Shape;275;p23: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707709" y="4447461"/>
            <a:ext cx="5661660" cy="4213384"/>
          </a:xfrm>
          <a:prstGeom prst="rect">
            <a:avLst/>
          </a:prstGeom>
        </p:spPr>
        <p:txBody>
          <a:bodyPr spcFirstLastPara="1" wrap="square" lIns="93907" tIns="46940" rIns="93907" bIns="46940" anchor="t" anchorCtr="0">
            <a:noAutofit/>
          </a:bodyPr>
          <a:lstStyle/>
          <a:p>
            <a:pPr marL="0" indent="0"/>
            <a:endParaRPr/>
          </a:p>
        </p:txBody>
      </p:sp>
      <p:sp>
        <p:nvSpPr>
          <p:cNvPr id="280" name="Google Shape;280;p24: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707709" y="4447461"/>
            <a:ext cx="5661660" cy="4213384"/>
          </a:xfrm>
          <a:prstGeom prst="rect">
            <a:avLst/>
          </a:prstGeom>
          <a:noFill/>
          <a:ln>
            <a:noFill/>
          </a:ln>
        </p:spPr>
        <p:txBody>
          <a:bodyPr spcFirstLastPara="1" wrap="square" lIns="93907" tIns="46940" rIns="93907" bIns="46940" anchor="t" anchorCtr="0">
            <a:noAutofit/>
          </a:bodyPr>
          <a:lstStyle/>
          <a:p>
            <a:pPr marL="0" indent="0"/>
            <a:endParaRPr/>
          </a:p>
        </p:txBody>
      </p:sp>
      <p:sp>
        <p:nvSpPr>
          <p:cNvPr id="286" name="Google Shape;286;p25:notes"/>
          <p:cNvSpPr>
            <a:spLocks noGrp="1" noRot="1" noChangeAspect="1"/>
          </p:cNvSpPr>
          <p:nvPr>
            <p:ph type="sldImg" idx="2"/>
          </p:nvPr>
        </p:nvSpPr>
        <p:spPr>
          <a:xfrm>
            <a:off x="1200150" y="70326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18;p2"/>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2"/>
          <p:cNvSpPr/>
          <p:nvPr/>
        </p:nvSpPr>
        <p:spPr>
          <a:xfrm>
            <a:off x="345440" y="2942602"/>
            <a:ext cx="7147931" cy="246380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Google Shape;22;p2"/>
          <p:cNvSpPr/>
          <p:nvPr/>
        </p:nvSpPr>
        <p:spPr>
          <a:xfrm>
            <a:off x="7572652" y="2944634"/>
            <a:ext cx="1190348" cy="2459736"/>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Google Shape;23;p2"/>
          <p:cNvSpPr/>
          <p:nvPr/>
        </p:nvSpPr>
        <p:spPr>
          <a:xfrm>
            <a:off x="7712714" y="3136658"/>
            <a:ext cx="910224" cy="2075688"/>
          </a:xfrm>
          <a:prstGeom prst="rect">
            <a:avLst/>
          </a:prstGeom>
          <a:solidFill>
            <a:schemeClr val="accent3">
              <a:alpha val="69411"/>
            </a:schemeClr>
          </a:solidFill>
          <a:ln w="9525" cap="flat" cmpd="sng">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2"/>
          <p:cNvSpPr/>
          <p:nvPr/>
        </p:nvSpPr>
        <p:spPr>
          <a:xfrm>
            <a:off x="445483" y="3055621"/>
            <a:ext cx="6947845"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Google Shape;25;p2"/>
          <p:cNvSpPr txBox="1">
            <a:spLocks noGrp="1"/>
          </p:cNvSpPr>
          <p:nvPr>
            <p:ph type="sldNum" idx="12"/>
          </p:nvPr>
        </p:nvSpPr>
        <p:spPr>
          <a:xfrm>
            <a:off x="7786826" y="4625268"/>
            <a:ext cx="76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47534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
          <p:cNvSpPr/>
          <p:nvPr/>
        </p:nvSpPr>
        <p:spPr>
          <a:xfrm>
            <a:off x="541822" y="4559276"/>
            <a:ext cx="6755166"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 name="Google Shape;27;p2"/>
          <p:cNvSpPr/>
          <p:nvPr/>
        </p:nvSpPr>
        <p:spPr>
          <a:xfrm>
            <a:off x="538971" y="3139440"/>
            <a:ext cx="6760868"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Google Shape;28;p2"/>
          <p:cNvSpPr txBox="1">
            <a:spLocks noGrp="1"/>
          </p:cNvSpPr>
          <p:nvPr>
            <p:ph type="subTitle" idx="1"/>
          </p:nvPr>
        </p:nvSpPr>
        <p:spPr>
          <a:xfrm>
            <a:off x="642805" y="4648200"/>
            <a:ext cx="65532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360"/>
              </a:spcBef>
              <a:spcAft>
                <a:spcPts val="0"/>
              </a:spcAft>
              <a:buClr>
                <a:schemeClr val="accent1"/>
              </a:buClr>
              <a:buSzPts val="1800"/>
              <a:buFont typeface="Arial"/>
              <a:buNone/>
              <a:defRPr sz="1800" b="0" i="0" u="none" strike="noStrike" cap="none">
                <a:solidFill>
                  <a:srgbClr val="FFFFFF"/>
                </a:solidFill>
                <a:latin typeface="Century Gothic"/>
                <a:ea typeface="Century Gothic"/>
                <a:cs typeface="Century Gothic"/>
                <a:sym typeface="Century Gothic"/>
              </a:defRPr>
            </a:lvl1pPr>
            <a:lvl2pPr marR="0" lvl="1" algn="ctr" rtl="0">
              <a:lnSpc>
                <a:spcPct val="100000"/>
              </a:lnSpc>
              <a:spcBef>
                <a:spcPts val="400"/>
              </a:spcBef>
              <a:spcAft>
                <a:spcPts val="0"/>
              </a:spcAft>
              <a:buClr>
                <a:schemeClr val="accent2"/>
              </a:buClr>
              <a:buSzPts val="2000"/>
              <a:buFont typeface="Arial"/>
              <a:buNone/>
              <a:defRPr sz="2000" b="0" i="0" u="none" strike="noStrike" cap="none">
                <a:solidFill>
                  <a:srgbClr val="888888"/>
                </a:solidFill>
                <a:latin typeface="Century Gothic"/>
                <a:ea typeface="Century Gothic"/>
                <a:cs typeface="Century Gothic"/>
                <a:sym typeface="Century Gothic"/>
              </a:defRPr>
            </a:lvl2pPr>
            <a:lvl3pPr marR="0" lvl="2" algn="ctr" rtl="0">
              <a:lnSpc>
                <a:spcPct val="100000"/>
              </a:lnSpc>
              <a:spcBef>
                <a:spcPts val="360"/>
              </a:spcBef>
              <a:spcAft>
                <a:spcPts val="0"/>
              </a:spcAft>
              <a:buClr>
                <a:schemeClr val="accent3"/>
              </a:buClr>
              <a:buSzPts val="1800"/>
              <a:buFont typeface="Arial"/>
              <a:buNone/>
              <a:defRPr sz="1800" b="0" i="0" u="none" strike="noStrike" cap="none">
                <a:solidFill>
                  <a:srgbClr val="888888"/>
                </a:solidFill>
                <a:latin typeface="Century Gothic"/>
                <a:ea typeface="Century Gothic"/>
                <a:cs typeface="Century Gothic"/>
                <a:sym typeface="Century Gothic"/>
              </a:defRPr>
            </a:lvl3pPr>
            <a:lvl4pPr marR="0" lvl="3" algn="ctr" rtl="0">
              <a:lnSpc>
                <a:spcPct val="100000"/>
              </a:lnSpc>
              <a:spcBef>
                <a:spcPts val="320"/>
              </a:spcBef>
              <a:spcAft>
                <a:spcPts val="0"/>
              </a:spcAft>
              <a:buClr>
                <a:schemeClr val="accent4"/>
              </a:buClr>
              <a:buSzPts val="1600"/>
              <a:buFont typeface="Arial"/>
              <a:buNone/>
              <a:defRPr sz="1600" b="0" i="0" u="none" strike="noStrike" cap="none">
                <a:solidFill>
                  <a:srgbClr val="888888"/>
                </a:solidFill>
                <a:latin typeface="Century Gothic"/>
                <a:ea typeface="Century Gothic"/>
                <a:cs typeface="Century Gothic"/>
                <a:sym typeface="Century Gothic"/>
              </a:defRPr>
            </a:lvl4pPr>
            <a:lvl5pPr marR="0" lvl="4" algn="ctr" rtl="0">
              <a:lnSpc>
                <a:spcPct val="100000"/>
              </a:lnSpc>
              <a:spcBef>
                <a:spcPts val="320"/>
              </a:spcBef>
              <a:spcAft>
                <a:spcPts val="0"/>
              </a:spcAft>
              <a:buClr>
                <a:schemeClr val="accent5"/>
              </a:buClr>
              <a:buSzPts val="1600"/>
              <a:buFont typeface="Arial"/>
              <a:buNone/>
              <a:defRPr sz="1600" b="0" i="0" u="none" strike="noStrike" cap="none">
                <a:solidFill>
                  <a:srgbClr val="888888"/>
                </a:solidFill>
                <a:latin typeface="Century Gothic"/>
                <a:ea typeface="Century Gothic"/>
                <a:cs typeface="Century Gothic"/>
                <a:sym typeface="Century Gothic"/>
              </a:defRPr>
            </a:lvl5pPr>
            <a:lvl6pPr marR="0" lvl="5"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280"/>
              </a:spcBef>
              <a:spcAft>
                <a:spcPts val="0"/>
              </a:spcAft>
              <a:buClr>
                <a:schemeClr val="accent2"/>
              </a:buClr>
              <a:buSzPts val="1400"/>
              <a:buFont typeface="Arial"/>
              <a:buNone/>
              <a:defRPr sz="14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280"/>
              </a:spcBef>
              <a:spcAft>
                <a:spcPts val="0"/>
              </a:spcAft>
              <a:buClr>
                <a:schemeClr val="accent3"/>
              </a:buClr>
              <a:buSzPts val="1400"/>
              <a:buFont typeface="Arial"/>
              <a:buNone/>
              <a:defRPr sz="14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9" name="Google Shape;29;p2"/>
          <p:cNvSpPr txBox="1">
            <a:spLocks noGrp="1"/>
          </p:cNvSpPr>
          <p:nvPr>
            <p:ph type="ctrTitle"/>
          </p:nvPr>
        </p:nvSpPr>
        <p:spPr>
          <a:xfrm>
            <a:off x="604705" y="3227033"/>
            <a:ext cx="6629400" cy="1219201"/>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47534C"/>
              </a:buClr>
              <a:buSzPts val="4000"/>
              <a:buFont typeface="Book Antiqua"/>
              <a:buNone/>
              <a:defRPr sz="4000" b="0" i="0" u="none" strike="noStrike" cap="none">
                <a:solidFill>
                  <a:srgbClr val="47534C"/>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1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11"/>
          <p:cNvSpPr txBox="1">
            <a:spLocks noGrp="1"/>
          </p:cNvSpPr>
          <p:nvPr>
            <p:ph type="body" idx="1"/>
          </p:nvPr>
        </p:nvSpPr>
        <p:spPr>
          <a:xfrm rot="5400000">
            <a:off x="2385218" y="-175419"/>
            <a:ext cx="4373563" cy="82296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02" name="Google Shape;10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12"/>
          <p:cNvSpPr/>
          <p:nvPr/>
        </p:nvSpPr>
        <p:spPr>
          <a:xfrm>
            <a:off x="6861702" y="228600"/>
            <a:ext cx="1859280" cy="6122634"/>
          </a:xfrm>
          <a:prstGeom prst="rect">
            <a:avLst/>
          </a:prstGeom>
          <a:solidFill>
            <a:srgbClr val="FFFFF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7" name="Google Shape;107;p12"/>
          <p:cNvSpPr/>
          <p:nvPr/>
        </p:nvSpPr>
        <p:spPr>
          <a:xfrm>
            <a:off x="6955225" y="351409"/>
            <a:ext cx="1672235"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 name="Google Shape;108;p12"/>
          <p:cNvSpPr txBox="1">
            <a:spLocks noGrp="1"/>
          </p:cNvSpPr>
          <p:nvPr>
            <p:ph type="title"/>
          </p:nvPr>
        </p:nvSpPr>
        <p:spPr>
          <a:xfrm rot="5400000">
            <a:off x="4896852" y="2547152"/>
            <a:ext cx="5788981" cy="1485531"/>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12"/>
          <p:cNvSpPr txBox="1">
            <a:spLocks noGrp="1"/>
          </p:cNvSpPr>
          <p:nvPr>
            <p:ph type="body" idx="1"/>
          </p:nvPr>
        </p:nvSpPr>
        <p:spPr>
          <a:xfrm rot="5400000">
            <a:off x="647699" y="190500"/>
            <a:ext cx="5791201" cy="61722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10" name="Google Shape;11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3"/>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33" name="Google Shape;3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Google Shape;4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1"/>
        <p:cNvGrpSpPr/>
        <p:nvPr/>
      </p:nvGrpSpPr>
      <p:grpSpPr>
        <a:xfrm>
          <a:off x="0" y="0"/>
          <a:ext cx="0" cy="0"/>
          <a:chOff x="0" y="0"/>
          <a:chExt cx="0" cy="0"/>
        </a:xfrm>
      </p:grpSpPr>
      <p:sp>
        <p:nvSpPr>
          <p:cNvPr id="42" name="Google Shape;42;p5"/>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 name="Google Shape;43;p5"/>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 name="Google Shape;4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5"/>
          <p:cNvSpPr/>
          <p:nvPr/>
        </p:nvSpPr>
        <p:spPr>
          <a:xfrm>
            <a:off x="451976" y="2946400"/>
            <a:ext cx="8265160" cy="246380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46;p5"/>
          <p:cNvSpPr/>
          <p:nvPr/>
        </p:nvSpPr>
        <p:spPr>
          <a:xfrm>
            <a:off x="567656" y="3048000"/>
            <a:ext cx="8033800"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 name="Google Shape;47;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5"/>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47534C"/>
              </a:buClr>
              <a:buSzPts val="4000"/>
              <a:buFont typeface="Book Antiqua"/>
              <a:buNone/>
              <a:defRPr sz="4000" b="0" i="0" u="none" strike="noStrike" cap="none">
                <a:solidFill>
                  <a:srgbClr val="47534C"/>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5"/>
          <p:cNvSpPr/>
          <p:nvPr/>
        </p:nvSpPr>
        <p:spPr>
          <a:xfrm>
            <a:off x="675496" y="4541520"/>
            <a:ext cx="781812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Google Shape;51;p5"/>
          <p:cNvSpPr txBox="1">
            <a:spLocks noGrp="1"/>
          </p:cNvSpPr>
          <p:nvPr>
            <p:ph type="body" idx="1"/>
          </p:nvPr>
        </p:nvSpPr>
        <p:spPr>
          <a:xfrm>
            <a:off x="736456" y="4607510"/>
            <a:ext cx="7696200" cy="523783"/>
          </a:xfrm>
          <a:prstGeom prst="rect">
            <a:avLst/>
          </a:prstGeom>
          <a:no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accent1"/>
              </a:buClr>
              <a:buSzPts val="2000"/>
              <a:buFont typeface="Arial"/>
              <a:buNone/>
              <a:defRPr sz="2000" b="0" i="0" u="none" strike="noStrike" cap="none">
                <a:solidFill>
                  <a:srgbClr val="FFFFFF"/>
                </a:solidFill>
                <a:latin typeface="Century Gothic"/>
                <a:ea typeface="Century Gothic"/>
                <a:cs typeface="Century Gothic"/>
                <a:sym typeface="Century Gothic"/>
              </a:defRPr>
            </a:lvl1pPr>
            <a:lvl2pPr marL="914400" marR="0" lvl="1" indent="-228600" algn="l" rtl="0">
              <a:lnSpc>
                <a:spcPct val="100000"/>
              </a:lnSpc>
              <a:spcBef>
                <a:spcPts val="360"/>
              </a:spcBef>
              <a:spcAft>
                <a:spcPts val="0"/>
              </a:spcAft>
              <a:buClr>
                <a:schemeClr val="accent2"/>
              </a:buClr>
              <a:buSzPts val="1800"/>
              <a:buFont typeface="Arial"/>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100000"/>
              </a:lnSpc>
              <a:spcBef>
                <a:spcPts val="320"/>
              </a:spcBef>
              <a:spcAft>
                <a:spcPts val="0"/>
              </a:spcAft>
              <a:buClr>
                <a:schemeClr val="accent3"/>
              </a:buClr>
              <a:buSzPts val="1600"/>
              <a:buFont typeface="Arial"/>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100000"/>
              </a:lnSpc>
              <a:spcBef>
                <a:spcPts val="280"/>
              </a:spcBef>
              <a:spcAft>
                <a:spcPts val="0"/>
              </a:spcAft>
              <a:buClr>
                <a:schemeClr val="accent5"/>
              </a:buClr>
              <a:buSzPts val="1400"/>
              <a:buFont typeface="Arial"/>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100000"/>
              </a:lnSpc>
              <a:spcBef>
                <a:spcPts val="280"/>
              </a:spcBef>
              <a:spcAft>
                <a:spcPts val="0"/>
              </a:spcAft>
              <a:buClr>
                <a:schemeClr val="accent2"/>
              </a:buClr>
              <a:buSzPts val="1400"/>
              <a:buFont typeface="Arial"/>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100000"/>
              </a:lnSpc>
              <a:spcBef>
                <a:spcPts val="280"/>
              </a:spcBef>
              <a:spcAft>
                <a:spcPts val="0"/>
              </a:spcAft>
              <a:buClr>
                <a:schemeClr val="accent3"/>
              </a:buClr>
              <a:buSzPts val="1400"/>
              <a:buFont typeface="Arial"/>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52" name="Google Shape;52;p5"/>
          <p:cNvSpPr/>
          <p:nvPr/>
        </p:nvSpPr>
        <p:spPr>
          <a:xfrm>
            <a:off x="675757" y="3124200"/>
            <a:ext cx="7817599"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3"/>
        <p:cNvGrpSpPr/>
        <p:nvPr/>
      </p:nvGrpSpPr>
      <p:grpSpPr>
        <a:xfrm>
          <a:off x="0" y="0"/>
          <a:ext cx="0" cy="0"/>
          <a:chOff x="0" y="0"/>
          <a:chExt cx="0" cy="0"/>
        </a:xfrm>
      </p:grpSpPr>
      <p:sp>
        <p:nvSpPr>
          <p:cNvPr id="54" name="Google Shape;54;p6"/>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 name="Google Shape;55;p6"/>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 name="Google Shape;5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7"/>
          <p:cNvSpPr txBox="1">
            <a:spLocks noGrp="1"/>
          </p:cNvSpPr>
          <p:nvPr>
            <p:ph type="body" idx="1"/>
          </p:nvPr>
        </p:nvSpPr>
        <p:spPr>
          <a:xfrm>
            <a:off x="426128" y="1722438"/>
            <a:ext cx="4040188" cy="639762"/>
          </a:xfrm>
          <a:prstGeom prst="rect">
            <a:avLst/>
          </a:prstGeom>
          <a:noFill/>
          <a:ln>
            <a:noFill/>
          </a:ln>
        </p:spPr>
        <p:txBody>
          <a:bodyPr spcFirstLastPara="1" wrap="square" lIns="91425" tIns="45700" rIns="91425" bIns="45700" anchor="b" anchorCtr="0"/>
          <a:lstStyle>
            <a:lvl1pPr marL="457200" marR="0" lvl="0" indent="-228600" algn="ctr" rtl="0">
              <a:lnSpc>
                <a:spcPct val="100000"/>
              </a:lnSpc>
              <a:spcBef>
                <a:spcPts val="440"/>
              </a:spcBef>
              <a:spcAft>
                <a:spcPts val="0"/>
              </a:spcAft>
              <a:buClr>
                <a:schemeClr val="accent1"/>
              </a:buClr>
              <a:buSzPts val="2200"/>
              <a:buFont typeface="Arial"/>
              <a:buNone/>
              <a:defRPr sz="2200" b="1" i="0" u="none" strike="noStrike" cap="none">
                <a:solidFill>
                  <a:schemeClr val="dk2"/>
                </a:solidFill>
                <a:latin typeface="Century Gothic"/>
                <a:ea typeface="Century Gothic"/>
                <a:cs typeface="Century Gothic"/>
                <a:sym typeface="Century Gothic"/>
              </a:defRPr>
            </a:lvl1pPr>
            <a:lvl2pPr marL="914400" marR="0" lvl="1" indent="-228600" algn="l" rtl="0">
              <a:lnSpc>
                <a:spcPct val="100000"/>
              </a:lnSpc>
              <a:spcBef>
                <a:spcPts val="400"/>
              </a:spcBef>
              <a:spcAft>
                <a:spcPts val="0"/>
              </a:spcAft>
              <a:buClr>
                <a:schemeClr val="accent2"/>
              </a:buClr>
              <a:buSzPts val="2000"/>
              <a:buFont typeface="Arial"/>
              <a:buNone/>
              <a:defRPr sz="2000" b="1"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360"/>
              </a:spcBef>
              <a:spcAft>
                <a:spcPts val="0"/>
              </a:spcAft>
              <a:buClr>
                <a:schemeClr val="accent3"/>
              </a:buClr>
              <a:buSzPts val="1800"/>
              <a:buFont typeface="Arial"/>
              <a:buNone/>
              <a:defRPr sz="1800" b="1"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320"/>
              </a:spcBef>
              <a:spcAft>
                <a:spcPts val="0"/>
              </a:spcAft>
              <a:buClr>
                <a:schemeClr val="accent4"/>
              </a:buClr>
              <a:buSzPts val="1600"/>
              <a:buFont typeface="Arial"/>
              <a:buNone/>
              <a:defRPr sz="1600" b="1"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320"/>
              </a:spcBef>
              <a:spcAft>
                <a:spcPts val="0"/>
              </a:spcAft>
              <a:buClr>
                <a:schemeClr val="accent5"/>
              </a:buClr>
              <a:buSzPts val="1600"/>
              <a:buFont typeface="Arial"/>
              <a:buNone/>
              <a:defRPr sz="1600" b="1"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320"/>
              </a:spcBef>
              <a:spcAft>
                <a:spcPts val="0"/>
              </a:spcAft>
              <a:buClr>
                <a:schemeClr val="accent1"/>
              </a:buClr>
              <a:buSzPts val="1600"/>
              <a:buFont typeface="Arial"/>
              <a:buNone/>
              <a:defRPr sz="1600" b="1" i="0" u="none" strike="noStrike" cap="none">
                <a:solidFill>
                  <a:schemeClr val="dk2"/>
                </a:solidFill>
                <a:latin typeface="Century Gothic"/>
                <a:ea typeface="Century Gothic"/>
                <a:cs typeface="Century Gothic"/>
                <a:sym typeface="Century Gothic"/>
              </a:defRPr>
            </a:lvl6pPr>
            <a:lvl7pPr marL="3200400" marR="0" lvl="6" indent="-228600" algn="l" rtl="0">
              <a:lnSpc>
                <a:spcPct val="100000"/>
              </a:lnSpc>
              <a:spcBef>
                <a:spcPts val="320"/>
              </a:spcBef>
              <a:spcAft>
                <a:spcPts val="0"/>
              </a:spcAft>
              <a:buClr>
                <a:schemeClr val="accent2"/>
              </a:buClr>
              <a:buSzPts val="1600"/>
              <a:buFont typeface="Arial"/>
              <a:buNone/>
              <a:defRPr sz="1600" b="1" i="0" u="none" strike="noStrike" cap="none">
                <a:solidFill>
                  <a:schemeClr val="dk2"/>
                </a:solidFill>
                <a:latin typeface="Century Gothic"/>
                <a:ea typeface="Century Gothic"/>
                <a:cs typeface="Century Gothic"/>
                <a:sym typeface="Century Gothic"/>
              </a:defRPr>
            </a:lvl7pPr>
            <a:lvl8pPr marL="3657600" marR="0" lvl="7" indent="-228600" algn="l" rtl="0">
              <a:lnSpc>
                <a:spcPct val="100000"/>
              </a:lnSpc>
              <a:spcBef>
                <a:spcPts val="320"/>
              </a:spcBef>
              <a:spcAft>
                <a:spcPts val="0"/>
              </a:spcAft>
              <a:buClr>
                <a:schemeClr val="accent3"/>
              </a:buClr>
              <a:buSzPts val="1600"/>
              <a:buFont typeface="Arial"/>
              <a:buNone/>
              <a:defRPr sz="1600" b="1" i="0" u="none" strike="noStrike" cap="none">
                <a:solidFill>
                  <a:schemeClr val="dk2"/>
                </a:solidFill>
                <a:latin typeface="Century Gothic"/>
                <a:ea typeface="Century Gothic"/>
                <a:cs typeface="Century Gothic"/>
                <a:sym typeface="Century Gothic"/>
              </a:defRPr>
            </a:lvl8pPr>
            <a:lvl9pPr marL="4114800" marR="0" lvl="8" indent="-228600" algn="l" rtl="0">
              <a:lnSpc>
                <a:spcPct val="100000"/>
              </a:lnSpc>
              <a:spcBef>
                <a:spcPts val="320"/>
              </a:spcBef>
              <a:spcAft>
                <a:spcPts val="0"/>
              </a:spcAft>
              <a:buClr>
                <a:schemeClr val="accent4"/>
              </a:buClr>
              <a:buSzPts val="1600"/>
              <a:buFont typeface="Arial"/>
              <a:buNone/>
              <a:defRPr sz="1600" b="1" i="0" u="none" strike="noStrike" cap="none">
                <a:solidFill>
                  <a:schemeClr val="dk2"/>
                </a:solidFill>
                <a:latin typeface="Century Gothic"/>
                <a:ea typeface="Century Gothic"/>
                <a:cs typeface="Century Gothic"/>
                <a:sym typeface="Century Gothic"/>
              </a:defRPr>
            </a:lvl9pPr>
          </a:lstStyle>
          <a:p>
            <a:endParaRPr/>
          </a:p>
        </p:txBody>
      </p:sp>
      <p:sp>
        <p:nvSpPr>
          <p:cNvPr id="62" name="Google Shape;62;p7"/>
          <p:cNvSpPr txBox="1">
            <a:spLocks noGrp="1"/>
          </p:cNvSpPr>
          <p:nvPr>
            <p:ph type="body" idx="2"/>
          </p:nvPr>
        </p:nvSpPr>
        <p:spPr>
          <a:xfrm>
            <a:off x="426128" y="2438400"/>
            <a:ext cx="4040188" cy="3687762"/>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entury Gothic"/>
                <a:ea typeface="Century Gothic"/>
                <a:cs typeface="Century Gothic"/>
                <a:sym typeface="Century Gothic"/>
              </a:defRPr>
            </a:lvl6pPr>
            <a:lvl7pPr marL="3200400" marR="0" lvl="6"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2"/>
                </a:solidFill>
                <a:latin typeface="Century Gothic"/>
                <a:ea typeface="Century Gothic"/>
                <a:cs typeface="Century Gothic"/>
                <a:sym typeface="Century Gothic"/>
              </a:defRPr>
            </a:lvl7pPr>
            <a:lvl8pPr marL="3657600" marR="0" lvl="7" indent="-330200" algn="l" rtl="0">
              <a:lnSpc>
                <a:spcPct val="100000"/>
              </a:lnSpc>
              <a:spcBef>
                <a:spcPts val="320"/>
              </a:spcBef>
              <a:spcAft>
                <a:spcPts val="0"/>
              </a:spcAft>
              <a:buClr>
                <a:schemeClr val="accent3"/>
              </a:buClr>
              <a:buSzPts val="1600"/>
              <a:buFont typeface="Arial"/>
              <a:buChar char="•"/>
              <a:defRPr sz="1600" b="0" i="0" u="none" strike="noStrike" cap="none">
                <a:solidFill>
                  <a:schemeClr val="dk2"/>
                </a:solidFill>
                <a:latin typeface="Century Gothic"/>
                <a:ea typeface="Century Gothic"/>
                <a:cs typeface="Century Gothic"/>
                <a:sym typeface="Century Gothic"/>
              </a:defRPr>
            </a:lvl8pPr>
            <a:lvl9pPr marL="4114800" marR="0" lvl="8"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9pPr>
          </a:lstStyle>
          <a:p>
            <a:endParaRPr/>
          </a:p>
        </p:txBody>
      </p:sp>
      <p:sp>
        <p:nvSpPr>
          <p:cNvPr id="63" name="Google Shape;63;p7"/>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lstStyle>
            <a:lvl1pPr marL="457200" marR="0" lvl="0" indent="-228600" algn="ctr" rtl="0">
              <a:lnSpc>
                <a:spcPct val="100000"/>
              </a:lnSpc>
              <a:spcBef>
                <a:spcPts val="440"/>
              </a:spcBef>
              <a:spcAft>
                <a:spcPts val="0"/>
              </a:spcAft>
              <a:buClr>
                <a:schemeClr val="accent1"/>
              </a:buClr>
              <a:buSzPts val="2200"/>
              <a:buFont typeface="Arial"/>
              <a:buNone/>
              <a:defRPr sz="2200" b="1" i="0" u="none" strike="noStrike" cap="none">
                <a:solidFill>
                  <a:schemeClr val="dk2"/>
                </a:solidFill>
                <a:latin typeface="Century Gothic"/>
                <a:ea typeface="Century Gothic"/>
                <a:cs typeface="Century Gothic"/>
                <a:sym typeface="Century Gothic"/>
              </a:defRPr>
            </a:lvl1pPr>
            <a:lvl2pPr marL="914400" marR="0" lvl="1" indent="-228600" algn="l" rtl="0">
              <a:lnSpc>
                <a:spcPct val="100000"/>
              </a:lnSpc>
              <a:spcBef>
                <a:spcPts val="400"/>
              </a:spcBef>
              <a:spcAft>
                <a:spcPts val="0"/>
              </a:spcAft>
              <a:buClr>
                <a:schemeClr val="accent2"/>
              </a:buClr>
              <a:buSzPts val="2000"/>
              <a:buFont typeface="Arial"/>
              <a:buNone/>
              <a:defRPr sz="2000" b="1"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360"/>
              </a:spcBef>
              <a:spcAft>
                <a:spcPts val="0"/>
              </a:spcAft>
              <a:buClr>
                <a:schemeClr val="accent3"/>
              </a:buClr>
              <a:buSzPts val="1800"/>
              <a:buFont typeface="Arial"/>
              <a:buNone/>
              <a:defRPr sz="1800" b="1"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320"/>
              </a:spcBef>
              <a:spcAft>
                <a:spcPts val="0"/>
              </a:spcAft>
              <a:buClr>
                <a:schemeClr val="accent4"/>
              </a:buClr>
              <a:buSzPts val="1600"/>
              <a:buFont typeface="Arial"/>
              <a:buNone/>
              <a:defRPr sz="1600" b="1"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320"/>
              </a:spcBef>
              <a:spcAft>
                <a:spcPts val="0"/>
              </a:spcAft>
              <a:buClr>
                <a:schemeClr val="accent5"/>
              </a:buClr>
              <a:buSzPts val="1600"/>
              <a:buFont typeface="Arial"/>
              <a:buNone/>
              <a:defRPr sz="1600" b="1"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320"/>
              </a:spcBef>
              <a:spcAft>
                <a:spcPts val="0"/>
              </a:spcAft>
              <a:buClr>
                <a:schemeClr val="accent1"/>
              </a:buClr>
              <a:buSzPts val="1600"/>
              <a:buFont typeface="Arial"/>
              <a:buNone/>
              <a:defRPr sz="1600" b="1" i="0" u="none" strike="noStrike" cap="none">
                <a:solidFill>
                  <a:schemeClr val="dk2"/>
                </a:solidFill>
                <a:latin typeface="Century Gothic"/>
                <a:ea typeface="Century Gothic"/>
                <a:cs typeface="Century Gothic"/>
                <a:sym typeface="Century Gothic"/>
              </a:defRPr>
            </a:lvl6pPr>
            <a:lvl7pPr marL="3200400" marR="0" lvl="6" indent="-228600" algn="l" rtl="0">
              <a:lnSpc>
                <a:spcPct val="100000"/>
              </a:lnSpc>
              <a:spcBef>
                <a:spcPts val="320"/>
              </a:spcBef>
              <a:spcAft>
                <a:spcPts val="0"/>
              </a:spcAft>
              <a:buClr>
                <a:schemeClr val="accent2"/>
              </a:buClr>
              <a:buSzPts val="1600"/>
              <a:buFont typeface="Arial"/>
              <a:buNone/>
              <a:defRPr sz="1600" b="1" i="0" u="none" strike="noStrike" cap="none">
                <a:solidFill>
                  <a:schemeClr val="dk2"/>
                </a:solidFill>
                <a:latin typeface="Century Gothic"/>
                <a:ea typeface="Century Gothic"/>
                <a:cs typeface="Century Gothic"/>
                <a:sym typeface="Century Gothic"/>
              </a:defRPr>
            </a:lvl7pPr>
            <a:lvl8pPr marL="3657600" marR="0" lvl="7" indent="-228600" algn="l" rtl="0">
              <a:lnSpc>
                <a:spcPct val="100000"/>
              </a:lnSpc>
              <a:spcBef>
                <a:spcPts val="320"/>
              </a:spcBef>
              <a:spcAft>
                <a:spcPts val="0"/>
              </a:spcAft>
              <a:buClr>
                <a:schemeClr val="accent3"/>
              </a:buClr>
              <a:buSzPts val="1600"/>
              <a:buFont typeface="Arial"/>
              <a:buNone/>
              <a:defRPr sz="1600" b="1" i="0" u="none" strike="noStrike" cap="none">
                <a:solidFill>
                  <a:schemeClr val="dk2"/>
                </a:solidFill>
                <a:latin typeface="Century Gothic"/>
                <a:ea typeface="Century Gothic"/>
                <a:cs typeface="Century Gothic"/>
                <a:sym typeface="Century Gothic"/>
              </a:defRPr>
            </a:lvl8pPr>
            <a:lvl9pPr marL="4114800" marR="0" lvl="8" indent="-228600" algn="l" rtl="0">
              <a:lnSpc>
                <a:spcPct val="100000"/>
              </a:lnSpc>
              <a:spcBef>
                <a:spcPts val="320"/>
              </a:spcBef>
              <a:spcAft>
                <a:spcPts val="0"/>
              </a:spcAft>
              <a:buClr>
                <a:schemeClr val="accent4"/>
              </a:buClr>
              <a:buSzPts val="1600"/>
              <a:buFont typeface="Arial"/>
              <a:buNone/>
              <a:defRPr sz="1600" b="1" i="0" u="none" strike="noStrike" cap="none">
                <a:solidFill>
                  <a:schemeClr val="dk2"/>
                </a:solidFill>
                <a:latin typeface="Century Gothic"/>
                <a:ea typeface="Century Gothic"/>
                <a:cs typeface="Century Gothic"/>
                <a:sym typeface="Century Gothic"/>
              </a:defRPr>
            </a:lvl9pPr>
          </a:lstStyle>
          <a:p>
            <a:endParaRPr/>
          </a:p>
        </p:txBody>
      </p:sp>
      <p:sp>
        <p:nvSpPr>
          <p:cNvPr id="64" name="Google Shape;64;p7"/>
          <p:cNvSpPr txBox="1">
            <a:spLocks noGrp="1"/>
          </p:cNvSpPr>
          <p:nvPr>
            <p:ph type="body" idx="4"/>
          </p:nvPr>
        </p:nvSpPr>
        <p:spPr>
          <a:xfrm>
            <a:off x="4645025" y="2438400"/>
            <a:ext cx="4041775" cy="3687762"/>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entury Gothic"/>
                <a:ea typeface="Century Gothic"/>
                <a:cs typeface="Century Gothic"/>
                <a:sym typeface="Century Gothic"/>
              </a:defRPr>
            </a:lvl6pPr>
            <a:lvl7pPr marL="3200400" marR="0" lvl="6"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2"/>
                </a:solidFill>
                <a:latin typeface="Century Gothic"/>
                <a:ea typeface="Century Gothic"/>
                <a:cs typeface="Century Gothic"/>
                <a:sym typeface="Century Gothic"/>
              </a:defRPr>
            </a:lvl7pPr>
            <a:lvl8pPr marL="3657600" marR="0" lvl="7" indent="-330200" algn="l" rtl="0">
              <a:lnSpc>
                <a:spcPct val="100000"/>
              </a:lnSpc>
              <a:spcBef>
                <a:spcPts val="320"/>
              </a:spcBef>
              <a:spcAft>
                <a:spcPts val="0"/>
              </a:spcAft>
              <a:buClr>
                <a:schemeClr val="accent3"/>
              </a:buClr>
              <a:buSzPts val="1600"/>
              <a:buFont typeface="Arial"/>
              <a:buChar char="•"/>
              <a:defRPr sz="1600" b="0" i="0" u="none" strike="noStrike" cap="none">
                <a:solidFill>
                  <a:schemeClr val="dk2"/>
                </a:solidFill>
                <a:latin typeface="Century Gothic"/>
                <a:ea typeface="Century Gothic"/>
                <a:cs typeface="Century Gothic"/>
                <a:sym typeface="Century Gothic"/>
              </a:defRPr>
            </a:lvl8pPr>
            <a:lvl9pPr marL="4114800" marR="0" lvl="8"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9pPr>
          </a:lstStyle>
          <a:p>
            <a:endParaRPr/>
          </a:p>
        </p:txBody>
      </p:sp>
      <p:sp>
        <p:nvSpPr>
          <p:cNvPr id="65" name="Google Shape;6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8"/>
          <p:cNvSpPr txBox="1">
            <a:spLocks noGrp="1"/>
          </p:cNvSpPr>
          <p:nvPr>
            <p:ph type="body" idx="1"/>
          </p:nvPr>
        </p:nvSpPr>
        <p:spPr>
          <a:xfrm>
            <a:off x="426128" y="1719071"/>
            <a:ext cx="4038600" cy="4407408"/>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accent1"/>
              </a:buClr>
              <a:buSzPts val="2800"/>
              <a:buFont typeface="Arial"/>
              <a:buChar char="•"/>
              <a:defRPr sz="2800" b="0" i="0" u="none" strike="noStrike" cap="none">
                <a:solidFill>
                  <a:schemeClr val="dk2"/>
                </a:solidFill>
                <a:latin typeface="Century Gothic"/>
                <a:ea typeface="Century Gothic"/>
                <a:cs typeface="Century Gothic"/>
                <a:sym typeface="Century Gothic"/>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lnSpc>
                <a:spcPct val="100000"/>
              </a:lnSpc>
              <a:spcBef>
                <a:spcPts val="400"/>
              </a:spcBef>
              <a:spcAft>
                <a:spcPts val="0"/>
              </a:spcAft>
              <a:buClr>
                <a:schemeClr val="accent3"/>
              </a:buClr>
              <a:buSzPts val="2000"/>
              <a:buFont typeface="Arial"/>
              <a:buChar char="•"/>
              <a:defRPr sz="2000" b="0" i="0" u="none" strike="noStrike" cap="none">
                <a:solidFill>
                  <a:schemeClr val="dk2"/>
                </a:solidFill>
                <a:latin typeface="Century Gothic"/>
                <a:ea typeface="Century Gothic"/>
                <a:cs typeface="Century Gothic"/>
                <a:sym typeface="Century Gothic"/>
              </a:defRPr>
            </a:lvl3pPr>
            <a:lvl4pPr marL="1828800" marR="0" lvl="3"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lnSpc>
                <a:spcPct val="100000"/>
              </a:lnSpc>
              <a:spcBef>
                <a:spcPts val="360"/>
              </a:spcBef>
              <a:spcAft>
                <a:spcPts val="0"/>
              </a:spcAft>
              <a:buClr>
                <a:schemeClr val="accent5"/>
              </a:buClr>
              <a:buSzPts val="1800"/>
              <a:buFont typeface="Arial"/>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71" name="Google Shape;71;p8"/>
          <p:cNvSpPr txBox="1">
            <a:spLocks noGrp="1"/>
          </p:cNvSpPr>
          <p:nvPr>
            <p:ph type="body" idx="2"/>
          </p:nvPr>
        </p:nvSpPr>
        <p:spPr>
          <a:xfrm>
            <a:off x="4648200" y="1719071"/>
            <a:ext cx="4038600" cy="4407408"/>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accent1"/>
              </a:buClr>
              <a:buSzPts val="2800"/>
              <a:buFont typeface="Arial"/>
              <a:buChar char="•"/>
              <a:defRPr sz="2800" b="0" i="0" u="none" strike="noStrike" cap="none">
                <a:solidFill>
                  <a:schemeClr val="dk2"/>
                </a:solidFill>
                <a:latin typeface="Century Gothic"/>
                <a:ea typeface="Century Gothic"/>
                <a:cs typeface="Century Gothic"/>
                <a:sym typeface="Century Gothic"/>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lnSpc>
                <a:spcPct val="100000"/>
              </a:lnSpc>
              <a:spcBef>
                <a:spcPts val="400"/>
              </a:spcBef>
              <a:spcAft>
                <a:spcPts val="0"/>
              </a:spcAft>
              <a:buClr>
                <a:schemeClr val="accent3"/>
              </a:buClr>
              <a:buSzPts val="2000"/>
              <a:buFont typeface="Arial"/>
              <a:buChar char="•"/>
              <a:defRPr sz="2000" b="0" i="0" u="none" strike="noStrike" cap="none">
                <a:solidFill>
                  <a:schemeClr val="dk2"/>
                </a:solidFill>
                <a:latin typeface="Century Gothic"/>
                <a:ea typeface="Century Gothic"/>
                <a:cs typeface="Century Gothic"/>
                <a:sym typeface="Century Gothic"/>
              </a:defRPr>
            </a:lvl3pPr>
            <a:lvl4pPr marL="1828800" marR="0" lvl="3"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lnSpc>
                <a:spcPct val="100000"/>
              </a:lnSpc>
              <a:spcBef>
                <a:spcPts val="360"/>
              </a:spcBef>
              <a:spcAft>
                <a:spcPts val="0"/>
              </a:spcAft>
              <a:buClr>
                <a:schemeClr val="accent5"/>
              </a:buClr>
              <a:buSzPts val="1800"/>
              <a:buFont typeface="Arial"/>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72" name="Google Shape;7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5"/>
        <p:cNvGrpSpPr/>
        <p:nvPr/>
      </p:nvGrpSpPr>
      <p:grpSpPr>
        <a:xfrm>
          <a:off x="0" y="0"/>
          <a:ext cx="0" cy="0"/>
          <a:chOff x="0" y="0"/>
          <a:chExt cx="0" cy="0"/>
        </a:xfrm>
      </p:grpSpPr>
      <p:sp>
        <p:nvSpPr>
          <p:cNvPr id="76" name="Google Shape;76;p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9"/>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 name="Google Shape;78;p9"/>
          <p:cNvSpPr txBox="1">
            <a:spLocks noGrp="1"/>
          </p:cNvSpPr>
          <p:nvPr>
            <p:ph type="body" idx="1"/>
          </p:nvPr>
        </p:nvSpPr>
        <p:spPr>
          <a:xfrm>
            <a:off x="3886200" y="685800"/>
            <a:ext cx="4572000" cy="525780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accent1"/>
              </a:buClr>
              <a:buSzPts val="3200"/>
              <a:buFont typeface="Arial"/>
              <a:buChar char="•"/>
              <a:defRPr sz="3200" b="0" i="0" u="none" strike="noStrike" cap="none">
                <a:solidFill>
                  <a:schemeClr val="dk2"/>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accent2"/>
              </a:buClr>
              <a:buSzPts val="2800"/>
              <a:buFont typeface="Arial"/>
              <a:buChar char="•"/>
              <a:defRPr sz="2800" b="0" i="0" u="none" strike="noStrike" cap="none">
                <a:solidFill>
                  <a:schemeClr val="dk2"/>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chemeClr val="accent3"/>
              </a:buClr>
              <a:buSzPts val="2400"/>
              <a:buFont typeface="Arial"/>
              <a:buChar char="•"/>
              <a:defRPr sz="2400" b="0" i="0" u="none" strike="noStrike" cap="none">
                <a:solidFill>
                  <a:schemeClr val="dk2"/>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chemeClr val="accent4"/>
              </a:buClr>
              <a:buSzPts val="2000"/>
              <a:buFont typeface="Arial"/>
              <a:buChar char="•"/>
              <a:defRPr sz="2000" b="0" i="0" u="none" strike="noStrike" cap="none">
                <a:solidFill>
                  <a:schemeClr val="dk2"/>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dk2"/>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accent3"/>
              </a:buClr>
              <a:buSzPts val="2000"/>
              <a:buFont typeface="Arial"/>
              <a:buChar char="•"/>
              <a:defRPr sz="2000" b="0" i="0" u="none" strike="noStrike" cap="none">
                <a:solidFill>
                  <a:schemeClr val="dk2"/>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accent4"/>
              </a:buClr>
              <a:buSzPts val="2000"/>
              <a:buFont typeface="Arial"/>
              <a:buChar char="•"/>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79" name="Google Shape;79;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p9"/>
          <p:cNvSpPr/>
          <p:nvPr/>
        </p:nvSpPr>
        <p:spPr>
          <a:xfrm>
            <a:off x="560034" y="1505712"/>
            <a:ext cx="2716566" cy="3523488"/>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 name="Google Shape;83;p9"/>
          <p:cNvSpPr/>
          <p:nvPr/>
        </p:nvSpPr>
        <p:spPr>
          <a:xfrm>
            <a:off x="676690" y="1642472"/>
            <a:ext cx="2483254" cy="3234328"/>
          </a:xfrm>
          <a:prstGeom prst="rect">
            <a:avLst/>
          </a:prstGeom>
          <a:solidFill>
            <a:srgbClr val="FFFFFF"/>
          </a:solid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 name="Google Shape;84;p9"/>
          <p:cNvSpPr txBox="1">
            <a:spLocks noGrp="1"/>
          </p:cNvSpPr>
          <p:nvPr>
            <p:ph type="body" idx="2"/>
          </p:nvPr>
        </p:nvSpPr>
        <p:spPr>
          <a:xfrm>
            <a:off x="769000" y="2971800"/>
            <a:ext cx="2298634" cy="1752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accent1"/>
              </a:buClr>
              <a:buSzPts val="1400"/>
              <a:buFont typeface="Arial"/>
              <a:buNone/>
              <a:defRPr sz="1400" b="0" i="0" u="none" strike="noStrike" cap="none">
                <a:solidFill>
                  <a:srgbClr val="47534C"/>
                </a:solidFill>
                <a:latin typeface="Century Gothic"/>
                <a:ea typeface="Century Gothic"/>
                <a:cs typeface="Century Gothic"/>
                <a:sym typeface="Century Gothic"/>
              </a:defRPr>
            </a:lvl1pPr>
            <a:lvl2pPr marL="914400" marR="0" lvl="1" indent="-228600" algn="l" rtl="0">
              <a:lnSpc>
                <a:spcPct val="100000"/>
              </a:lnSpc>
              <a:spcBef>
                <a:spcPts val="240"/>
              </a:spcBef>
              <a:spcAft>
                <a:spcPts val="0"/>
              </a:spcAft>
              <a:buClr>
                <a:schemeClr val="accent2"/>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200"/>
              </a:spcBef>
              <a:spcAft>
                <a:spcPts val="0"/>
              </a:spcAft>
              <a:buClr>
                <a:schemeClr val="accent3"/>
              </a:buClr>
              <a:buSzPts val="1000"/>
              <a:buFont typeface="Arial"/>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180"/>
              </a:spcBef>
              <a:spcAft>
                <a:spcPts val="0"/>
              </a:spcAft>
              <a:buClr>
                <a:schemeClr val="accent4"/>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180"/>
              </a:spcBef>
              <a:spcAft>
                <a:spcPts val="0"/>
              </a:spcAft>
              <a:buClr>
                <a:schemeClr val="accent5"/>
              </a:buClr>
              <a:buSzPts val="900"/>
              <a:buFont typeface="Arial"/>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180"/>
              </a:spcBef>
              <a:spcAft>
                <a:spcPts val="0"/>
              </a:spcAft>
              <a:buClr>
                <a:schemeClr val="accent1"/>
              </a:buClr>
              <a:buSzPts val="900"/>
              <a:buFont typeface="Arial"/>
              <a:buNone/>
              <a:defRPr sz="900" b="0" i="0" u="none" strike="noStrike" cap="none">
                <a:solidFill>
                  <a:schemeClr val="dk2"/>
                </a:solidFill>
                <a:latin typeface="Century Gothic"/>
                <a:ea typeface="Century Gothic"/>
                <a:cs typeface="Century Gothic"/>
                <a:sym typeface="Century Gothic"/>
              </a:defRPr>
            </a:lvl6pPr>
            <a:lvl7pPr marL="3200400" marR="0" lvl="6" indent="-228600" algn="l" rtl="0">
              <a:lnSpc>
                <a:spcPct val="100000"/>
              </a:lnSpc>
              <a:spcBef>
                <a:spcPts val="180"/>
              </a:spcBef>
              <a:spcAft>
                <a:spcPts val="0"/>
              </a:spcAft>
              <a:buClr>
                <a:schemeClr val="accent2"/>
              </a:buClr>
              <a:buSzPts val="900"/>
              <a:buFont typeface="Arial"/>
              <a:buNone/>
              <a:defRPr sz="900" b="0" i="0" u="none" strike="noStrike" cap="none">
                <a:solidFill>
                  <a:schemeClr val="dk2"/>
                </a:solidFill>
                <a:latin typeface="Century Gothic"/>
                <a:ea typeface="Century Gothic"/>
                <a:cs typeface="Century Gothic"/>
                <a:sym typeface="Century Gothic"/>
              </a:defRPr>
            </a:lvl7pPr>
            <a:lvl8pPr marL="3657600" marR="0" lvl="7" indent="-228600" algn="l" rtl="0">
              <a:lnSpc>
                <a:spcPct val="100000"/>
              </a:lnSpc>
              <a:spcBef>
                <a:spcPts val="180"/>
              </a:spcBef>
              <a:spcAft>
                <a:spcPts val="0"/>
              </a:spcAft>
              <a:buClr>
                <a:schemeClr val="accent3"/>
              </a:buClr>
              <a:buSzPts val="900"/>
              <a:buFont typeface="Arial"/>
              <a:buNone/>
              <a:defRPr sz="900" b="0" i="0" u="none" strike="noStrike" cap="none">
                <a:solidFill>
                  <a:schemeClr val="dk2"/>
                </a:solidFill>
                <a:latin typeface="Century Gothic"/>
                <a:ea typeface="Century Gothic"/>
                <a:cs typeface="Century Gothic"/>
                <a:sym typeface="Century Gothic"/>
              </a:defRPr>
            </a:lvl8pPr>
            <a:lvl9pPr marL="4114800" marR="0" lvl="8" indent="-228600" algn="l" rtl="0">
              <a:lnSpc>
                <a:spcPct val="100000"/>
              </a:lnSpc>
              <a:spcBef>
                <a:spcPts val="180"/>
              </a:spcBef>
              <a:spcAft>
                <a:spcPts val="0"/>
              </a:spcAft>
              <a:buClr>
                <a:schemeClr val="accent4"/>
              </a:buClr>
              <a:buSzPts val="900"/>
              <a:buFont typeface="Arial"/>
              <a:buNone/>
              <a:defRPr sz="900" b="0" i="0" u="none" strike="noStrike" cap="none">
                <a:solidFill>
                  <a:schemeClr val="dk2"/>
                </a:solidFill>
                <a:latin typeface="Century Gothic"/>
                <a:ea typeface="Century Gothic"/>
                <a:cs typeface="Century Gothic"/>
                <a:sym typeface="Century Gothic"/>
              </a:defRPr>
            </a:lvl9pPr>
          </a:lstStyle>
          <a:p>
            <a:endParaRPr/>
          </a:p>
        </p:txBody>
      </p:sp>
      <p:sp>
        <p:nvSpPr>
          <p:cNvPr id="85" name="Google Shape;85;p9"/>
          <p:cNvSpPr txBox="1">
            <a:spLocks noGrp="1"/>
          </p:cNvSpPr>
          <p:nvPr>
            <p:ph type="title"/>
          </p:nvPr>
        </p:nvSpPr>
        <p:spPr>
          <a:xfrm>
            <a:off x="769000" y="1734312"/>
            <a:ext cx="2298634" cy="119162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6B7C72"/>
              </a:buClr>
              <a:buSzPts val="2000"/>
              <a:buFont typeface="Book Antiqua"/>
              <a:buNone/>
              <a:defRPr sz="20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6"/>
        <p:cNvGrpSpPr/>
        <p:nvPr/>
      </p:nvGrpSpPr>
      <p:grpSpPr>
        <a:xfrm>
          <a:off x="0" y="0"/>
          <a:ext cx="0" cy="0"/>
          <a:chOff x="0" y="0"/>
          <a:chExt cx="0" cy="0"/>
        </a:xfrm>
      </p:grpSpPr>
      <p:sp>
        <p:nvSpPr>
          <p:cNvPr id="87" name="Google Shape;87;p1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10"/>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 name="Google Shape;89;p10"/>
          <p:cNvSpPr>
            <a:spLocks noGrp="1"/>
          </p:cNvSpPr>
          <p:nvPr>
            <p:ph type="pic" idx="2"/>
          </p:nvPr>
        </p:nvSpPr>
        <p:spPr>
          <a:xfrm>
            <a:off x="685800" y="621437"/>
            <a:ext cx="7772400" cy="4331564"/>
          </a:xfrm>
          <a:prstGeom prst="rect">
            <a:avLst/>
          </a:prstGeom>
          <a:solidFill>
            <a:schemeClr val="lt2"/>
          </a:solid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accent1"/>
              </a:buClr>
              <a:buSzPts val="3200"/>
              <a:buFont typeface="Arial"/>
              <a:buNone/>
              <a:defRPr sz="32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accent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lnSpc>
                <a:spcPct val="100000"/>
              </a:lnSpc>
              <a:spcBef>
                <a:spcPts val="480"/>
              </a:spcBef>
              <a:spcAft>
                <a:spcPts val="0"/>
              </a:spcAft>
              <a:buClr>
                <a:schemeClr val="accent3"/>
              </a:buClr>
              <a:buSzPts val="2400"/>
              <a:buFont typeface="Arial"/>
              <a:buNone/>
              <a:defRPr sz="2400" b="0" i="0" u="none" strike="noStrike" cap="none">
                <a:solidFill>
                  <a:schemeClr val="dk2"/>
                </a:solidFill>
                <a:latin typeface="Century Gothic"/>
                <a:ea typeface="Century Gothic"/>
                <a:cs typeface="Century Gothic"/>
                <a:sym typeface="Century Gothic"/>
              </a:defRPr>
            </a:lvl3pPr>
            <a:lvl4pPr marR="0" lvl="3" algn="l" rtl="0">
              <a:lnSpc>
                <a:spcPct val="100000"/>
              </a:lnSpc>
              <a:spcBef>
                <a:spcPts val="400"/>
              </a:spcBef>
              <a:spcAft>
                <a:spcPts val="0"/>
              </a:spcAft>
              <a:buClr>
                <a:schemeClr val="accent4"/>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lnSpc>
                <a:spcPct val="100000"/>
              </a:lnSpc>
              <a:spcBef>
                <a:spcPts val="400"/>
              </a:spcBef>
              <a:spcAft>
                <a:spcPts val="0"/>
              </a:spcAft>
              <a:buClr>
                <a:schemeClr val="accent5"/>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2"/>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accent2"/>
              </a:buClr>
              <a:buSzPts val="2000"/>
              <a:buFont typeface="Arial"/>
              <a:buNone/>
              <a:defRPr sz="2000" b="0" i="0" u="none" strike="noStrike" cap="none">
                <a:solidFill>
                  <a:schemeClr val="dk2"/>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accent3"/>
              </a:buClr>
              <a:buSzPts val="2000"/>
              <a:buFont typeface="Arial"/>
              <a:buNone/>
              <a:defRPr sz="2000" b="0" i="0" u="none" strike="noStrike" cap="none">
                <a:solidFill>
                  <a:schemeClr val="dk2"/>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accent4"/>
              </a:buClr>
              <a:buSzPts val="2000"/>
              <a:buFont typeface="Arial"/>
              <a:buNone/>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90" name="Google Shape;9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10"/>
          <p:cNvSpPr/>
          <p:nvPr/>
        </p:nvSpPr>
        <p:spPr>
          <a:xfrm>
            <a:off x="685800" y="4953000"/>
            <a:ext cx="7772400" cy="137160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 name="Google Shape;93;p10"/>
          <p:cNvSpPr/>
          <p:nvPr/>
        </p:nvSpPr>
        <p:spPr>
          <a:xfrm>
            <a:off x="761999" y="5029200"/>
            <a:ext cx="7600765"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 name="Google Shape;9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10"/>
          <p:cNvSpPr/>
          <p:nvPr/>
        </p:nvSpPr>
        <p:spPr>
          <a:xfrm>
            <a:off x="914400" y="5638800"/>
            <a:ext cx="7328514"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 name="Google Shape;96;p10"/>
          <p:cNvSpPr/>
          <p:nvPr/>
        </p:nvSpPr>
        <p:spPr>
          <a:xfrm>
            <a:off x="605589" y="5074920"/>
            <a:ext cx="7946136" cy="1097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p10"/>
          <p:cNvSpPr txBox="1">
            <a:spLocks noGrp="1"/>
          </p:cNvSpPr>
          <p:nvPr>
            <p:ph type="body" idx="1"/>
          </p:nvPr>
        </p:nvSpPr>
        <p:spPr>
          <a:xfrm>
            <a:off x="956289" y="5656556"/>
            <a:ext cx="7244736" cy="401715"/>
          </a:xfrm>
          <a:prstGeom prst="rect">
            <a:avLst/>
          </a:prstGeom>
          <a:noFill/>
          <a:ln>
            <a:noFill/>
          </a:ln>
        </p:spPr>
        <p:txBody>
          <a:bodyPr spcFirstLastPara="1" wrap="square" lIns="91425" tIns="45700" rIns="91425" bIns="45700" anchor="ctr" anchorCtr="0"/>
          <a:lstStyle>
            <a:lvl1pPr marL="457200" marR="0" lvl="0" indent="-228600" algn="ctr" rtl="0">
              <a:lnSpc>
                <a:spcPct val="100000"/>
              </a:lnSpc>
              <a:spcBef>
                <a:spcPts val="300"/>
              </a:spcBef>
              <a:spcAft>
                <a:spcPts val="0"/>
              </a:spcAft>
              <a:buClr>
                <a:schemeClr val="accent1"/>
              </a:buClr>
              <a:buSzPts val="1500"/>
              <a:buFont typeface="Arial"/>
              <a:buNone/>
              <a:defRPr sz="1500" b="0" i="0" u="none" strike="noStrike" cap="none">
                <a:solidFill>
                  <a:srgbClr val="FFFFFF"/>
                </a:solidFill>
                <a:latin typeface="Century Gothic"/>
                <a:ea typeface="Century Gothic"/>
                <a:cs typeface="Century Gothic"/>
                <a:sym typeface="Century Gothic"/>
              </a:defRPr>
            </a:lvl1pPr>
            <a:lvl2pPr marL="914400" marR="0" lvl="1" indent="-228600" algn="l" rtl="0">
              <a:lnSpc>
                <a:spcPct val="100000"/>
              </a:lnSpc>
              <a:spcBef>
                <a:spcPts val="240"/>
              </a:spcBef>
              <a:spcAft>
                <a:spcPts val="0"/>
              </a:spcAft>
              <a:buClr>
                <a:schemeClr val="accent2"/>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200"/>
              </a:spcBef>
              <a:spcAft>
                <a:spcPts val="0"/>
              </a:spcAft>
              <a:buClr>
                <a:schemeClr val="accent3"/>
              </a:buClr>
              <a:buSzPts val="1000"/>
              <a:buFont typeface="Arial"/>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180"/>
              </a:spcBef>
              <a:spcAft>
                <a:spcPts val="0"/>
              </a:spcAft>
              <a:buClr>
                <a:schemeClr val="accent4"/>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180"/>
              </a:spcBef>
              <a:spcAft>
                <a:spcPts val="0"/>
              </a:spcAft>
              <a:buClr>
                <a:schemeClr val="accent5"/>
              </a:buClr>
              <a:buSzPts val="900"/>
              <a:buFont typeface="Arial"/>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180"/>
              </a:spcBef>
              <a:spcAft>
                <a:spcPts val="0"/>
              </a:spcAft>
              <a:buClr>
                <a:schemeClr val="accent1"/>
              </a:buClr>
              <a:buSzPts val="900"/>
              <a:buFont typeface="Arial"/>
              <a:buNone/>
              <a:defRPr sz="900" b="0" i="0" u="none" strike="noStrike" cap="none">
                <a:solidFill>
                  <a:schemeClr val="dk2"/>
                </a:solidFill>
                <a:latin typeface="Century Gothic"/>
                <a:ea typeface="Century Gothic"/>
                <a:cs typeface="Century Gothic"/>
                <a:sym typeface="Century Gothic"/>
              </a:defRPr>
            </a:lvl6pPr>
            <a:lvl7pPr marL="3200400" marR="0" lvl="6" indent="-228600" algn="l" rtl="0">
              <a:lnSpc>
                <a:spcPct val="100000"/>
              </a:lnSpc>
              <a:spcBef>
                <a:spcPts val="180"/>
              </a:spcBef>
              <a:spcAft>
                <a:spcPts val="0"/>
              </a:spcAft>
              <a:buClr>
                <a:schemeClr val="accent2"/>
              </a:buClr>
              <a:buSzPts val="900"/>
              <a:buFont typeface="Arial"/>
              <a:buNone/>
              <a:defRPr sz="900" b="0" i="0" u="none" strike="noStrike" cap="none">
                <a:solidFill>
                  <a:schemeClr val="dk2"/>
                </a:solidFill>
                <a:latin typeface="Century Gothic"/>
                <a:ea typeface="Century Gothic"/>
                <a:cs typeface="Century Gothic"/>
                <a:sym typeface="Century Gothic"/>
              </a:defRPr>
            </a:lvl7pPr>
            <a:lvl8pPr marL="3657600" marR="0" lvl="7" indent="-228600" algn="l" rtl="0">
              <a:lnSpc>
                <a:spcPct val="100000"/>
              </a:lnSpc>
              <a:spcBef>
                <a:spcPts val="180"/>
              </a:spcBef>
              <a:spcAft>
                <a:spcPts val="0"/>
              </a:spcAft>
              <a:buClr>
                <a:schemeClr val="accent3"/>
              </a:buClr>
              <a:buSzPts val="900"/>
              <a:buFont typeface="Arial"/>
              <a:buNone/>
              <a:defRPr sz="900" b="0" i="0" u="none" strike="noStrike" cap="none">
                <a:solidFill>
                  <a:schemeClr val="dk2"/>
                </a:solidFill>
                <a:latin typeface="Century Gothic"/>
                <a:ea typeface="Century Gothic"/>
                <a:cs typeface="Century Gothic"/>
                <a:sym typeface="Century Gothic"/>
              </a:defRPr>
            </a:lvl8pPr>
            <a:lvl9pPr marL="4114800" marR="0" lvl="8" indent="-228600" algn="l" rtl="0">
              <a:lnSpc>
                <a:spcPct val="100000"/>
              </a:lnSpc>
              <a:spcBef>
                <a:spcPts val="180"/>
              </a:spcBef>
              <a:spcAft>
                <a:spcPts val="0"/>
              </a:spcAft>
              <a:buClr>
                <a:schemeClr val="accent4"/>
              </a:buClr>
              <a:buSzPts val="900"/>
              <a:buFont typeface="Arial"/>
              <a:buNone/>
              <a:defRPr sz="900" b="0" i="0" u="none" strike="noStrike" cap="none">
                <a:solidFill>
                  <a:schemeClr val="dk2"/>
                </a:solidFill>
                <a:latin typeface="Century Gothic"/>
                <a:ea typeface="Century Gothic"/>
                <a:cs typeface="Century Gothic"/>
                <a:sym typeface="Century Gothic"/>
              </a:defRPr>
            </a:lvl9pPr>
          </a:lstStyle>
          <a:p>
            <a:endParaRPr/>
          </a:p>
        </p:txBody>
      </p:sp>
      <p:sp>
        <p:nvSpPr>
          <p:cNvPr id="98" name="Google Shape;98;p10"/>
          <p:cNvSpPr txBox="1">
            <a:spLocks noGrp="1"/>
          </p:cNvSpPr>
          <p:nvPr>
            <p:ph type="title"/>
          </p:nvPr>
        </p:nvSpPr>
        <p:spPr>
          <a:xfrm>
            <a:off x="914400" y="5105400"/>
            <a:ext cx="7328514" cy="52304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2000"/>
              <a:buFont typeface="Book Antiqua"/>
              <a:buNone/>
              <a:defRPr sz="20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6"/>
        <p:cNvGrpSpPr/>
        <p:nvPr/>
      </p:nvGrpSpPr>
      <p:grpSpPr>
        <a:xfrm>
          <a:off x="0" y="0"/>
          <a:ext cx="0" cy="0"/>
          <a:chOff x="0" y="0"/>
          <a:chExt cx="0" cy="0"/>
        </a:xfrm>
      </p:grpSpPr>
      <p:sp>
        <p:nvSpPr>
          <p:cNvPr id="7" name="Google Shape;7;p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8;p1"/>
          <p:cNvSpPr/>
          <p:nvPr/>
        </p:nvSpPr>
        <p:spPr>
          <a:xfrm>
            <a:off x="91440" y="101600"/>
            <a:ext cx="8961120" cy="6664960"/>
          </a:xfrm>
          <a:prstGeom prst="roundRect">
            <a:avLst>
              <a:gd name="adj" fmla="val 1735"/>
            </a:avLst>
          </a:prstGeom>
          <a:blipFill rotWithShape="1">
            <a:blip r:embed="rId1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9;p1"/>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p:nvPr/>
        </p:nvSpPr>
        <p:spPr>
          <a:xfrm>
            <a:off x="274320" y="278166"/>
            <a:ext cx="8595360" cy="1325880"/>
          </a:xfrm>
          <a:prstGeom prst="rect">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
          <p:cNvSpPr/>
          <p:nvPr/>
        </p:nvSpPr>
        <p:spPr>
          <a:xfrm>
            <a:off x="372863" y="372862"/>
            <a:ext cx="8380520"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 name="Google Shape;15;p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irwaninstitute.osu.edu/research/understanding-implicit-bia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facebook.com/DividedStatesofWomen/videos/141691756548973/?hc_ref=ARSkoLjuYJkDJjbbcCt-MPnr7LxfUH78wnZXDgr3cG5O4WU9Wx0GjWeX-GAz-90Qax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s://www.youtube.com/watch?v=rU8TjrILc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hg6qcgoay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mplicit.harvard.edu/implic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meldye.weebly.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time_continue=2&amp;v=D9Ihs241zeg"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1Evwgu369Jw"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
          <p:cNvSpPr txBox="1">
            <a:spLocks noGrp="1"/>
          </p:cNvSpPr>
          <p:nvPr>
            <p:ph type="subTitle" idx="1"/>
          </p:nvPr>
        </p:nvSpPr>
        <p:spPr>
          <a:xfrm>
            <a:off x="625152" y="3359020"/>
            <a:ext cx="6671388" cy="12223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1824"/>
              <a:buFont typeface="Noto Sans Symbols"/>
              <a:buNone/>
            </a:pPr>
            <a:r>
              <a:rPr lang="en-US" sz="3200" b="1" i="0" u="none" strike="noStrike" cap="none" dirty="0">
                <a:solidFill>
                  <a:srgbClr val="424242"/>
                </a:solidFill>
                <a:latin typeface="Century Gothic"/>
                <a:ea typeface="Century Gothic"/>
                <a:cs typeface="Century Gothic"/>
                <a:sym typeface="Century Gothic"/>
              </a:rPr>
              <a:t>CULTURAL </a:t>
            </a:r>
            <a:r>
              <a:rPr lang="en-US" sz="3200" b="1" dirty="0" smtClean="0">
                <a:solidFill>
                  <a:srgbClr val="424242"/>
                </a:solidFill>
              </a:rPr>
              <a:t>SENSITIVITY</a:t>
            </a:r>
            <a:r>
              <a:rPr lang="en-US" sz="3200" b="1" i="0" u="none" strike="noStrike" cap="none" dirty="0" smtClean="0">
                <a:solidFill>
                  <a:srgbClr val="424242"/>
                </a:solidFill>
                <a:latin typeface="Century Gothic"/>
                <a:ea typeface="Century Gothic"/>
                <a:cs typeface="Century Gothic"/>
                <a:sym typeface="Century Gothic"/>
              </a:rPr>
              <a:t> </a:t>
            </a:r>
            <a:r>
              <a:rPr lang="en-US" sz="3200" b="1" i="0" u="none" strike="noStrike" cap="none" dirty="0">
                <a:solidFill>
                  <a:srgbClr val="424242"/>
                </a:solidFill>
                <a:latin typeface="Century Gothic"/>
                <a:ea typeface="Century Gothic"/>
                <a:cs typeface="Century Gothic"/>
                <a:sym typeface="Century Gothic"/>
              </a:rPr>
              <a:t>IN </a:t>
            </a:r>
            <a:endParaRPr sz="1800" b="0" i="0" u="none" strike="noStrike" cap="none" dirty="0">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accent1"/>
              </a:buClr>
              <a:buSzPts val="1824"/>
              <a:buFont typeface="Noto Sans Symbols"/>
              <a:buNone/>
            </a:pPr>
            <a:r>
              <a:rPr lang="en-US" sz="3200" b="1" i="0" u="none" strike="noStrike" cap="none" dirty="0">
                <a:solidFill>
                  <a:srgbClr val="424242"/>
                </a:solidFill>
                <a:latin typeface="Century Gothic"/>
                <a:ea typeface="Century Gothic"/>
                <a:cs typeface="Century Gothic"/>
                <a:sym typeface="Century Gothic"/>
              </a:rPr>
              <a:t>SERVICE LEARNING</a:t>
            </a:r>
            <a:endParaRPr sz="2400" b="0" i="0" u="none" strike="noStrike" cap="none" dirty="0">
              <a:solidFill>
                <a:srgbClr val="FFFFFF"/>
              </a:solidFill>
              <a:latin typeface="Century Gothic"/>
              <a:ea typeface="Century Gothic"/>
              <a:cs typeface="Century Gothic"/>
              <a:sym typeface="Century Gothic"/>
            </a:endParaRPr>
          </a:p>
          <a:p>
            <a:pPr marL="0" marR="0" lvl="0" indent="0" algn="ctr" rtl="0">
              <a:lnSpc>
                <a:spcPct val="100000"/>
              </a:lnSpc>
              <a:spcBef>
                <a:spcPts val="480"/>
              </a:spcBef>
              <a:spcAft>
                <a:spcPts val="0"/>
              </a:spcAft>
              <a:buClr>
                <a:schemeClr val="accent1"/>
              </a:buClr>
              <a:buSzPts val="1824"/>
              <a:buFont typeface="Noto Sans Symbols"/>
              <a:buNone/>
            </a:pPr>
            <a:endParaRPr sz="2400" b="1" i="0" u="none" strike="noStrike" cap="none" dirty="0">
              <a:solidFill>
                <a:srgbClr val="424242"/>
              </a:solidFill>
              <a:latin typeface="Century Gothic"/>
              <a:ea typeface="Century Gothic"/>
              <a:cs typeface="Century Gothic"/>
              <a:sym typeface="Century Gothic"/>
            </a:endParaRPr>
          </a:p>
          <a:p>
            <a:pPr marL="0" marR="0" lvl="0" indent="0" algn="ctr" rtl="0">
              <a:lnSpc>
                <a:spcPct val="100000"/>
              </a:lnSpc>
              <a:spcBef>
                <a:spcPts val="480"/>
              </a:spcBef>
              <a:spcAft>
                <a:spcPts val="0"/>
              </a:spcAft>
              <a:buClr>
                <a:schemeClr val="accent1"/>
              </a:buClr>
              <a:buSzPts val="1824"/>
              <a:buFont typeface="Noto Sans Symbols"/>
              <a:buNone/>
            </a:pPr>
            <a:endParaRPr sz="2400" b="1" i="0" u="none" strike="noStrike" cap="none" dirty="0">
              <a:solidFill>
                <a:srgbClr val="424242"/>
              </a:solidFill>
              <a:latin typeface="Century Gothic"/>
              <a:ea typeface="Century Gothic"/>
              <a:cs typeface="Century Gothic"/>
              <a:sym typeface="Century Gothic"/>
            </a:endParaRPr>
          </a:p>
        </p:txBody>
      </p:sp>
      <p:sp>
        <p:nvSpPr>
          <p:cNvPr id="118" name="Google Shape;118;p13"/>
          <p:cNvSpPr txBox="1">
            <a:spLocks noGrp="1"/>
          </p:cNvSpPr>
          <p:nvPr>
            <p:ph type="ctrTitle"/>
          </p:nvPr>
        </p:nvSpPr>
        <p:spPr>
          <a:xfrm>
            <a:off x="5561044" y="457200"/>
            <a:ext cx="3088433" cy="170216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2000"/>
              <a:buFont typeface="Century Gothic"/>
              <a:buNone/>
            </a:pPr>
            <a:r>
              <a:rPr lang="en-US" sz="2000" b="0" i="0" u="none" strike="noStrike" cap="none">
                <a:solidFill>
                  <a:schemeClr val="accent1"/>
                </a:solidFill>
                <a:latin typeface="Century Gothic"/>
                <a:ea typeface="Century Gothic"/>
                <a:cs typeface="Century Gothic"/>
                <a:sym typeface="Century Gothic"/>
              </a:rPr>
              <a:t>Dr. Lynn Donahue</a:t>
            </a:r>
            <a:br>
              <a:rPr lang="en-US" sz="2000" b="0" i="0" u="none" strike="noStrike" cap="none">
                <a:solidFill>
                  <a:schemeClr val="accent1"/>
                </a:solidFill>
                <a:latin typeface="Century Gothic"/>
                <a:ea typeface="Century Gothic"/>
                <a:cs typeface="Century Gothic"/>
                <a:sym typeface="Century Gothic"/>
              </a:rPr>
            </a:br>
            <a:r>
              <a:rPr lang="en-US" sz="2000" b="0" i="0" u="none" strike="noStrike" cap="none">
                <a:solidFill>
                  <a:schemeClr val="accent1"/>
                </a:solidFill>
                <a:latin typeface="Century Gothic"/>
                <a:ea typeface="Century Gothic"/>
                <a:cs typeface="Century Gothic"/>
                <a:sym typeface="Century Gothic"/>
              </a:rPr>
              <a:t>PSJS 250: Social Change through Service</a:t>
            </a:r>
            <a:br>
              <a:rPr lang="en-US" sz="2000" b="0" i="0" u="none" strike="noStrike" cap="none">
                <a:solidFill>
                  <a:schemeClr val="accent1"/>
                </a:solidFill>
                <a:latin typeface="Century Gothic"/>
                <a:ea typeface="Century Gothic"/>
                <a:cs typeface="Century Gothic"/>
                <a:sym typeface="Century Gothic"/>
              </a:rPr>
            </a:br>
            <a:r>
              <a:rPr lang="en-US" sz="2000" b="0" i="0" u="none" strike="noStrike" cap="none">
                <a:solidFill>
                  <a:schemeClr val="accent1"/>
                </a:solidFill>
                <a:latin typeface="Century Gothic"/>
                <a:ea typeface="Century Gothic"/>
                <a:cs typeface="Century Gothic"/>
                <a:sym typeface="Century Gothic"/>
              </a:rPr>
              <a:t> </a:t>
            </a:r>
            <a:endParaRPr sz="2000" b="0" i="0" u="none" strike="noStrike" cap="none">
              <a:solidFill>
                <a:schemeClr val="accen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dirty="0">
                <a:solidFill>
                  <a:srgbClr val="6B7C72"/>
                </a:solidFill>
                <a:latin typeface="Book Antiqua"/>
                <a:ea typeface="Book Antiqua"/>
                <a:cs typeface="Book Antiqua"/>
                <a:sym typeface="Book Antiqua"/>
              </a:rPr>
              <a:t>WHAT IS </a:t>
            </a:r>
            <a:r>
              <a:rPr lang="en-US" sz="3500" b="0" i="0" u="none" strike="noStrike" cap="none" dirty="0" smtClean="0">
                <a:solidFill>
                  <a:srgbClr val="6B7C72"/>
                </a:solidFill>
                <a:latin typeface="Book Antiqua"/>
                <a:ea typeface="Book Antiqua"/>
                <a:cs typeface="Book Antiqua"/>
                <a:sym typeface="Book Antiqua"/>
              </a:rPr>
              <a:t>HIDDEN </a:t>
            </a:r>
            <a:r>
              <a:rPr lang="en-US" sz="3500" b="0" i="0" u="none" strike="noStrike" cap="none" dirty="0">
                <a:solidFill>
                  <a:srgbClr val="6B7C72"/>
                </a:solidFill>
                <a:latin typeface="Book Antiqua"/>
                <a:ea typeface="Book Antiqua"/>
                <a:cs typeface="Book Antiqua"/>
                <a:sym typeface="Book Antiqua"/>
              </a:rPr>
              <a:t>BIAS?</a:t>
            </a:r>
            <a:endParaRPr dirty="0"/>
          </a:p>
        </p:txBody>
      </p:sp>
      <p:sp>
        <p:nvSpPr>
          <p:cNvPr id="283" name="Google Shape;283;p36"/>
          <p:cNvSpPr/>
          <p:nvPr/>
        </p:nvSpPr>
        <p:spPr>
          <a:xfrm>
            <a:off x="426128" y="1639228"/>
            <a:ext cx="8260672" cy="41857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Century Gothic"/>
                <a:ea typeface="Century Gothic"/>
                <a:cs typeface="Century Gothic"/>
                <a:sym typeface="Century Gothic"/>
              </a:rPr>
              <a:t>Feelings and attitudes </a:t>
            </a:r>
            <a:r>
              <a:rPr lang="en-US" sz="1800" b="0" i="0" u="none" strike="noStrike" cap="none">
                <a:solidFill>
                  <a:srgbClr val="000000"/>
                </a:solidFill>
                <a:latin typeface="Century Gothic"/>
                <a:ea typeface="Century Gothic"/>
                <a:cs typeface="Century Gothic"/>
                <a:sym typeface="Century Gothic"/>
              </a:rPr>
              <a:t>about other people based on characteristics such as race, ethnicity, age, and appearance.  </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entury Gothic"/>
                <a:ea typeface="Century Gothic"/>
                <a:cs typeface="Century Gothic"/>
                <a:sym typeface="Century Gothic"/>
              </a:rPr>
              <a:t>Biases that are </a:t>
            </a:r>
            <a:r>
              <a:rPr lang="en-US" sz="1800" b="1" i="0" u="none" strike="noStrike" cap="none">
                <a:solidFill>
                  <a:srgbClr val="000000"/>
                </a:solidFill>
                <a:latin typeface="Century Gothic"/>
                <a:ea typeface="Century Gothic"/>
                <a:cs typeface="Century Gothic"/>
                <a:sym typeface="Century Gothic"/>
              </a:rPr>
              <a:t>activated involuntarily</a:t>
            </a:r>
            <a:r>
              <a:rPr lang="en-US" sz="1800" b="0" i="0" u="none" strike="noStrike" cap="none">
                <a:solidFill>
                  <a:srgbClr val="000000"/>
                </a:solidFill>
                <a:latin typeface="Century Gothic"/>
                <a:ea typeface="Century Gothic"/>
                <a:cs typeface="Century Gothic"/>
                <a:sym typeface="Century Gothic"/>
              </a:rPr>
              <a:t> and without an individual’s awareness or intentional control.   </a:t>
            </a:r>
            <a:endParaRPr sz="1800" b="0" i="0" u="none" strike="noStrike" cap="none">
              <a:solidFill>
                <a:srgbClr val="000000"/>
              </a:solidFill>
              <a:latin typeface="Century Gothic"/>
              <a:ea typeface="Century Gothic"/>
              <a:cs typeface="Century Gothic"/>
              <a:sym typeface="Century Gothic"/>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entury Gothic"/>
                <a:ea typeface="Century Gothic"/>
                <a:cs typeface="Century Gothic"/>
                <a:sym typeface="Century Gothic"/>
              </a:rPr>
              <a:t>Associations that are developed </a:t>
            </a:r>
            <a:r>
              <a:rPr lang="en-US" sz="1800" b="1" i="0" u="none" strike="noStrike" cap="none">
                <a:solidFill>
                  <a:srgbClr val="000000"/>
                </a:solidFill>
                <a:latin typeface="Century Gothic"/>
                <a:ea typeface="Century Gothic"/>
                <a:cs typeface="Century Gothic"/>
                <a:sym typeface="Century Gothic"/>
              </a:rPr>
              <a:t>over the course of a lifetime</a:t>
            </a:r>
            <a:r>
              <a:rPr lang="en-US" sz="1800" b="0" i="0" u="none" strike="noStrike" cap="none">
                <a:solidFill>
                  <a:srgbClr val="000000"/>
                </a:solidFill>
                <a:latin typeface="Century Gothic"/>
                <a:ea typeface="Century Gothic"/>
                <a:cs typeface="Century Gothic"/>
                <a:sym typeface="Century Gothic"/>
              </a:rPr>
              <a:t> beginning at an early age through exposure to direct and indirect messages.   </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entury Gothic"/>
                <a:ea typeface="Century Gothic"/>
                <a:cs typeface="Century Gothic"/>
                <a:sym typeface="Century Gothic"/>
              </a:rPr>
              <a:t>Implicit associations that </a:t>
            </a:r>
            <a:r>
              <a:rPr lang="en-US" sz="1800" b="1" i="0" u="none" strike="noStrike" cap="none">
                <a:solidFill>
                  <a:srgbClr val="000000"/>
                </a:solidFill>
                <a:latin typeface="Century Gothic"/>
                <a:ea typeface="Century Gothic"/>
                <a:cs typeface="Century Gothic"/>
                <a:sym typeface="Century Gothic"/>
              </a:rPr>
              <a:t>do not necessarily align with our declared beliefs</a:t>
            </a:r>
            <a:r>
              <a:rPr lang="en-US" sz="1800" b="0" i="0" u="none" strike="noStrike" cap="none">
                <a:solidFill>
                  <a:srgbClr val="000000"/>
                </a:solidFill>
                <a:latin typeface="Century Gothic"/>
                <a:ea typeface="Century Gothic"/>
                <a:cs typeface="Century Gothic"/>
                <a:sym typeface="Century Gothic"/>
              </a:rPr>
              <a:t> or even reflect stances we would explicitly endorse.</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200" b="0" i="0" u="sng" strike="noStrike" cap="none">
                <a:solidFill>
                  <a:schemeClr val="hlink"/>
                </a:solidFill>
                <a:latin typeface="Century Gothic"/>
                <a:ea typeface="Century Gothic"/>
                <a:cs typeface="Century Gothic"/>
                <a:sym typeface="Century Gothic"/>
                <a:hlinkClick r:id="rId3"/>
              </a:rPr>
              <a:t>http://kirwaninstitute.osu.edu/research/understanding-implicit-bias/</a:t>
            </a:r>
            <a:r>
              <a:rPr lang="en-US" sz="1200" b="0" i="0" u="none" strike="noStrike" cap="none">
                <a:solidFill>
                  <a:srgbClr val="000000"/>
                </a:solidFill>
                <a:latin typeface="Century Gothic"/>
                <a:ea typeface="Century Gothic"/>
                <a:cs typeface="Century Gothic"/>
                <a:sym typeface="Century Gothic"/>
              </a:rPr>
              <a:t> </a:t>
            </a:r>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WHAT IS HIDDEN BIAS?</a:t>
            </a:r>
            <a:endParaRPr sz="3500" b="0" i="0" u="none" strike="noStrike" cap="none">
              <a:solidFill>
                <a:srgbClr val="6B7C72"/>
              </a:solidFill>
              <a:latin typeface="Book Antiqua"/>
              <a:ea typeface="Book Antiqua"/>
              <a:cs typeface="Book Antiqua"/>
              <a:sym typeface="Book Antiqua"/>
            </a:endParaRPr>
          </a:p>
        </p:txBody>
      </p:sp>
      <p:sp>
        <p:nvSpPr>
          <p:cNvPr id="289" name="Google Shape;289;p37"/>
          <p:cNvSpPr/>
          <p:nvPr/>
        </p:nvSpPr>
        <p:spPr>
          <a:xfrm>
            <a:off x="426128" y="1851766"/>
            <a:ext cx="3811335" cy="44598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Century Gothic"/>
                <a:ea typeface="Century Gothic"/>
                <a:cs typeface="Century Gothic"/>
                <a:sym typeface="Century Gothic"/>
              </a:rPr>
              <a:t>Divided States of Bias:</a:t>
            </a: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entury Gothic"/>
                <a:ea typeface="Century Gothic"/>
                <a:cs typeface="Century Gothic"/>
                <a:sym typeface="Century Gothic"/>
              </a:rPr>
              <a:t/>
            </a:r>
            <a:br>
              <a:rPr lang="en-US" sz="1800" b="0" i="0" u="none" strike="noStrike" cap="none" dirty="0">
                <a:solidFill>
                  <a:srgbClr val="000000"/>
                </a:solidFill>
                <a:latin typeface="Century Gothic"/>
                <a:ea typeface="Century Gothic"/>
                <a:cs typeface="Century Gothic"/>
                <a:sym typeface="Century Gothic"/>
              </a:rPr>
            </a:br>
            <a:r>
              <a:rPr lang="en-US" sz="1800" b="0" i="0" u="sng" strike="noStrike" cap="none" dirty="0">
                <a:solidFill>
                  <a:schemeClr val="hlink"/>
                </a:solidFill>
                <a:latin typeface="Century Gothic"/>
                <a:ea typeface="Century Gothic"/>
                <a:cs typeface="Century Gothic"/>
                <a:sym typeface="Century Gothic"/>
                <a:hlinkClick r:id="rId3"/>
              </a:rPr>
              <a:t>www.facebook.com/DividedStatesofWomen/videos/141691756548973/?hc_ref=ARSkoLjuYJkDJjbbcCt-MPnr7LxfUH78wnZXDgr3cG5O4WU9Wx0GjWeX-GAz-90Qax4</a:t>
            </a:r>
            <a:endParaRPr sz="1800" b="0" i="0" u="sng" strike="noStrike" cap="none" dirty="0">
              <a:solidFill>
                <a:schemeClr val="hlink"/>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200" dirty="0">
                <a:latin typeface="Century Gothic"/>
                <a:ea typeface="Century Gothic"/>
                <a:cs typeface="Century Gothic"/>
                <a:sym typeface="Century Gothic"/>
              </a:rPr>
              <a:t>(5 min.)</a:t>
            </a:r>
            <a:endParaRPr sz="12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entury Gothic"/>
                <a:ea typeface="Century Gothic"/>
                <a:cs typeface="Century Gothic"/>
                <a:sym typeface="Century Gothic"/>
              </a:rPr>
              <a:t>Car Break-in “Prank”:</a:t>
            </a: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hlink"/>
                </a:solidFill>
                <a:latin typeface="Century Gothic"/>
                <a:ea typeface="Century Gothic"/>
                <a:cs typeface="Century Gothic"/>
                <a:sym typeface="Century Gothic"/>
                <a:hlinkClick r:id="rId4"/>
              </a:rPr>
              <a:t>https://www.youtube.com/watch?v=rU8TjrILcdU</a:t>
            </a:r>
            <a:r>
              <a:rPr lang="en-US" sz="1800" b="0" i="0" u="none" strike="noStrike" cap="none" dirty="0">
                <a:solidFill>
                  <a:srgbClr val="000000"/>
                </a:solidFill>
                <a:latin typeface="Century Gothic"/>
                <a:ea typeface="Century Gothic"/>
                <a:cs typeface="Century Gothic"/>
                <a:sym typeface="Century Gothic"/>
              </a:rPr>
              <a:t> </a:t>
            </a: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200" dirty="0">
                <a:latin typeface="Century Gothic"/>
                <a:ea typeface="Century Gothic"/>
                <a:cs typeface="Century Gothic"/>
                <a:sym typeface="Century Gothic"/>
              </a:rPr>
              <a:t>(3 min.)</a:t>
            </a:r>
            <a:endParaRPr sz="1200" dirty="0">
              <a:latin typeface="Century Gothic"/>
              <a:ea typeface="Century Gothic"/>
              <a:cs typeface="Century Gothic"/>
              <a:sym typeface="Century Gothic"/>
            </a:endParaRPr>
          </a:p>
        </p:txBody>
      </p:sp>
      <p:pic>
        <p:nvPicPr>
          <p:cNvPr id="290" name="Google Shape;290;p37"/>
          <p:cNvPicPr preferRelativeResize="0"/>
          <p:nvPr/>
        </p:nvPicPr>
        <p:blipFill rotWithShape="1">
          <a:blip r:embed="rId5">
            <a:alphaModFix/>
          </a:blip>
          <a:srcRect/>
          <a:stretch/>
        </p:blipFill>
        <p:spPr>
          <a:xfrm>
            <a:off x="4763952" y="2096429"/>
            <a:ext cx="4036741" cy="403674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150"/>
              <a:buFont typeface="Book Antiqua"/>
              <a:buNone/>
            </a:pPr>
            <a:r>
              <a:rPr lang="en-US" sz="3150" b="0" i="0" u="none" strike="noStrike" cap="none">
                <a:solidFill>
                  <a:srgbClr val="6B7C72"/>
                </a:solidFill>
                <a:latin typeface="Book Antiqua"/>
                <a:ea typeface="Book Antiqua"/>
                <a:cs typeface="Book Antiqua"/>
                <a:sym typeface="Book Antiqua"/>
              </a:rPr>
              <a:t>WE CAN’T ADDRESS WHAT </a:t>
            </a:r>
            <a:br>
              <a:rPr lang="en-US" sz="3150" b="0" i="0" u="none" strike="noStrike" cap="none">
                <a:solidFill>
                  <a:srgbClr val="6B7C72"/>
                </a:solidFill>
                <a:latin typeface="Book Antiqua"/>
                <a:ea typeface="Book Antiqua"/>
                <a:cs typeface="Book Antiqua"/>
                <a:sym typeface="Book Antiqua"/>
              </a:rPr>
            </a:br>
            <a:r>
              <a:rPr lang="en-US" sz="3150" b="0" i="0" u="none" strike="noStrike" cap="none">
                <a:solidFill>
                  <a:srgbClr val="6B7C72"/>
                </a:solidFill>
                <a:latin typeface="Book Antiqua"/>
                <a:ea typeface="Book Antiqua"/>
                <a:cs typeface="Book Antiqua"/>
                <a:sym typeface="Book Antiqua"/>
              </a:rPr>
              <a:t>WE DON’T NOTICE OR KNOW</a:t>
            </a:r>
            <a:endParaRPr sz="3150" b="0" i="0" u="none" strike="noStrike" cap="none">
              <a:solidFill>
                <a:srgbClr val="6B7C72"/>
              </a:solidFill>
              <a:latin typeface="Book Antiqua"/>
              <a:ea typeface="Book Antiqua"/>
              <a:cs typeface="Book Antiqua"/>
              <a:sym typeface="Book Antiqua"/>
            </a:endParaRPr>
          </a:p>
        </p:txBody>
      </p:sp>
      <p:sp>
        <p:nvSpPr>
          <p:cNvPr id="303" name="Google Shape;303;p39"/>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Clr>
                <a:schemeClr val="accent1"/>
              </a:buClr>
              <a:buSzPts val="2400"/>
              <a:buFont typeface="Arial"/>
              <a:buNone/>
            </a:pPr>
            <a:endParaRPr sz="2400" b="0" i="0" u="sng" strike="noStrike" cap="none">
              <a:solidFill>
                <a:schemeClr val="hlink"/>
              </a:solidFill>
              <a:latin typeface="Century Gothic"/>
              <a:ea typeface="Century Gothic"/>
              <a:cs typeface="Century Gothic"/>
              <a:sym typeface="Century Gothic"/>
              <a:hlinkClick r:id="rId3"/>
            </a:endParaRPr>
          </a:p>
          <a:p>
            <a:pPr marL="0" marR="0" lvl="0" indent="0" algn="ctr" rtl="0">
              <a:lnSpc>
                <a:spcPct val="100000"/>
              </a:lnSpc>
              <a:spcBef>
                <a:spcPts val="480"/>
              </a:spcBef>
              <a:spcAft>
                <a:spcPts val="0"/>
              </a:spcAft>
              <a:buClr>
                <a:schemeClr val="accent1"/>
              </a:buClr>
              <a:buSzPts val="2400"/>
              <a:buFont typeface="Arial"/>
              <a:buNone/>
            </a:pPr>
            <a:r>
              <a:rPr lang="en-US" b="1"/>
              <a:t>Awareness Test</a:t>
            </a:r>
            <a:endParaRPr sz="2400" b="0" i="0" u="sng" strike="noStrike" cap="none">
              <a:solidFill>
                <a:schemeClr val="hlink"/>
              </a:solidFill>
              <a:latin typeface="Century Gothic"/>
              <a:ea typeface="Century Gothic"/>
              <a:cs typeface="Century Gothic"/>
              <a:sym typeface="Century Gothic"/>
              <a:hlinkClick r:id="rId3"/>
            </a:endParaRPr>
          </a:p>
          <a:p>
            <a:pPr marL="0" marR="0" lvl="0" indent="0" algn="l" rtl="0">
              <a:lnSpc>
                <a:spcPct val="100000"/>
              </a:lnSpc>
              <a:spcBef>
                <a:spcPts val="480"/>
              </a:spcBef>
              <a:spcAft>
                <a:spcPts val="0"/>
              </a:spcAft>
              <a:buClr>
                <a:schemeClr val="accent1"/>
              </a:buClr>
              <a:buSzPts val="2400"/>
              <a:buFont typeface="Arial"/>
              <a:buNone/>
            </a:pPr>
            <a:r>
              <a:rPr lang="en-US" sz="2400" b="0" i="0" u="sng" strike="noStrike" cap="none">
                <a:solidFill>
                  <a:schemeClr val="hlink"/>
                </a:solidFill>
                <a:latin typeface="Century Gothic"/>
                <a:ea typeface="Century Gothic"/>
                <a:cs typeface="Century Gothic"/>
                <a:sym typeface="Century Gothic"/>
                <a:hlinkClick r:id="rId3"/>
              </a:rPr>
              <a:t>https://www.youtube.com/watch?v=Ahg6qcgoay4</a:t>
            </a:r>
            <a:r>
              <a:rPr lang="en-US" sz="2400" b="0" i="0" u="none" strike="noStrike" cap="none">
                <a:solidFill>
                  <a:schemeClr val="dk2"/>
                </a:solidFill>
                <a:latin typeface="Century Gothic"/>
                <a:ea typeface="Century Gothic"/>
                <a:cs typeface="Century Gothic"/>
                <a:sym typeface="Century Gothic"/>
              </a:rPr>
              <a:t> </a:t>
            </a:r>
            <a:endParaRPr sz="2400"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chemeClr val="accent1"/>
              </a:buClr>
              <a:buSzPts val="2400"/>
              <a:buFont typeface="Arial"/>
              <a:buNone/>
            </a:pPr>
            <a:endParaRPr sz="2400" b="0" i="0" u="none" strike="noStrike" cap="none">
              <a:solidFill>
                <a:schemeClr val="dk2"/>
              </a:solidFill>
              <a:latin typeface="Century Gothic"/>
              <a:ea typeface="Century Gothic"/>
              <a:cs typeface="Century Gothic"/>
              <a:sym typeface="Century Gothic"/>
            </a:endParaRPr>
          </a:p>
          <a:p>
            <a:pPr marL="0" marR="0" lvl="0" indent="0" algn="ctr" rtl="0">
              <a:lnSpc>
                <a:spcPct val="100000"/>
              </a:lnSpc>
              <a:spcBef>
                <a:spcPts val="480"/>
              </a:spcBef>
              <a:spcAft>
                <a:spcPts val="0"/>
              </a:spcAft>
              <a:buClr>
                <a:schemeClr val="accent1"/>
              </a:buClr>
              <a:buSzPts val="2400"/>
              <a:buFont typeface="Arial"/>
              <a:buNone/>
            </a:pPr>
            <a:endParaRPr b="1"/>
          </a:p>
          <a:p>
            <a:pPr marL="0" marR="0" lvl="0" indent="0" algn="ctr" rtl="0">
              <a:lnSpc>
                <a:spcPct val="100000"/>
              </a:lnSpc>
              <a:spcBef>
                <a:spcPts val="480"/>
              </a:spcBef>
              <a:spcAft>
                <a:spcPts val="0"/>
              </a:spcAft>
              <a:buClr>
                <a:schemeClr val="accent1"/>
              </a:buClr>
              <a:buSzPts val="2400"/>
              <a:buFont typeface="Arial"/>
              <a:buNone/>
            </a:pPr>
            <a:r>
              <a:rPr lang="en-US" sz="2400" b="1" i="0" u="none" strike="noStrike" cap="none">
                <a:latin typeface="Century Gothic"/>
                <a:ea typeface="Century Gothic"/>
                <a:cs typeface="Century Gothic"/>
                <a:sym typeface="Century Gothic"/>
              </a:rPr>
              <a:t>Implicit Bias Test</a:t>
            </a:r>
            <a:endParaRPr/>
          </a:p>
          <a:p>
            <a:pPr marL="0" marR="0" lvl="0" indent="0" algn="ctr" rtl="0">
              <a:lnSpc>
                <a:spcPct val="100000"/>
              </a:lnSpc>
              <a:spcBef>
                <a:spcPts val="480"/>
              </a:spcBef>
              <a:spcAft>
                <a:spcPts val="0"/>
              </a:spcAft>
              <a:buClr>
                <a:schemeClr val="accent1"/>
              </a:buClr>
              <a:buSzPts val="2400"/>
              <a:buFont typeface="Arial"/>
              <a:buNone/>
            </a:pPr>
            <a:r>
              <a:rPr lang="en-US" sz="2400" b="0" i="0" u="sng" strike="noStrike" cap="none">
                <a:solidFill>
                  <a:schemeClr val="hlink"/>
                </a:solidFill>
                <a:latin typeface="Century Gothic"/>
                <a:ea typeface="Century Gothic"/>
                <a:cs typeface="Century Gothic"/>
                <a:sym typeface="Century Gothic"/>
                <a:hlinkClick r:id="rId4"/>
              </a:rPr>
              <a:t>https://implicit.harvard.edu/implicit/</a:t>
            </a:r>
            <a:r>
              <a:rPr lang="en-US" sz="2400" b="0" i="0" u="none" strike="noStrike" cap="none">
                <a:solidFill>
                  <a:srgbClr val="0C0C0C"/>
                </a:solidFill>
                <a:latin typeface="Century Gothic"/>
                <a:ea typeface="Century Gothic"/>
                <a:cs typeface="Century Gothic"/>
                <a:sym typeface="Century Gothic"/>
              </a:rPr>
              <a:t> </a:t>
            </a:r>
            <a:endParaRPr sz="2400" b="0" i="0" u="none" strike="noStrike" cap="none">
              <a:solidFill>
                <a:srgbClr val="0C0C0C"/>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7534C"/>
              </a:buClr>
              <a:buSzPts val="4000"/>
              <a:buFont typeface="Book Antiqua"/>
              <a:buNone/>
            </a:pPr>
            <a:r>
              <a:rPr lang="en-US" sz="4000" b="0" i="0" u="none" strike="noStrike" cap="none">
                <a:solidFill>
                  <a:srgbClr val="47534C"/>
                </a:solidFill>
                <a:latin typeface="Book Antiqua"/>
                <a:ea typeface="Book Antiqua"/>
                <a:cs typeface="Book Antiqua"/>
                <a:sym typeface="Book Antiqua"/>
              </a:rPr>
              <a:t>PRIVILEGE</a:t>
            </a:r>
            <a:endParaRPr sz="4000" b="0" i="0" u="none" strike="noStrike" cap="none">
              <a:solidFill>
                <a:srgbClr val="47534C"/>
              </a:solidFill>
              <a:latin typeface="Book Antiqua"/>
              <a:ea typeface="Book Antiqua"/>
              <a:cs typeface="Book Antiqua"/>
              <a:sym typeface="Book Antiqua"/>
            </a:endParaRPr>
          </a:p>
        </p:txBody>
      </p:sp>
      <p:sp>
        <p:nvSpPr>
          <p:cNvPr id="4" name="Google Shape;314;p41"/>
          <p:cNvSpPr txBox="1">
            <a:spLocks/>
          </p:cNvSpPr>
          <p:nvPr/>
        </p:nvSpPr>
        <p:spPr>
          <a:xfrm>
            <a:off x="636011" y="5641283"/>
            <a:ext cx="7796646" cy="5576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nSpc>
                <a:spcPct val="90000"/>
              </a:lnSpc>
              <a:buClr>
                <a:schemeClr val="accent1"/>
              </a:buClr>
              <a:buSzPts val="2220"/>
            </a:pPr>
            <a:r>
              <a:rPr lang="en-US" sz="1200" dirty="0" smtClean="0">
                <a:solidFill>
                  <a:schemeClr val="dk2"/>
                </a:solidFill>
                <a:latin typeface="Century Gothic"/>
                <a:ea typeface="Century Gothic"/>
                <a:cs typeface="Century Gothic"/>
                <a:sym typeface="Century Gothic"/>
              </a:rPr>
              <a:t>Johnson, Allen. “The Trouble We’re In: Privilege, Power, and Difference”</a:t>
            </a: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a:solidFill>
                <a:schemeClr val="dk2"/>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DIFFERENCE</a:t>
            </a:r>
            <a:endParaRPr lang="en-US" dirty="0"/>
          </a:p>
        </p:txBody>
      </p:sp>
      <p:sp>
        <p:nvSpPr>
          <p:cNvPr id="3" name="Google Shape;314;p41"/>
          <p:cNvSpPr txBox="1">
            <a:spLocks/>
          </p:cNvSpPr>
          <p:nvPr/>
        </p:nvSpPr>
        <p:spPr>
          <a:xfrm>
            <a:off x="426128" y="1829303"/>
            <a:ext cx="8409114" cy="47615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The real illusion connection to difference is the assumption that people are naturally afraid of what they don’t know or understand. This makes it inevitable that you’ll fear or distrust people who aren’t like you, in spite of your good intentions.</a:t>
            </a:r>
          </a:p>
          <a:p>
            <a:pPr marL="114300">
              <a:lnSpc>
                <a:spcPct val="90000"/>
              </a:lnSpc>
              <a:buClr>
                <a:schemeClr val="accent1"/>
              </a:buClr>
              <a:buSzPts val="2220"/>
            </a:pPr>
            <a:endParaRPr lang="en-US" sz="2000" dirty="0">
              <a:solidFill>
                <a:schemeClr val="dk2"/>
              </a:solidFill>
              <a:latin typeface="Century Gothic"/>
              <a:ea typeface="Century Gothic"/>
              <a:cs typeface="Century Gothic"/>
              <a:sym typeface="Century Gothic"/>
            </a:endParaRPr>
          </a:p>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This is a Myth!</a:t>
            </a:r>
          </a:p>
          <a:p>
            <a:pPr marL="114300">
              <a:lnSpc>
                <a:spcPct val="90000"/>
              </a:lnSpc>
              <a:buClr>
                <a:schemeClr val="accent1"/>
              </a:buClr>
              <a:buSzPts val="2220"/>
            </a:pPr>
            <a:endParaRPr lang="en-US" sz="2000" dirty="0">
              <a:solidFill>
                <a:schemeClr val="dk2"/>
              </a:solidFill>
              <a:latin typeface="Century Gothic"/>
              <a:ea typeface="Century Gothic"/>
              <a:cs typeface="Century Gothic"/>
              <a:sym typeface="Century Gothic"/>
            </a:endParaRPr>
          </a:p>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This thinking justifies keeping outsiders on the outside and treating them badly if they get in.</a:t>
            </a:r>
          </a:p>
          <a:p>
            <a:pPr marL="114300">
              <a:lnSpc>
                <a:spcPct val="90000"/>
              </a:lnSpc>
              <a:buClr>
                <a:schemeClr val="accent1"/>
              </a:buClr>
              <a:buSzPts val="2220"/>
            </a:pPr>
            <a:endParaRPr lang="en-US" sz="2000" dirty="0">
              <a:solidFill>
                <a:schemeClr val="dk2"/>
              </a:solidFill>
              <a:latin typeface="Century Gothic"/>
              <a:ea typeface="Century Gothic"/>
              <a:cs typeface="Century Gothic"/>
              <a:sym typeface="Century Gothic"/>
            </a:endParaRPr>
          </a:p>
          <a:p>
            <a:pPr marL="114300">
              <a:lnSpc>
                <a:spcPct val="90000"/>
              </a:lnSpc>
              <a:buClr>
                <a:schemeClr val="accent1"/>
              </a:buClr>
              <a:buSzPts val="2220"/>
            </a:pPr>
            <a:r>
              <a:rPr lang="en-US" sz="2000" b="1" dirty="0" smtClean="0">
                <a:solidFill>
                  <a:schemeClr val="dk2"/>
                </a:solidFill>
                <a:latin typeface="Century Gothic"/>
                <a:ea typeface="Century Gothic"/>
                <a:cs typeface="Century Gothic"/>
                <a:sym typeface="Century Gothic"/>
              </a:rPr>
              <a:t>There is nothing inherently frightening about what we don’t know. It’s what we think we don’t know that frightens us. </a:t>
            </a:r>
          </a:p>
          <a:p>
            <a:pPr marL="114300">
              <a:lnSpc>
                <a:spcPct val="90000"/>
              </a:lnSpc>
              <a:buClr>
                <a:schemeClr val="accent1"/>
              </a:buClr>
              <a:buSzPts val="2220"/>
            </a:pPr>
            <a:endParaRPr lang="en-US" sz="2000" dirty="0">
              <a:solidFill>
                <a:schemeClr val="dk2"/>
              </a:solidFill>
              <a:latin typeface="Century Gothic"/>
              <a:ea typeface="Century Gothic"/>
              <a:cs typeface="Century Gothic"/>
              <a:sym typeface="Century Gothic"/>
            </a:endParaRPr>
          </a:p>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The trouble is not that we’re different. The trouble is how we use difference to include or exclude, reward or punish, discredit or elevate, value or devalue. </a:t>
            </a:r>
          </a:p>
          <a:p>
            <a:pPr marL="114300">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a:solidFill>
                <a:schemeClr val="dk2"/>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8460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CONSTRUCTION OF DIFFERENCE</a:t>
            </a:r>
            <a:endParaRPr lang="en-US" dirty="0"/>
          </a:p>
        </p:txBody>
      </p:sp>
      <p:sp>
        <p:nvSpPr>
          <p:cNvPr id="3" name="Google Shape;314;p41"/>
          <p:cNvSpPr txBox="1">
            <a:spLocks/>
          </p:cNvSpPr>
          <p:nvPr/>
        </p:nvSpPr>
        <p:spPr>
          <a:xfrm>
            <a:off x="270627" y="1959931"/>
            <a:ext cx="8505238" cy="143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Unless you live in a culture that recognizes that differences in skin color are meaningful, they are socially irrelevant. A “black women” in Africa who has not experienced racism will not think of herself as black.</a:t>
            </a:r>
          </a:p>
          <a:p>
            <a:pPr marL="114300">
              <a:lnSpc>
                <a:spcPct val="90000"/>
              </a:lnSpc>
              <a:buClr>
                <a:schemeClr val="accent1"/>
              </a:buClr>
              <a:buSzPts val="2220"/>
            </a:pPr>
            <a:endParaRPr lang="en-US" sz="2000" dirty="0">
              <a:solidFill>
                <a:schemeClr val="dk2"/>
              </a:solidFill>
              <a:latin typeface="Century Gothic"/>
              <a:ea typeface="Century Gothic"/>
              <a:cs typeface="Century Gothic"/>
              <a:sym typeface="Century Gothic"/>
            </a:endParaRPr>
          </a:p>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When she comes to the United States where privilege is organized according to race, she becomes black because people assign her to that category and treat her differently as a result. </a:t>
            </a:r>
          </a:p>
          <a:p>
            <a:pPr marL="114300">
              <a:lnSpc>
                <a:spcPct val="90000"/>
              </a:lnSpc>
              <a:buClr>
                <a:schemeClr val="accent1"/>
              </a:buClr>
              <a:buSzPts val="2220"/>
            </a:pPr>
            <a:endParaRPr lang="en-US" sz="2000" dirty="0">
              <a:solidFill>
                <a:schemeClr val="dk2"/>
              </a:solidFill>
              <a:latin typeface="Century Gothic"/>
              <a:ea typeface="Century Gothic"/>
              <a:cs typeface="Century Gothic"/>
              <a:sym typeface="Century Gothic"/>
            </a:endParaRPr>
          </a:p>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In the past, Irish, Italians, and Jews were considered inferior race when immigrated here and were excluded and exploited. </a:t>
            </a:r>
          </a:p>
          <a:p>
            <a:pPr marL="114300">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a:solidFill>
                <a:schemeClr val="dk2"/>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2296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a:t>
            </a:r>
            <a:endParaRPr lang="en-US" dirty="0"/>
          </a:p>
        </p:txBody>
      </p:sp>
      <p:sp>
        <p:nvSpPr>
          <p:cNvPr id="3" name="Google Shape;314;p41"/>
          <p:cNvSpPr txBox="1">
            <a:spLocks/>
          </p:cNvSpPr>
          <p:nvPr/>
        </p:nvSpPr>
        <p:spPr>
          <a:xfrm>
            <a:off x="700644" y="2019308"/>
            <a:ext cx="7897091" cy="143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nSpc>
                <a:spcPct val="90000"/>
              </a:lnSpc>
              <a:buClr>
                <a:schemeClr val="accent1"/>
              </a:buClr>
              <a:buSzPts val="2220"/>
            </a:pPr>
            <a:r>
              <a:rPr lang="en-US" sz="2000" dirty="0" smtClean="0">
                <a:solidFill>
                  <a:schemeClr val="dk2"/>
                </a:solidFill>
                <a:latin typeface="Century Gothic"/>
                <a:ea typeface="Century Gothic"/>
                <a:cs typeface="Century Gothic"/>
                <a:sym typeface="Century Gothic"/>
              </a:rPr>
              <a:t>Privilege exists when one group has something of value that is denied to others simply because of the group they belong to rather than because of anything they’ve done or failed to do.</a:t>
            </a:r>
          </a:p>
          <a:p>
            <a:pPr marL="114300">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a:solidFill>
                <a:schemeClr val="dk2"/>
              </a:solidFill>
              <a:latin typeface="Century Gothic"/>
              <a:ea typeface="Century Gothic"/>
              <a:cs typeface="Century Gothic"/>
              <a:sym typeface="Century Gothic"/>
            </a:endParaRPr>
          </a:p>
        </p:txBody>
      </p:sp>
      <p:pic>
        <p:nvPicPr>
          <p:cNvPr id="4" name="Google Shape;315;p41"/>
          <p:cNvPicPr preferRelativeResize="0"/>
          <p:nvPr/>
        </p:nvPicPr>
        <p:blipFill rotWithShape="1">
          <a:blip r:embed="rId2">
            <a:alphaModFix/>
          </a:blip>
          <a:srcRect/>
          <a:stretch/>
        </p:blipFill>
        <p:spPr>
          <a:xfrm>
            <a:off x="2019414" y="3796085"/>
            <a:ext cx="4535765" cy="2640342"/>
          </a:xfrm>
          <a:prstGeom prst="rect">
            <a:avLst/>
          </a:prstGeom>
          <a:noFill/>
          <a:ln>
            <a:noFill/>
          </a:ln>
        </p:spPr>
      </p:pic>
    </p:spTree>
    <p:extLst>
      <p:ext uri="{BB962C8B-B14F-4D97-AF65-F5344CB8AC3E}">
        <p14:creationId xmlns:p14="http://schemas.microsoft.com/office/powerpoint/2010/main" val="290917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PRIVILEGE</a:t>
            </a:r>
            <a:endParaRPr lang="en-US" dirty="0"/>
          </a:p>
        </p:txBody>
      </p:sp>
      <p:sp>
        <p:nvSpPr>
          <p:cNvPr id="3" name="Google Shape;314;p41"/>
          <p:cNvSpPr txBox="1">
            <a:spLocks/>
          </p:cNvSpPr>
          <p:nvPr/>
        </p:nvSpPr>
        <p:spPr>
          <a:xfrm>
            <a:off x="789709" y="2173686"/>
            <a:ext cx="7897091" cy="32770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457200">
              <a:lnSpc>
                <a:spcPct val="90000"/>
              </a:lnSpc>
              <a:buClr>
                <a:schemeClr val="accent1"/>
              </a:buClr>
              <a:buSzPts val="2220"/>
              <a:buFont typeface="+mj-lt"/>
              <a:buAutoNum type="arabicPeriod"/>
            </a:pPr>
            <a:r>
              <a:rPr lang="en-US" sz="2400" b="1" dirty="0" smtClean="0">
                <a:solidFill>
                  <a:schemeClr val="dk2"/>
                </a:solidFill>
                <a:latin typeface="Century Gothic"/>
                <a:ea typeface="Century Gothic"/>
                <a:cs typeface="Century Gothic"/>
                <a:sym typeface="Century Gothic"/>
              </a:rPr>
              <a:t>Unearned Entitlements: </a:t>
            </a:r>
            <a:r>
              <a:rPr lang="en-US" sz="2400" dirty="0" smtClean="0">
                <a:solidFill>
                  <a:schemeClr val="dk2"/>
                </a:solidFill>
                <a:latin typeface="Century Gothic"/>
                <a:ea typeface="Century Gothic"/>
                <a:cs typeface="Century Gothic"/>
                <a:sym typeface="Century Gothic"/>
              </a:rPr>
              <a:t>Things people should have (feeling safe in public spaces or working at a location where valued).</a:t>
            </a:r>
          </a:p>
          <a:p>
            <a:pPr marL="571500" indent="-457200">
              <a:lnSpc>
                <a:spcPct val="90000"/>
              </a:lnSpc>
              <a:buClr>
                <a:schemeClr val="accent1"/>
              </a:buClr>
              <a:buSzPts val="2220"/>
              <a:buFont typeface="+mj-lt"/>
              <a:buAutoNum type="arabicPeriod"/>
            </a:pPr>
            <a:endParaRPr lang="en-US" sz="2400" dirty="0" smtClean="0">
              <a:solidFill>
                <a:schemeClr val="dk2"/>
              </a:solidFill>
              <a:latin typeface="Century Gothic"/>
              <a:ea typeface="Century Gothic"/>
              <a:cs typeface="Century Gothic"/>
              <a:sym typeface="Century Gothic"/>
            </a:endParaRPr>
          </a:p>
          <a:p>
            <a:pPr marL="571500" indent="-457200">
              <a:lnSpc>
                <a:spcPct val="90000"/>
              </a:lnSpc>
              <a:buClr>
                <a:schemeClr val="accent1"/>
              </a:buClr>
              <a:buSzPts val="2220"/>
              <a:buFont typeface="+mj-lt"/>
              <a:buAutoNum type="arabicPeriod"/>
            </a:pPr>
            <a:endParaRPr lang="en-US" sz="2400" dirty="0">
              <a:solidFill>
                <a:schemeClr val="dk2"/>
              </a:solidFill>
              <a:latin typeface="Century Gothic"/>
              <a:ea typeface="Century Gothic"/>
              <a:cs typeface="Century Gothic"/>
              <a:sym typeface="Century Gothic"/>
            </a:endParaRPr>
          </a:p>
          <a:p>
            <a:pPr marL="571500" indent="-457200">
              <a:lnSpc>
                <a:spcPct val="90000"/>
              </a:lnSpc>
              <a:buClr>
                <a:schemeClr val="accent1"/>
              </a:buClr>
              <a:buSzPts val="2220"/>
              <a:buFont typeface="+mj-lt"/>
              <a:buAutoNum type="arabicPeriod"/>
            </a:pPr>
            <a:r>
              <a:rPr lang="en-US" sz="2400" b="1" dirty="0" smtClean="0">
                <a:solidFill>
                  <a:schemeClr val="dk2"/>
                </a:solidFill>
                <a:latin typeface="Century Gothic"/>
                <a:ea typeface="Century Gothic"/>
                <a:cs typeface="Century Gothic"/>
                <a:sym typeface="Century Gothic"/>
              </a:rPr>
              <a:t>Conferred Dominance </a:t>
            </a:r>
            <a:r>
              <a:rPr lang="en-US" sz="2400" dirty="0" smtClean="0">
                <a:solidFill>
                  <a:schemeClr val="dk2"/>
                </a:solidFill>
                <a:latin typeface="Century Gothic"/>
                <a:ea typeface="Century Gothic"/>
                <a:cs typeface="Century Gothic"/>
                <a:sym typeface="Century Gothic"/>
              </a:rPr>
              <a:t>– When one group has power </a:t>
            </a:r>
            <a:r>
              <a:rPr lang="en-US" sz="2800" dirty="0" smtClean="0">
                <a:solidFill>
                  <a:schemeClr val="dk2"/>
                </a:solidFill>
                <a:latin typeface="Century Gothic"/>
                <a:ea typeface="Century Gothic"/>
                <a:cs typeface="Century Gothic"/>
                <a:sym typeface="Century Gothic"/>
              </a:rPr>
              <a:t>o</a:t>
            </a:r>
            <a:r>
              <a:rPr lang="en-US" sz="2400" dirty="0" smtClean="0">
                <a:solidFill>
                  <a:schemeClr val="dk2"/>
                </a:solidFill>
                <a:latin typeface="Century Gothic"/>
                <a:ea typeface="Century Gothic"/>
                <a:cs typeface="Century Gothic"/>
                <a:sym typeface="Century Gothic"/>
              </a:rPr>
              <a:t>ver another (white vs. black, women vs. men, young vs. old)</a:t>
            </a:r>
          </a:p>
          <a:p>
            <a:pPr marL="114300">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smtClean="0">
              <a:solidFill>
                <a:schemeClr val="dk2"/>
              </a:solidFill>
              <a:latin typeface="Century Gothic"/>
              <a:ea typeface="Century Gothic"/>
              <a:cs typeface="Century Gothic"/>
              <a:sym typeface="Century Gothic"/>
            </a:endParaRPr>
          </a:p>
          <a:p>
            <a:pPr marL="342900" indent="-87629">
              <a:lnSpc>
                <a:spcPct val="90000"/>
              </a:lnSpc>
              <a:spcBef>
                <a:spcPts val="444"/>
              </a:spcBef>
              <a:buClr>
                <a:schemeClr val="accent1"/>
              </a:buClr>
              <a:buSzPts val="2220"/>
            </a:pPr>
            <a:endParaRPr lang="en-US" sz="2220" dirty="0">
              <a:solidFill>
                <a:schemeClr val="dk2"/>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6989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dirty="0" smtClean="0">
                <a:solidFill>
                  <a:srgbClr val="6B7C72"/>
                </a:solidFill>
                <a:latin typeface="Book Antiqua"/>
                <a:ea typeface="Book Antiqua"/>
                <a:cs typeface="Book Antiqua"/>
                <a:sym typeface="Book Antiqua"/>
              </a:rPr>
              <a:t>EXAMPLE OF </a:t>
            </a:r>
            <a:r>
              <a:rPr lang="en-US" sz="3500" b="0" i="0" u="none" strike="noStrike" cap="none" dirty="0">
                <a:solidFill>
                  <a:srgbClr val="6B7C72"/>
                </a:solidFill>
                <a:latin typeface="Book Antiqua"/>
                <a:ea typeface="Book Antiqua"/>
                <a:cs typeface="Book Antiqua"/>
                <a:sym typeface="Book Antiqua"/>
              </a:rPr>
              <a:t>PRIVILEGE</a:t>
            </a:r>
            <a:endParaRPr sz="3500" b="0" i="0" u="none" strike="noStrike" cap="none" dirty="0">
              <a:solidFill>
                <a:srgbClr val="6B7C72"/>
              </a:solidFill>
              <a:latin typeface="Book Antiqua"/>
              <a:ea typeface="Book Antiqua"/>
              <a:cs typeface="Book Antiqua"/>
              <a:sym typeface="Book Antiqua"/>
            </a:endParaRPr>
          </a:p>
        </p:txBody>
      </p:sp>
      <p:sp>
        <p:nvSpPr>
          <p:cNvPr id="316" name="Google Shape;316;p41"/>
          <p:cNvSpPr txBox="1"/>
          <p:nvPr/>
        </p:nvSpPr>
        <p:spPr>
          <a:xfrm>
            <a:off x="110164" y="2265476"/>
            <a:ext cx="8892600" cy="3394200"/>
          </a:xfrm>
          <a:prstGeom prst="rect">
            <a:avLst/>
          </a:prstGeom>
          <a:noFill/>
          <a:ln>
            <a:noFill/>
          </a:ln>
        </p:spPr>
        <p:txBody>
          <a:bodyPr spcFirstLastPara="1" wrap="square" lIns="91425" tIns="91425" rIns="91425" bIns="91425" anchor="ctr" anchorCtr="0">
            <a:noAutofit/>
          </a:bodyPr>
          <a:lstStyle/>
          <a:p>
            <a:pPr marL="457200" lvl="0" indent="-369570" algn="l" rtl="0">
              <a:lnSpc>
                <a:spcPct val="90000"/>
              </a:lnSpc>
              <a:spcBef>
                <a:spcPts val="444"/>
              </a:spcBef>
              <a:spcAft>
                <a:spcPts val="0"/>
              </a:spcAft>
              <a:buClr>
                <a:schemeClr val="accent1"/>
              </a:buClr>
              <a:buSzPts val="2220"/>
              <a:buChar char="•"/>
            </a:pPr>
            <a:r>
              <a:rPr lang="en-US" sz="1820" dirty="0">
                <a:solidFill>
                  <a:schemeClr val="dk2"/>
                </a:solidFill>
                <a:latin typeface="Century Gothic"/>
                <a:ea typeface="Century Gothic"/>
                <a:cs typeface="Century Gothic"/>
                <a:sym typeface="Century Gothic"/>
              </a:rPr>
              <a:t>I can go shopping alone and feel confident that I will not be followed. </a:t>
            </a:r>
            <a:endParaRPr lang="en-US" sz="1820" dirty="0" smtClean="0">
              <a:solidFill>
                <a:schemeClr val="dk2"/>
              </a:solidFill>
              <a:latin typeface="Century Gothic"/>
              <a:ea typeface="Century Gothic"/>
              <a:cs typeface="Century Gothic"/>
              <a:sym typeface="Century Gothic"/>
            </a:endParaRPr>
          </a:p>
          <a:p>
            <a:pPr marL="457200" lvl="0" indent="-369570" algn="l" rtl="0">
              <a:lnSpc>
                <a:spcPct val="90000"/>
              </a:lnSpc>
              <a:spcBef>
                <a:spcPts val="444"/>
              </a:spcBef>
              <a:spcAft>
                <a:spcPts val="0"/>
              </a:spcAft>
              <a:buClr>
                <a:schemeClr val="accent1"/>
              </a:buClr>
              <a:buSzPts val="2220"/>
              <a:buChar char="•"/>
            </a:pPr>
            <a:endParaRPr sz="1820" dirty="0">
              <a:solidFill>
                <a:schemeClr val="dk2"/>
              </a:solidFill>
              <a:latin typeface="Century Gothic"/>
              <a:ea typeface="Century Gothic"/>
              <a:cs typeface="Century Gothic"/>
              <a:sym typeface="Century Gothic"/>
            </a:endParaRPr>
          </a:p>
          <a:p>
            <a:pPr marL="457200" lvl="0" indent="-369570" algn="l" rtl="0">
              <a:lnSpc>
                <a:spcPct val="90000"/>
              </a:lnSpc>
              <a:spcBef>
                <a:spcPts val="444"/>
              </a:spcBef>
              <a:spcAft>
                <a:spcPts val="0"/>
              </a:spcAft>
              <a:buClr>
                <a:schemeClr val="accent1"/>
              </a:buClr>
              <a:buSzPts val="2220"/>
              <a:buChar char="•"/>
            </a:pPr>
            <a:r>
              <a:rPr lang="en-US" sz="1820" dirty="0">
                <a:solidFill>
                  <a:schemeClr val="dk2"/>
                </a:solidFill>
                <a:latin typeface="Century Gothic"/>
                <a:ea typeface="Century Gothic"/>
                <a:cs typeface="Century Gothic"/>
                <a:sym typeface="Century Gothic"/>
              </a:rPr>
              <a:t>I can turn on the television and see my race widely represented</a:t>
            </a:r>
            <a:r>
              <a:rPr lang="en-US" sz="1820" dirty="0" smtClean="0">
                <a:solidFill>
                  <a:schemeClr val="dk2"/>
                </a:solidFill>
                <a:latin typeface="Century Gothic"/>
                <a:ea typeface="Century Gothic"/>
                <a:cs typeface="Century Gothic"/>
                <a:sym typeface="Century Gothic"/>
              </a:rPr>
              <a:t>.</a:t>
            </a:r>
          </a:p>
          <a:p>
            <a:pPr marL="457200" lvl="0" indent="-369570" algn="l" rtl="0">
              <a:lnSpc>
                <a:spcPct val="90000"/>
              </a:lnSpc>
              <a:spcBef>
                <a:spcPts val="444"/>
              </a:spcBef>
              <a:spcAft>
                <a:spcPts val="0"/>
              </a:spcAft>
              <a:buClr>
                <a:schemeClr val="accent1"/>
              </a:buClr>
              <a:buSzPts val="2220"/>
              <a:buChar char="•"/>
            </a:pPr>
            <a:endParaRPr sz="2000" dirty="0">
              <a:solidFill>
                <a:schemeClr val="dk2"/>
              </a:solidFill>
              <a:latin typeface="Century Gothic"/>
              <a:ea typeface="Century Gothic"/>
              <a:cs typeface="Century Gothic"/>
              <a:sym typeface="Century Gothic"/>
            </a:endParaRPr>
          </a:p>
          <a:p>
            <a:pPr marL="457200" lvl="0" indent="-369570" algn="l" rtl="0">
              <a:lnSpc>
                <a:spcPct val="90000"/>
              </a:lnSpc>
              <a:spcBef>
                <a:spcPts val="444"/>
              </a:spcBef>
              <a:spcAft>
                <a:spcPts val="0"/>
              </a:spcAft>
              <a:buClr>
                <a:schemeClr val="accent1"/>
              </a:buClr>
              <a:buSzPts val="2220"/>
              <a:buChar char="•"/>
            </a:pPr>
            <a:r>
              <a:rPr lang="en-US" sz="1800" dirty="0">
                <a:solidFill>
                  <a:schemeClr val="dk2"/>
                </a:solidFill>
                <a:latin typeface="Century Gothic"/>
                <a:ea typeface="Century Gothic"/>
                <a:cs typeface="Century Gothic"/>
                <a:sym typeface="Century Gothic"/>
              </a:rPr>
              <a:t>I can apply for a job and not worry I’ll be judged on my capabilities if I’m not physically disabled</a:t>
            </a:r>
            <a:r>
              <a:rPr lang="en-US" sz="1800" dirty="0" smtClean="0">
                <a:solidFill>
                  <a:schemeClr val="dk2"/>
                </a:solidFill>
                <a:latin typeface="Century Gothic"/>
                <a:ea typeface="Century Gothic"/>
                <a:cs typeface="Century Gothic"/>
                <a:sym typeface="Century Gothic"/>
              </a:rPr>
              <a:t>.</a:t>
            </a:r>
          </a:p>
          <a:p>
            <a:pPr marL="457200" lvl="0" indent="-369570" algn="l" rtl="0">
              <a:lnSpc>
                <a:spcPct val="90000"/>
              </a:lnSpc>
              <a:spcBef>
                <a:spcPts val="444"/>
              </a:spcBef>
              <a:spcAft>
                <a:spcPts val="0"/>
              </a:spcAft>
              <a:buClr>
                <a:schemeClr val="accent1"/>
              </a:buClr>
              <a:buSzPts val="2220"/>
              <a:buChar char="•"/>
            </a:pPr>
            <a:endParaRPr sz="1800" dirty="0">
              <a:solidFill>
                <a:schemeClr val="dk2"/>
              </a:solidFill>
              <a:latin typeface="Century Gothic"/>
              <a:ea typeface="Century Gothic"/>
              <a:cs typeface="Century Gothic"/>
              <a:sym typeface="Century Gothic"/>
            </a:endParaRPr>
          </a:p>
          <a:p>
            <a:pPr marL="457200" lvl="0" indent="-369570" algn="l" rtl="0">
              <a:lnSpc>
                <a:spcPct val="90000"/>
              </a:lnSpc>
              <a:spcBef>
                <a:spcPts val="444"/>
              </a:spcBef>
              <a:spcAft>
                <a:spcPts val="0"/>
              </a:spcAft>
              <a:buClr>
                <a:schemeClr val="accent1"/>
              </a:buClr>
              <a:buSzPts val="2220"/>
              <a:buChar char="•"/>
            </a:pPr>
            <a:r>
              <a:rPr lang="en-US" sz="1820" dirty="0">
                <a:solidFill>
                  <a:schemeClr val="dk2"/>
                </a:solidFill>
                <a:latin typeface="Century Gothic"/>
                <a:ea typeface="Century Gothic"/>
                <a:cs typeface="Century Gothic"/>
                <a:sym typeface="Century Gothic"/>
              </a:rPr>
              <a:t>If a traffic cop pulls me over, I can be sure I haven’t been singled out because of my race</a:t>
            </a:r>
            <a:r>
              <a:rPr lang="en-US" sz="1820" dirty="0" smtClean="0">
                <a:solidFill>
                  <a:schemeClr val="dk2"/>
                </a:solidFill>
                <a:latin typeface="Century Gothic"/>
                <a:ea typeface="Century Gothic"/>
                <a:cs typeface="Century Gothic"/>
                <a:sym typeface="Century Gothic"/>
              </a:rPr>
              <a:t>.</a:t>
            </a:r>
          </a:p>
          <a:p>
            <a:pPr marL="457200" lvl="0" indent="-369570" algn="l" rtl="0">
              <a:lnSpc>
                <a:spcPct val="90000"/>
              </a:lnSpc>
              <a:spcBef>
                <a:spcPts val="444"/>
              </a:spcBef>
              <a:spcAft>
                <a:spcPts val="0"/>
              </a:spcAft>
              <a:buClr>
                <a:schemeClr val="accent1"/>
              </a:buClr>
              <a:buSzPts val="2220"/>
              <a:buChar char="•"/>
            </a:pPr>
            <a:endParaRPr sz="1820" dirty="0">
              <a:solidFill>
                <a:schemeClr val="dk2"/>
              </a:solidFill>
              <a:latin typeface="Century Gothic"/>
              <a:ea typeface="Century Gothic"/>
              <a:cs typeface="Century Gothic"/>
              <a:sym typeface="Century Gothic"/>
            </a:endParaRPr>
          </a:p>
          <a:p>
            <a:pPr marL="457200" lvl="0" indent="-369570" algn="l" rtl="0">
              <a:lnSpc>
                <a:spcPct val="90000"/>
              </a:lnSpc>
              <a:spcBef>
                <a:spcPts val="444"/>
              </a:spcBef>
              <a:spcAft>
                <a:spcPts val="0"/>
              </a:spcAft>
              <a:buClr>
                <a:schemeClr val="accent1"/>
              </a:buClr>
              <a:buSzPts val="2220"/>
              <a:buChar char="•"/>
            </a:pPr>
            <a:r>
              <a:rPr lang="en-US" sz="1820" dirty="0">
                <a:solidFill>
                  <a:schemeClr val="dk2"/>
                </a:solidFill>
                <a:latin typeface="Century Gothic"/>
                <a:ea typeface="Century Gothic"/>
                <a:cs typeface="Century Gothic"/>
                <a:sym typeface="Century Gothic"/>
              </a:rPr>
              <a:t>I can choose blemish cover or bandages that match my skin </a:t>
            </a:r>
            <a:r>
              <a:rPr lang="en-US" sz="1820" dirty="0" smtClean="0">
                <a:solidFill>
                  <a:schemeClr val="dk2"/>
                </a:solidFill>
                <a:latin typeface="Century Gothic"/>
                <a:ea typeface="Century Gothic"/>
                <a:cs typeface="Century Gothic"/>
                <a:sym typeface="Century Gothic"/>
              </a:rPr>
              <a:t>color.</a:t>
            </a:r>
          </a:p>
          <a:p>
            <a:pPr marL="457200" lvl="0" indent="-369570" algn="l" rtl="0">
              <a:lnSpc>
                <a:spcPct val="90000"/>
              </a:lnSpc>
              <a:spcBef>
                <a:spcPts val="444"/>
              </a:spcBef>
              <a:spcAft>
                <a:spcPts val="0"/>
              </a:spcAft>
              <a:buClr>
                <a:schemeClr val="accent1"/>
              </a:buClr>
              <a:buSzPts val="2220"/>
              <a:buChar char="•"/>
            </a:pPr>
            <a:endParaRPr lang="en-US" sz="1820" dirty="0" smtClean="0">
              <a:solidFill>
                <a:schemeClr val="dk2"/>
              </a:solidFill>
              <a:latin typeface="Century Gothic"/>
              <a:ea typeface="Century Gothic"/>
              <a:cs typeface="Century Gothic"/>
              <a:sym typeface="Century Gothic"/>
            </a:endParaRPr>
          </a:p>
          <a:p>
            <a:pPr marL="457200" lvl="0" indent="-369570" algn="l" rtl="0">
              <a:lnSpc>
                <a:spcPct val="90000"/>
              </a:lnSpc>
              <a:spcBef>
                <a:spcPts val="444"/>
              </a:spcBef>
              <a:spcAft>
                <a:spcPts val="0"/>
              </a:spcAft>
              <a:buClr>
                <a:schemeClr val="accent1"/>
              </a:buClr>
              <a:buSzPts val="2220"/>
              <a:buChar char="•"/>
            </a:pPr>
            <a:r>
              <a:rPr lang="en-US" sz="1800" dirty="0" smtClean="0">
                <a:solidFill>
                  <a:schemeClr val="dk2"/>
                </a:solidFill>
                <a:latin typeface="Century Gothic"/>
                <a:ea typeface="Century Gothic"/>
                <a:cs typeface="Century Gothic"/>
                <a:sym typeface="Century Gothic"/>
              </a:rPr>
              <a:t>I </a:t>
            </a:r>
            <a:r>
              <a:rPr lang="en-US" sz="1800" dirty="0">
                <a:solidFill>
                  <a:schemeClr val="dk2"/>
                </a:solidFill>
                <a:latin typeface="Century Gothic"/>
                <a:ea typeface="Century Gothic"/>
                <a:cs typeface="Century Gothic"/>
                <a:sym typeface="Century Gothic"/>
              </a:rPr>
              <a:t>can talk freely about my marriage as a heterosexual in a way I may not be able to if I’m married to a person of the same sex. </a:t>
            </a:r>
            <a:endParaRPr sz="1800" dirty="0">
              <a:solidFill>
                <a:schemeClr val="dk2"/>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DEFINITIONS – CULTURAL CAPITAL</a:t>
            </a:r>
            <a:endParaRPr sz="3500" b="0" i="0" u="none" strike="noStrike" cap="none">
              <a:solidFill>
                <a:srgbClr val="6B7C72"/>
              </a:solidFill>
              <a:latin typeface="Book Antiqua"/>
              <a:ea typeface="Book Antiqua"/>
              <a:cs typeface="Book Antiqua"/>
              <a:sym typeface="Book Antiqua"/>
            </a:endParaRPr>
          </a:p>
        </p:txBody>
      </p:sp>
      <p:sp>
        <p:nvSpPr>
          <p:cNvPr id="322" name="Google Shape;322;p42"/>
          <p:cNvSpPr/>
          <p:nvPr/>
        </p:nvSpPr>
        <p:spPr>
          <a:xfrm>
            <a:off x="245327" y="1929161"/>
            <a:ext cx="834111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2"/>
                </a:solidFill>
                <a:latin typeface="Century Gothic"/>
                <a:ea typeface="Century Gothic"/>
                <a:cs typeface="Century Gothic"/>
                <a:sym typeface="Century Gothic"/>
              </a:rPr>
              <a:t>Specialized or insider knowledge not available to all.  Certain cultural experiences is  more highly valued than others because it gives participants access to knowledge that then leads to access to power and resources. </a:t>
            </a:r>
            <a:endParaRPr sz="2000" b="0" i="0" u="none" strike="noStrike" cap="none">
              <a:solidFill>
                <a:schemeClr val="dk2"/>
              </a:solidFill>
              <a:latin typeface="Century Gothic"/>
              <a:ea typeface="Century Gothic"/>
              <a:cs typeface="Century Gothic"/>
              <a:sym typeface="Century Gothic"/>
            </a:endParaRPr>
          </a:p>
        </p:txBody>
      </p:sp>
      <p:sp>
        <p:nvSpPr>
          <p:cNvPr id="323" name="Google Shape;323;p42"/>
          <p:cNvSpPr/>
          <p:nvPr/>
        </p:nvSpPr>
        <p:spPr>
          <a:xfrm>
            <a:off x="565700" y="3591125"/>
            <a:ext cx="7741800" cy="2482800"/>
          </a:xfrm>
          <a:prstGeom prst="rect">
            <a:avLst/>
          </a:prstGeom>
          <a:noFill/>
          <a:ln>
            <a:noFill/>
          </a:ln>
        </p:spPr>
        <p:txBody>
          <a:bodyPr spcFirstLastPara="1" wrap="square" lIns="91425" tIns="45700" rIns="91425" bIns="45700" anchor="t" anchorCtr="0">
            <a:noAutofit/>
          </a:bodyPr>
          <a:lstStyle/>
          <a:p>
            <a:pPr marL="285750" marR="0" lvl="0" indent="-2984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dk2"/>
                </a:solidFill>
                <a:latin typeface="Century Gothic"/>
                <a:ea typeface="Century Gothic"/>
                <a:cs typeface="Century Gothic"/>
                <a:sym typeface="Century Gothic"/>
              </a:rPr>
              <a:t>I can start </a:t>
            </a:r>
            <a:r>
              <a:rPr lang="en-US" sz="1800" dirty="0">
                <a:solidFill>
                  <a:schemeClr val="dk2"/>
                </a:solidFill>
                <a:latin typeface="Century Gothic"/>
                <a:ea typeface="Century Gothic"/>
                <a:cs typeface="Century Gothic"/>
                <a:sym typeface="Century Gothic"/>
              </a:rPr>
              <a:t>c</a:t>
            </a:r>
            <a:r>
              <a:rPr lang="en-US" sz="1800" b="0" i="0" u="none" strike="noStrike" cap="none" dirty="0">
                <a:solidFill>
                  <a:schemeClr val="dk2"/>
                </a:solidFill>
                <a:latin typeface="Century Gothic"/>
                <a:ea typeface="Century Gothic"/>
                <a:cs typeface="Century Gothic"/>
                <a:sym typeface="Century Gothic"/>
              </a:rPr>
              <a:t>ollege with some understanding of what </a:t>
            </a:r>
            <a:r>
              <a:rPr lang="en-US" sz="1800" dirty="0">
                <a:solidFill>
                  <a:schemeClr val="dk2"/>
                </a:solidFill>
                <a:latin typeface="Century Gothic"/>
                <a:ea typeface="Century Gothic"/>
                <a:cs typeface="Century Gothic"/>
                <a:sym typeface="Century Gothic"/>
              </a:rPr>
              <a:t>c</a:t>
            </a:r>
            <a:r>
              <a:rPr lang="en-US" sz="1800" b="0" i="0" u="none" strike="noStrike" cap="none" dirty="0">
                <a:solidFill>
                  <a:schemeClr val="dk2"/>
                </a:solidFill>
                <a:latin typeface="Century Gothic"/>
                <a:ea typeface="Century Gothic"/>
                <a:cs typeface="Century Gothic"/>
                <a:sym typeface="Century Gothic"/>
              </a:rPr>
              <a:t>ollege classes are like, where I’ll be living, how to use my resources, because of people I know who went to </a:t>
            </a:r>
            <a:r>
              <a:rPr lang="en-US" sz="1800" dirty="0">
                <a:solidFill>
                  <a:schemeClr val="dk2"/>
                </a:solidFill>
                <a:latin typeface="Century Gothic"/>
                <a:ea typeface="Century Gothic"/>
                <a:cs typeface="Century Gothic"/>
                <a:sym typeface="Century Gothic"/>
              </a:rPr>
              <a:t>c</a:t>
            </a:r>
            <a:r>
              <a:rPr lang="en-US" sz="1800" b="0" i="0" u="none" strike="noStrike" cap="none" dirty="0">
                <a:solidFill>
                  <a:schemeClr val="dk2"/>
                </a:solidFill>
                <a:latin typeface="Century Gothic"/>
                <a:ea typeface="Century Gothic"/>
                <a:cs typeface="Century Gothic"/>
                <a:sym typeface="Century Gothic"/>
              </a:rPr>
              <a:t>ollege</a:t>
            </a:r>
            <a:r>
              <a:rPr lang="en-US" sz="1800" b="0" i="0" u="none" strike="noStrike" cap="none" dirty="0" smtClean="0">
                <a:solidFill>
                  <a:schemeClr val="dk2"/>
                </a:solidFill>
                <a:latin typeface="Century Gothic"/>
                <a:ea typeface="Century Gothic"/>
                <a:cs typeface="Century Gothic"/>
                <a:sym typeface="Century Gothic"/>
              </a:rPr>
              <a:t>.</a:t>
            </a:r>
          </a:p>
          <a:p>
            <a:pPr marL="285750" marR="0" lvl="0" indent="-298450" algn="l" rtl="0">
              <a:lnSpc>
                <a:spcPct val="100000"/>
              </a:lnSpc>
              <a:spcBef>
                <a:spcPts val="0"/>
              </a:spcBef>
              <a:spcAft>
                <a:spcPts val="0"/>
              </a:spcAft>
              <a:buClr>
                <a:srgbClr val="000000"/>
              </a:buClr>
              <a:buSzPts val="1800"/>
              <a:buFont typeface="Arial"/>
              <a:buChar char="•"/>
            </a:pPr>
            <a:endParaRPr sz="1800" dirty="0"/>
          </a:p>
          <a:p>
            <a:pPr marL="285750" marR="0" lvl="0" indent="-2984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dk2"/>
                </a:solidFill>
                <a:latin typeface="Century Gothic"/>
                <a:ea typeface="Century Gothic"/>
                <a:cs typeface="Century Gothic"/>
                <a:sym typeface="Century Gothic"/>
              </a:rPr>
              <a:t>I can find an internship because I have access to contacts through my family, friends, school resources, etc., that can then help me find a job</a:t>
            </a:r>
            <a:r>
              <a:rPr lang="en-US" sz="1800" b="0" i="0" u="none" strike="noStrike" cap="none" dirty="0" smtClean="0">
                <a:solidFill>
                  <a:schemeClr val="dk2"/>
                </a:solidFill>
                <a:latin typeface="Century Gothic"/>
                <a:ea typeface="Century Gothic"/>
                <a:cs typeface="Century Gothic"/>
                <a:sym typeface="Century Gothic"/>
              </a:rPr>
              <a:t>.</a:t>
            </a:r>
          </a:p>
          <a:p>
            <a:pPr marL="285750" marR="0" lvl="0" indent="-298450" algn="l" rtl="0">
              <a:lnSpc>
                <a:spcPct val="100000"/>
              </a:lnSpc>
              <a:spcBef>
                <a:spcPts val="0"/>
              </a:spcBef>
              <a:spcAft>
                <a:spcPts val="0"/>
              </a:spcAft>
              <a:buClr>
                <a:srgbClr val="000000"/>
              </a:buClr>
              <a:buSzPts val="1800"/>
              <a:buFont typeface="Arial"/>
              <a:buChar char="•"/>
            </a:pPr>
            <a:endParaRPr sz="1800" dirty="0"/>
          </a:p>
          <a:p>
            <a:pPr marL="285750" marR="0" lvl="0" indent="-2984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dk2"/>
                </a:solidFill>
                <a:latin typeface="Century Gothic"/>
                <a:ea typeface="Century Gothic"/>
                <a:cs typeface="Century Gothic"/>
                <a:sym typeface="Century Gothic"/>
              </a:rPr>
              <a:t> I can begin my first job and know professional behaviors that are appropriate for the workplace because I saw my parents display these behaviors</a:t>
            </a:r>
            <a:r>
              <a:rPr lang="en-US" sz="1800" dirty="0">
                <a:solidFill>
                  <a:schemeClr val="dk2"/>
                </a:solidFill>
                <a:latin typeface="Century Gothic"/>
                <a:ea typeface="Century Gothic"/>
                <a:cs typeface="Century Gothic"/>
                <a:sym typeface="Century Gothic"/>
              </a:rPr>
              <a:t> at their jobs</a:t>
            </a:r>
            <a:r>
              <a:rPr lang="en-US" sz="1800" b="0" i="0" u="none" strike="noStrike" cap="none" dirty="0">
                <a:solidFill>
                  <a:schemeClr val="dk2"/>
                </a:solidFill>
                <a:latin typeface="Century Gothic"/>
                <a:ea typeface="Century Gothic"/>
                <a:cs typeface="Century Gothic"/>
                <a:sym typeface="Century Gothic"/>
              </a:rPr>
              <a:t>.</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7534C"/>
              </a:buClr>
              <a:buSzPts val="4000"/>
              <a:buFont typeface="Book Antiqua"/>
              <a:buNone/>
            </a:pPr>
            <a:r>
              <a:rPr lang="en-US" sz="4000" b="0" i="0" u="none" strike="noStrike" cap="none">
                <a:solidFill>
                  <a:srgbClr val="47534C"/>
                </a:solidFill>
                <a:latin typeface="Book Antiqua"/>
                <a:ea typeface="Book Antiqua"/>
                <a:cs typeface="Book Antiqua"/>
                <a:sym typeface="Book Antiqua"/>
              </a:rPr>
              <a:t>EMPATHY</a:t>
            </a:r>
            <a:endParaRPr sz="4000" b="0" i="0" u="none" strike="noStrike" cap="none">
              <a:solidFill>
                <a:srgbClr val="47534C"/>
              </a:solidFill>
              <a:latin typeface="Book Antiqua"/>
              <a:ea typeface="Book Antiqua"/>
              <a:cs typeface="Book Antiqua"/>
              <a:sym typeface="Book Antiqua"/>
            </a:endParaRPr>
          </a:p>
        </p:txBody>
      </p:sp>
      <p:sp>
        <p:nvSpPr>
          <p:cNvPr id="136" name="Google Shape;136;p16"/>
          <p:cNvSpPr txBox="1">
            <a:spLocks noGrp="1"/>
          </p:cNvSpPr>
          <p:nvPr>
            <p:ph type="body" idx="1"/>
          </p:nvPr>
        </p:nvSpPr>
        <p:spPr>
          <a:xfrm>
            <a:off x="736456" y="4607510"/>
            <a:ext cx="7696200" cy="52378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PRIVILEGE ACTIVITY</a:t>
            </a:r>
            <a:endParaRPr sz="3500" b="0" i="0" u="none" strike="noStrike" cap="none">
              <a:solidFill>
                <a:srgbClr val="6B7C72"/>
              </a:solidFill>
              <a:latin typeface="Book Antiqua"/>
              <a:ea typeface="Book Antiqua"/>
              <a:cs typeface="Book Antiqua"/>
              <a:sym typeface="Book Antiqua"/>
            </a:endParaRPr>
          </a:p>
        </p:txBody>
      </p:sp>
      <p:sp>
        <p:nvSpPr>
          <p:cNvPr id="329" name="Google Shape;329;p43"/>
          <p:cNvSpPr txBox="1">
            <a:spLocks noGrp="1"/>
          </p:cNvSpPr>
          <p:nvPr>
            <p:ph type="body" idx="1"/>
          </p:nvPr>
        </p:nvSpPr>
        <p:spPr>
          <a:xfrm>
            <a:off x="426128" y="1722438"/>
            <a:ext cx="4040188" cy="639762"/>
          </a:xfrm>
          <a:prstGeom prst="rect">
            <a:avLst/>
          </a:prstGeom>
          <a:noFill/>
          <a:ln>
            <a:noFill/>
          </a:ln>
        </p:spPr>
        <p:txBody>
          <a:bodyPr spcFirstLastPara="1" wrap="square" lIns="91425" tIns="45700" rIns="91425" bIns="45700" anchor="b" anchorCtr="0">
            <a:noAutofit/>
          </a:bodyPr>
          <a:lstStyle/>
          <a:p>
            <a:pPr marL="457200" marR="0" lvl="0" indent="-228600" algn="ctr" rtl="0">
              <a:lnSpc>
                <a:spcPct val="100000"/>
              </a:lnSpc>
              <a:spcBef>
                <a:spcPts val="440"/>
              </a:spcBef>
              <a:spcAft>
                <a:spcPts val="0"/>
              </a:spcAft>
              <a:buClr>
                <a:schemeClr val="accent1"/>
              </a:buClr>
              <a:buSzPts val="2200"/>
              <a:buFont typeface="Arial"/>
              <a:buNone/>
            </a:pPr>
            <a:r>
              <a:rPr lang="en-US" sz="2200" b="1" i="0" u="none" strike="noStrike" cap="none">
                <a:solidFill>
                  <a:schemeClr val="dk2"/>
                </a:solidFill>
                <a:latin typeface="Century Gothic"/>
                <a:ea typeface="Century Gothic"/>
                <a:cs typeface="Century Gothic"/>
                <a:sym typeface="Century Gothic"/>
              </a:rPr>
              <a:t>Disability</a:t>
            </a:r>
            <a:endParaRPr sz="2200" b="1" i="0" u="none" strike="noStrike" cap="none">
              <a:solidFill>
                <a:schemeClr val="dk2"/>
              </a:solidFill>
              <a:latin typeface="Century Gothic"/>
              <a:ea typeface="Century Gothic"/>
              <a:cs typeface="Century Gothic"/>
              <a:sym typeface="Century Gothic"/>
            </a:endParaRPr>
          </a:p>
        </p:txBody>
      </p:sp>
      <p:sp>
        <p:nvSpPr>
          <p:cNvPr id="330" name="Google Shape;330;p43"/>
          <p:cNvSpPr txBox="1">
            <a:spLocks noGrp="1"/>
          </p:cNvSpPr>
          <p:nvPr>
            <p:ph type="body" idx="2"/>
          </p:nvPr>
        </p:nvSpPr>
        <p:spPr>
          <a:xfrm>
            <a:off x="426128" y="2438400"/>
            <a:ext cx="4040188" cy="3687762"/>
          </a:xfrm>
          <a:prstGeom prst="rect">
            <a:avLst/>
          </a:prstGeom>
          <a:noFill/>
          <a:ln w="28575" cap="flat" cmpd="sng">
            <a:solidFill>
              <a:srgbClr val="4E501F"/>
            </a:solidFill>
            <a:prstDash val="solid"/>
            <a:round/>
            <a:headEnd type="none" w="sm" len="sm"/>
            <a:tailEnd type="none" w="sm" len="sm"/>
          </a:ln>
        </p:spPr>
        <p:txBody>
          <a:bodyPr spcFirstLastPara="1" wrap="square" lIns="91425" tIns="45700" rIns="91425" bIns="45700" anchor="t" anchorCtr="0">
            <a:noAutofit/>
          </a:bodyPr>
          <a:lstStyle/>
          <a:p>
            <a:pPr marL="76200" marR="0" lvl="0" indent="0" algn="l" rtl="0">
              <a:lnSpc>
                <a:spcPct val="100000"/>
              </a:lnSpc>
              <a:spcBef>
                <a:spcPts val="480"/>
              </a:spcBef>
              <a:spcAft>
                <a:spcPts val="0"/>
              </a:spcAft>
              <a:buClr>
                <a:schemeClr val="accent1"/>
              </a:buClr>
              <a:buSzPts val="2400"/>
              <a:buFont typeface="Arial"/>
              <a:buNone/>
            </a:pPr>
            <a:r>
              <a:rPr lang="en-US" sz="2400" b="0" i="0" u="none" strike="noStrike" cap="none">
                <a:solidFill>
                  <a:schemeClr val="dk2"/>
                </a:solidFill>
                <a:latin typeface="Century Gothic"/>
                <a:ea typeface="Century Gothic"/>
                <a:cs typeface="Century Gothic"/>
                <a:sym typeface="Century Gothic"/>
              </a:rPr>
              <a:t>What are some examples of invisible privileges enjoyed by those without disabilities?</a:t>
            </a:r>
            <a:endParaRPr sz="2400" b="0" i="0" u="none" strike="noStrike" cap="none">
              <a:solidFill>
                <a:schemeClr val="dk2"/>
              </a:solidFill>
              <a:latin typeface="Century Gothic"/>
              <a:ea typeface="Century Gothic"/>
              <a:cs typeface="Century Gothic"/>
              <a:sym typeface="Century Gothic"/>
            </a:endParaRPr>
          </a:p>
        </p:txBody>
      </p:sp>
      <p:sp>
        <p:nvSpPr>
          <p:cNvPr id="331" name="Google Shape;331;p43"/>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p>
            <a:pPr marL="457200" marR="0" lvl="0" indent="-228600" algn="ctr" rtl="0">
              <a:lnSpc>
                <a:spcPct val="100000"/>
              </a:lnSpc>
              <a:spcBef>
                <a:spcPts val="440"/>
              </a:spcBef>
              <a:spcAft>
                <a:spcPts val="0"/>
              </a:spcAft>
              <a:buClr>
                <a:schemeClr val="accent1"/>
              </a:buClr>
              <a:buSzPts val="2200"/>
              <a:buFont typeface="Arial"/>
              <a:buNone/>
            </a:pPr>
            <a:r>
              <a:rPr lang="en-US" sz="2200" b="1" i="0" u="none" strike="noStrike" cap="none">
                <a:solidFill>
                  <a:schemeClr val="dk2"/>
                </a:solidFill>
                <a:latin typeface="Century Gothic"/>
                <a:ea typeface="Century Gothic"/>
                <a:cs typeface="Century Gothic"/>
                <a:sym typeface="Century Gothic"/>
              </a:rPr>
              <a:t>Heterosexual</a:t>
            </a:r>
            <a:endParaRPr sz="2200" b="1" i="0" u="none" strike="noStrike" cap="none">
              <a:solidFill>
                <a:schemeClr val="dk2"/>
              </a:solidFill>
              <a:latin typeface="Century Gothic"/>
              <a:ea typeface="Century Gothic"/>
              <a:cs typeface="Century Gothic"/>
              <a:sym typeface="Century Gothic"/>
            </a:endParaRPr>
          </a:p>
        </p:txBody>
      </p:sp>
      <p:sp>
        <p:nvSpPr>
          <p:cNvPr id="332" name="Google Shape;332;p43"/>
          <p:cNvSpPr txBox="1">
            <a:spLocks noGrp="1"/>
          </p:cNvSpPr>
          <p:nvPr>
            <p:ph type="body" idx="4"/>
          </p:nvPr>
        </p:nvSpPr>
        <p:spPr>
          <a:xfrm>
            <a:off x="4645025" y="2438400"/>
            <a:ext cx="4041775" cy="3687762"/>
          </a:xfrm>
          <a:prstGeom prst="rect">
            <a:avLst/>
          </a:prstGeom>
          <a:noFill/>
          <a:ln w="28575" cap="flat" cmpd="sng">
            <a:solidFill>
              <a:srgbClr val="4E501F"/>
            </a:solidFill>
            <a:prstDash val="solid"/>
            <a:round/>
            <a:headEnd type="none" w="sm" len="sm"/>
            <a:tailEnd type="none" w="sm" len="sm"/>
          </a:ln>
        </p:spPr>
        <p:txBody>
          <a:bodyPr spcFirstLastPara="1" wrap="square" lIns="91425" tIns="45700" rIns="91425" bIns="45700" anchor="t" anchorCtr="0">
            <a:noAutofit/>
          </a:bodyPr>
          <a:lstStyle/>
          <a:p>
            <a:pPr marL="76200" marR="0" lvl="0" indent="0" algn="l" rtl="0">
              <a:lnSpc>
                <a:spcPct val="100000"/>
              </a:lnSpc>
              <a:spcBef>
                <a:spcPts val="480"/>
              </a:spcBef>
              <a:spcAft>
                <a:spcPts val="0"/>
              </a:spcAft>
              <a:buClr>
                <a:schemeClr val="accent1"/>
              </a:buClr>
              <a:buSzPts val="2400"/>
              <a:buFont typeface="Arial"/>
              <a:buNone/>
            </a:pPr>
            <a:r>
              <a:rPr lang="en-US" sz="2400" b="0" i="0" u="none" strike="noStrike" cap="none">
                <a:solidFill>
                  <a:schemeClr val="dk2"/>
                </a:solidFill>
                <a:latin typeface="Century Gothic"/>
                <a:ea typeface="Century Gothic"/>
                <a:cs typeface="Century Gothic"/>
                <a:sym typeface="Century Gothic"/>
              </a:rPr>
              <a:t>What are some examples of invisible privileges enjoyed by those who identify as heterosexual?</a:t>
            </a:r>
            <a:endParaRPr sz="2400" b="0" i="0" u="none" strike="noStrike" cap="none">
              <a:solidFill>
                <a:schemeClr val="dk2"/>
              </a:solidFill>
              <a:latin typeface="Century Gothic"/>
              <a:ea typeface="Century Gothic"/>
              <a:cs typeface="Century Gothic"/>
              <a:sym typeface="Century Gothic"/>
            </a:endParaRPr>
          </a:p>
          <a:p>
            <a:pPr marL="76200" marR="0" lvl="0" indent="0" algn="l" rtl="0">
              <a:lnSpc>
                <a:spcPct val="100000"/>
              </a:lnSpc>
              <a:spcBef>
                <a:spcPts val="480"/>
              </a:spcBef>
              <a:spcAft>
                <a:spcPts val="0"/>
              </a:spcAft>
              <a:buClr>
                <a:schemeClr val="accent1"/>
              </a:buClr>
              <a:buSzPts val="2400"/>
              <a:buFont typeface="Arial"/>
              <a:buNone/>
            </a:pPr>
            <a:r>
              <a:rPr lang="en-US" sz="2400" b="0" i="0" u="none" strike="noStrike" cap="none">
                <a:solidFill>
                  <a:schemeClr val="dk2"/>
                </a:solidFill>
                <a:latin typeface="Century Gothic"/>
                <a:ea typeface="Century Gothic"/>
                <a:cs typeface="Century Gothic"/>
                <a:sym typeface="Century Gothic"/>
              </a:rPr>
              <a:t> </a:t>
            </a:r>
            <a:endParaRPr sz="24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PRIVILEGE ACTIVITY</a:t>
            </a:r>
            <a:endParaRPr sz="3500" b="0" i="0" u="none" strike="noStrike" cap="none">
              <a:solidFill>
                <a:srgbClr val="6B7C72"/>
              </a:solidFill>
              <a:latin typeface="Book Antiqua"/>
              <a:ea typeface="Book Antiqua"/>
              <a:cs typeface="Book Antiqua"/>
              <a:sym typeface="Book Antiqua"/>
            </a:endParaRPr>
          </a:p>
        </p:txBody>
      </p:sp>
      <p:sp>
        <p:nvSpPr>
          <p:cNvPr id="338" name="Google Shape;338;p44"/>
          <p:cNvSpPr txBox="1">
            <a:spLocks noGrp="1"/>
          </p:cNvSpPr>
          <p:nvPr>
            <p:ph type="body" idx="1"/>
          </p:nvPr>
        </p:nvSpPr>
        <p:spPr>
          <a:xfrm>
            <a:off x="426128" y="1722438"/>
            <a:ext cx="4040188" cy="639762"/>
          </a:xfrm>
          <a:prstGeom prst="rect">
            <a:avLst/>
          </a:prstGeom>
          <a:noFill/>
          <a:ln>
            <a:noFill/>
          </a:ln>
        </p:spPr>
        <p:txBody>
          <a:bodyPr spcFirstLastPara="1" wrap="square" lIns="91425" tIns="45700" rIns="91425" bIns="45700" anchor="b" anchorCtr="0">
            <a:noAutofit/>
          </a:bodyPr>
          <a:lstStyle/>
          <a:p>
            <a:pPr marL="457200" marR="0" lvl="0" indent="-228600" algn="ctr" rtl="0">
              <a:lnSpc>
                <a:spcPct val="100000"/>
              </a:lnSpc>
              <a:spcBef>
                <a:spcPts val="440"/>
              </a:spcBef>
              <a:spcAft>
                <a:spcPts val="0"/>
              </a:spcAft>
              <a:buClr>
                <a:schemeClr val="accent1"/>
              </a:buClr>
              <a:buSzPts val="2200"/>
              <a:buFont typeface="Arial"/>
              <a:buNone/>
            </a:pPr>
            <a:r>
              <a:rPr lang="en-US" sz="2200" b="1" i="0" u="none" strike="noStrike" cap="none">
                <a:solidFill>
                  <a:schemeClr val="dk2"/>
                </a:solidFill>
                <a:latin typeface="Century Gothic"/>
                <a:ea typeface="Century Gothic"/>
                <a:cs typeface="Century Gothic"/>
                <a:sym typeface="Century Gothic"/>
              </a:rPr>
              <a:t>Economic</a:t>
            </a:r>
            <a:endParaRPr sz="2200" b="1" i="0" u="none" strike="noStrike" cap="none">
              <a:solidFill>
                <a:schemeClr val="dk2"/>
              </a:solidFill>
              <a:latin typeface="Century Gothic"/>
              <a:ea typeface="Century Gothic"/>
              <a:cs typeface="Century Gothic"/>
              <a:sym typeface="Century Gothic"/>
            </a:endParaRPr>
          </a:p>
        </p:txBody>
      </p:sp>
      <p:sp>
        <p:nvSpPr>
          <p:cNvPr id="339" name="Google Shape;339;p44"/>
          <p:cNvSpPr txBox="1">
            <a:spLocks noGrp="1"/>
          </p:cNvSpPr>
          <p:nvPr>
            <p:ph type="body" idx="2"/>
          </p:nvPr>
        </p:nvSpPr>
        <p:spPr>
          <a:xfrm>
            <a:off x="426128" y="2438400"/>
            <a:ext cx="4040188" cy="3687762"/>
          </a:xfrm>
          <a:prstGeom prst="rect">
            <a:avLst/>
          </a:prstGeom>
          <a:noFill/>
          <a:ln w="28575" cap="flat" cmpd="sng">
            <a:solidFill>
              <a:srgbClr val="4E501F"/>
            </a:solidFill>
            <a:prstDash val="solid"/>
            <a:round/>
            <a:headEnd type="none" w="sm" len="sm"/>
            <a:tailEnd type="none" w="sm" len="sm"/>
          </a:ln>
        </p:spPr>
        <p:txBody>
          <a:bodyPr spcFirstLastPara="1" wrap="square" lIns="91425" tIns="45700" rIns="91425" bIns="45700" anchor="t" anchorCtr="0">
            <a:noAutofit/>
          </a:bodyPr>
          <a:lstStyle/>
          <a:p>
            <a:pPr marL="76200" marR="0" lvl="0" indent="0" algn="l" rtl="0">
              <a:lnSpc>
                <a:spcPct val="100000"/>
              </a:lnSpc>
              <a:spcBef>
                <a:spcPts val="480"/>
              </a:spcBef>
              <a:spcAft>
                <a:spcPts val="0"/>
              </a:spcAft>
              <a:buClr>
                <a:schemeClr val="accent1"/>
              </a:buClr>
              <a:buSzPts val="2400"/>
              <a:buFont typeface="Arial"/>
              <a:buNone/>
            </a:pPr>
            <a:r>
              <a:rPr lang="en-US" sz="2400" b="0" i="0" u="none" strike="noStrike" cap="none">
                <a:solidFill>
                  <a:schemeClr val="dk2"/>
                </a:solidFill>
                <a:latin typeface="Century Gothic"/>
                <a:ea typeface="Century Gothic"/>
                <a:cs typeface="Century Gothic"/>
                <a:sym typeface="Century Gothic"/>
              </a:rPr>
              <a:t>What are some examples of invisible privileges enjoyed by those in the middle or upper middle class?</a:t>
            </a:r>
            <a:endParaRPr sz="2400" b="0" i="0" u="none" strike="noStrike" cap="none">
              <a:solidFill>
                <a:schemeClr val="dk2"/>
              </a:solidFill>
              <a:latin typeface="Century Gothic"/>
              <a:ea typeface="Century Gothic"/>
              <a:cs typeface="Century Gothic"/>
              <a:sym typeface="Century Gothic"/>
            </a:endParaRPr>
          </a:p>
        </p:txBody>
      </p:sp>
      <p:sp>
        <p:nvSpPr>
          <p:cNvPr id="340" name="Google Shape;340;p44"/>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p>
            <a:pPr marL="457200" marR="0" lvl="0" indent="-228600" algn="ctr" rtl="0">
              <a:lnSpc>
                <a:spcPct val="100000"/>
              </a:lnSpc>
              <a:spcBef>
                <a:spcPts val="440"/>
              </a:spcBef>
              <a:spcAft>
                <a:spcPts val="0"/>
              </a:spcAft>
              <a:buClr>
                <a:schemeClr val="accent1"/>
              </a:buClr>
              <a:buSzPts val="2200"/>
              <a:buFont typeface="Arial"/>
              <a:buNone/>
            </a:pPr>
            <a:r>
              <a:rPr lang="en-US" sz="2200" b="1" i="0" u="none" strike="noStrike" cap="none">
                <a:solidFill>
                  <a:schemeClr val="dk2"/>
                </a:solidFill>
                <a:latin typeface="Century Gothic"/>
                <a:ea typeface="Century Gothic"/>
                <a:cs typeface="Century Gothic"/>
                <a:sym typeface="Century Gothic"/>
              </a:rPr>
              <a:t>Skin Color</a:t>
            </a:r>
            <a:endParaRPr sz="2200" b="1" i="0" u="none" strike="noStrike" cap="none">
              <a:solidFill>
                <a:schemeClr val="dk2"/>
              </a:solidFill>
              <a:latin typeface="Century Gothic"/>
              <a:ea typeface="Century Gothic"/>
              <a:cs typeface="Century Gothic"/>
              <a:sym typeface="Century Gothic"/>
            </a:endParaRPr>
          </a:p>
        </p:txBody>
      </p:sp>
      <p:sp>
        <p:nvSpPr>
          <p:cNvPr id="341" name="Google Shape;341;p44"/>
          <p:cNvSpPr txBox="1">
            <a:spLocks noGrp="1"/>
          </p:cNvSpPr>
          <p:nvPr>
            <p:ph type="body" idx="4"/>
          </p:nvPr>
        </p:nvSpPr>
        <p:spPr>
          <a:xfrm>
            <a:off x="4645025" y="2438400"/>
            <a:ext cx="4041775" cy="3687762"/>
          </a:xfrm>
          <a:prstGeom prst="rect">
            <a:avLst/>
          </a:prstGeom>
          <a:noFill/>
          <a:ln w="28575" cap="flat" cmpd="sng">
            <a:solidFill>
              <a:srgbClr val="4E501F"/>
            </a:solidFill>
            <a:prstDash val="solid"/>
            <a:round/>
            <a:headEnd type="none" w="sm" len="sm"/>
            <a:tailEnd type="none" w="sm" len="sm"/>
          </a:ln>
        </p:spPr>
        <p:txBody>
          <a:bodyPr spcFirstLastPara="1" wrap="square" lIns="91425" tIns="45700" rIns="91425" bIns="45700" anchor="t" anchorCtr="0">
            <a:noAutofit/>
          </a:bodyPr>
          <a:lstStyle/>
          <a:p>
            <a:pPr marL="76200" marR="0" lvl="0" indent="0" algn="l" rtl="0">
              <a:lnSpc>
                <a:spcPct val="100000"/>
              </a:lnSpc>
              <a:spcBef>
                <a:spcPts val="480"/>
              </a:spcBef>
              <a:spcAft>
                <a:spcPts val="0"/>
              </a:spcAft>
              <a:buClr>
                <a:schemeClr val="accent1"/>
              </a:buClr>
              <a:buSzPts val="2400"/>
              <a:buFont typeface="Arial"/>
              <a:buNone/>
            </a:pPr>
            <a:r>
              <a:rPr lang="en-US" sz="2400" b="0" i="0" u="none" strike="noStrike" cap="none">
                <a:solidFill>
                  <a:schemeClr val="dk2"/>
                </a:solidFill>
                <a:latin typeface="Century Gothic"/>
                <a:ea typeface="Century Gothic"/>
                <a:cs typeface="Century Gothic"/>
                <a:sym typeface="Century Gothic"/>
              </a:rPr>
              <a:t>What are some examples of invisible privileges enjoyed by those who are white?</a:t>
            </a:r>
            <a:endParaRPr sz="2400" b="0" i="0" u="none" strike="noStrike" cap="none">
              <a:solidFill>
                <a:schemeClr val="dk2"/>
              </a:solidFill>
              <a:latin typeface="Century Gothic"/>
              <a:ea typeface="Century Gothic"/>
              <a:cs typeface="Century Gothic"/>
              <a:sym typeface="Century Gothic"/>
            </a:endParaRPr>
          </a:p>
          <a:p>
            <a:pPr marL="76200" marR="0" lvl="0" indent="0" algn="l" rtl="0">
              <a:lnSpc>
                <a:spcPct val="100000"/>
              </a:lnSpc>
              <a:spcBef>
                <a:spcPts val="480"/>
              </a:spcBef>
              <a:spcAft>
                <a:spcPts val="0"/>
              </a:spcAft>
              <a:buClr>
                <a:schemeClr val="accent1"/>
              </a:buClr>
              <a:buSzPts val="2400"/>
              <a:buFont typeface="Arial"/>
              <a:buNone/>
            </a:pPr>
            <a:r>
              <a:rPr lang="en-US" sz="2400" b="0" i="0" u="none" strike="noStrike" cap="none">
                <a:solidFill>
                  <a:schemeClr val="dk2"/>
                </a:solidFill>
                <a:latin typeface="Century Gothic"/>
                <a:ea typeface="Century Gothic"/>
                <a:cs typeface="Century Gothic"/>
                <a:sym typeface="Century Gothic"/>
              </a:rPr>
              <a:t> </a:t>
            </a:r>
            <a:endParaRPr sz="24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426128" y="230163"/>
            <a:ext cx="8260672" cy="103942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PUSHING BACK </a:t>
            </a:r>
            <a:endParaRPr sz="3500" b="0" i="0" u="none" strike="noStrike" cap="none">
              <a:solidFill>
                <a:srgbClr val="6B7C72"/>
              </a:solidFill>
              <a:latin typeface="Book Antiqua"/>
              <a:ea typeface="Book Antiqua"/>
              <a:cs typeface="Book Antiqua"/>
              <a:sym typeface="Book Antiqua"/>
            </a:endParaRPr>
          </a:p>
        </p:txBody>
      </p:sp>
      <p:sp>
        <p:nvSpPr>
          <p:cNvPr id="347" name="Google Shape;347;p45"/>
          <p:cNvSpPr txBox="1">
            <a:spLocks noGrp="1"/>
          </p:cNvSpPr>
          <p:nvPr>
            <p:ph type="body" idx="1"/>
          </p:nvPr>
        </p:nvSpPr>
        <p:spPr>
          <a:xfrm>
            <a:off x="426125" y="1967499"/>
            <a:ext cx="6789300" cy="4701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2040"/>
              <a:buFont typeface="Arial"/>
              <a:buNone/>
            </a:pPr>
            <a:r>
              <a:rPr lang="en-US" sz="2040" b="1" i="0" u="none" strike="noStrike" cap="none">
                <a:solidFill>
                  <a:srgbClr val="0C0C0C"/>
                </a:solidFill>
                <a:latin typeface="Century Gothic"/>
                <a:ea typeface="Century Gothic"/>
                <a:cs typeface="Century Gothic"/>
                <a:sym typeface="Century Gothic"/>
              </a:rPr>
              <a:t>Do your own internal work</a:t>
            </a:r>
            <a:endParaRPr sz="2400" b="0" i="0" u="none" strike="noStrike" cap="none">
              <a:solidFill>
                <a:srgbClr val="0C0C0C"/>
              </a:solidFill>
              <a:latin typeface="Century Gothic"/>
              <a:ea typeface="Century Gothic"/>
              <a:cs typeface="Century Gothic"/>
              <a:sym typeface="Century Gothic"/>
            </a:endParaRPr>
          </a:p>
          <a:p>
            <a:pPr marL="457200" marR="0" lvl="0" indent="-457200" algn="l" rtl="0">
              <a:lnSpc>
                <a:spcPct val="80000"/>
              </a:lnSpc>
              <a:spcBef>
                <a:spcPts val="408"/>
              </a:spcBef>
              <a:spcAft>
                <a:spcPts val="0"/>
              </a:spcAft>
              <a:buClr>
                <a:schemeClr val="accent1"/>
              </a:buClr>
              <a:buSzPts val="2040"/>
              <a:buFont typeface="Book Antiqua"/>
              <a:buAutoNum type="arabicPeriod"/>
            </a:pPr>
            <a:r>
              <a:rPr lang="en-US" sz="2040" b="0" i="0" u="none" strike="noStrike" cap="none">
                <a:solidFill>
                  <a:srgbClr val="0C0C0C"/>
                </a:solidFill>
                <a:latin typeface="Century Gothic"/>
                <a:ea typeface="Century Gothic"/>
                <a:cs typeface="Century Gothic"/>
                <a:sym typeface="Century Gothic"/>
              </a:rPr>
              <a:t>NOTICE the way privilege is working around you.  This means LISTENING to and BELIEVING the experience of people of color.</a:t>
            </a:r>
            <a:endParaRPr/>
          </a:p>
          <a:p>
            <a:pPr marL="457200" marR="0" lvl="0" indent="-327660" algn="l" rtl="0">
              <a:lnSpc>
                <a:spcPct val="80000"/>
              </a:lnSpc>
              <a:spcBef>
                <a:spcPts val="408"/>
              </a:spcBef>
              <a:spcAft>
                <a:spcPts val="0"/>
              </a:spcAft>
              <a:buClr>
                <a:schemeClr val="accent1"/>
              </a:buClr>
              <a:buSzPts val="2040"/>
              <a:buFont typeface="Book Antiqua"/>
              <a:buNone/>
            </a:pPr>
            <a:endParaRPr sz="2400" b="0" i="0" u="none" strike="noStrike" cap="none">
              <a:solidFill>
                <a:srgbClr val="0C0C0C"/>
              </a:solidFill>
              <a:latin typeface="Century Gothic"/>
              <a:ea typeface="Century Gothic"/>
              <a:cs typeface="Century Gothic"/>
              <a:sym typeface="Century Gothic"/>
            </a:endParaRPr>
          </a:p>
          <a:p>
            <a:pPr marL="457200" marR="0" lvl="0" indent="-457200" algn="l" rtl="0">
              <a:lnSpc>
                <a:spcPct val="80000"/>
              </a:lnSpc>
              <a:spcBef>
                <a:spcPts val="408"/>
              </a:spcBef>
              <a:spcAft>
                <a:spcPts val="0"/>
              </a:spcAft>
              <a:buClr>
                <a:schemeClr val="accent1"/>
              </a:buClr>
              <a:buSzPts val="2040"/>
              <a:buFont typeface="Book Antiqua"/>
              <a:buAutoNum type="arabicPeriod"/>
            </a:pPr>
            <a:r>
              <a:rPr lang="en-US" sz="2040" b="0" i="0" u="none" strike="noStrike" cap="none">
                <a:solidFill>
                  <a:srgbClr val="0C0C0C"/>
                </a:solidFill>
                <a:latin typeface="Century Gothic"/>
                <a:ea typeface="Century Gothic"/>
                <a:cs typeface="Century Gothic"/>
                <a:sym typeface="Century Gothic"/>
              </a:rPr>
              <a:t>NOTICE Who’s in the room?  Who’s in charge?  Who gets to speak?  Who remains silent?  Whose opinions get heard?  </a:t>
            </a:r>
            <a:endParaRPr sz="2040" b="0" i="0" u="none" strike="noStrike" cap="none">
              <a:solidFill>
                <a:srgbClr val="0C0C0C"/>
              </a:solidFill>
              <a:latin typeface="Century Gothic"/>
              <a:ea typeface="Century Gothic"/>
              <a:cs typeface="Century Gothic"/>
              <a:sym typeface="Century Gothic"/>
            </a:endParaRPr>
          </a:p>
          <a:p>
            <a:pPr marL="457200" marR="0" lvl="0" indent="-327660" algn="l" rtl="0">
              <a:lnSpc>
                <a:spcPct val="80000"/>
              </a:lnSpc>
              <a:spcBef>
                <a:spcPts val="408"/>
              </a:spcBef>
              <a:spcAft>
                <a:spcPts val="0"/>
              </a:spcAft>
              <a:buClr>
                <a:schemeClr val="accent1"/>
              </a:buClr>
              <a:buSzPts val="2040"/>
              <a:buFont typeface="Book Antiqua"/>
              <a:buNone/>
            </a:pPr>
            <a:endParaRPr sz="2400" b="0" i="0" u="none" strike="noStrike" cap="none">
              <a:solidFill>
                <a:srgbClr val="0C0C0C"/>
              </a:solidFill>
              <a:latin typeface="Century Gothic"/>
              <a:ea typeface="Century Gothic"/>
              <a:cs typeface="Century Gothic"/>
              <a:sym typeface="Century Gothic"/>
            </a:endParaRPr>
          </a:p>
          <a:p>
            <a:pPr marL="457200" marR="0" lvl="0" indent="-457200" algn="l" rtl="0">
              <a:lnSpc>
                <a:spcPct val="80000"/>
              </a:lnSpc>
              <a:spcBef>
                <a:spcPts val="408"/>
              </a:spcBef>
              <a:spcAft>
                <a:spcPts val="0"/>
              </a:spcAft>
              <a:buClr>
                <a:schemeClr val="accent1"/>
              </a:buClr>
              <a:buSzPts val="2040"/>
              <a:buFont typeface="Book Antiqua"/>
              <a:buAutoNum type="arabicPeriod"/>
            </a:pPr>
            <a:r>
              <a:rPr lang="en-US" sz="2040" b="0" i="0" u="none" strike="noStrike" cap="none">
                <a:solidFill>
                  <a:srgbClr val="0C0C0C"/>
                </a:solidFill>
                <a:latin typeface="Century Gothic"/>
                <a:ea typeface="Century Gothic"/>
                <a:cs typeface="Century Gothic"/>
                <a:sym typeface="Century Gothic"/>
              </a:rPr>
              <a:t>Continue to educate yourself – seek out alternative perspectives</a:t>
            </a:r>
            <a:endParaRPr/>
          </a:p>
          <a:p>
            <a:pPr marL="457200" marR="0" lvl="0" indent="-327660" algn="l" rtl="0">
              <a:lnSpc>
                <a:spcPct val="80000"/>
              </a:lnSpc>
              <a:spcBef>
                <a:spcPts val="408"/>
              </a:spcBef>
              <a:spcAft>
                <a:spcPts val="0"/>
              </a:spcAft>
              <a:buClr>
                <a:schemeClr val="accent1"/>
              </a:buClr>
              <a:buSzPts val="2040"/>
              <a:buFont typeface="Book Antiqua"/>
              <a:buNone/>
            </a:pPr>
            <a:endParaRPr sz="2400" b="0" i="0" u="none" strike="noStrike" cap="none">
              <a:solidFill>
                <a:srgbClr val="0C0C0C"/>
              </a:solidFill>
              <a:latin typeface="Century Gothic"/>
              <a:ea typeface="Century Gothic"/>
              <a:cs typeface="Century Gothic"/>
              <a:sym typeface="Century Gothic"/>
            </a:endParaRPr>
          </a:p>
          <a:p>
            <a:pPr marL="457200" marR="0" lvl="0" indent="-457200" algn="l" rtl="0">
              <a:lnSpc>
                <a:spcPct val="80000"/>
              </a:lnSpc>
              <a:spcBef>
                <a:spcPts val="408"/>
              </a:spcBef>
              <a:spcAft>
                <a:spcPts val="0"/>
              </a:spcAft>
              <a:buClr>
                <a:schemeClr val="accent1"/>
              </a:buClr>
              <a:buSzPts val="2040"/>
              <a:buFont typeface="Book Antiqua"/>
              <a:buAutoNum type="arabicPeriod"/>
            </a:pPr>
            <a:r>
              <a:rPr lang="en-US" sz="2040" b="0" i="0" u="none" strike="noStrike" cap="none">
                <a:solidFill>
                  <a:srgbClr val="0C0C0C"/>
                </a:solidFill>
                <a:latin typeface="Century Gothic"/>
                <a:ea typeface="Century Gothic"/>
                <a:cs typeface="Century Gothic"/>
                <a:sym typeface="Century Gothic"/>
              </a:rPr>
              <a:t>Be critical of the media</a:t>
            </a:r>
            <a:r>
              <a:rPr lang="en-US" sz="2400" b="0" i="0" u="none" strike="noStrike" cap="none">
                <a:solidFill>
                  <a:srgbClr val="0C0C0C"/>
                </a:solidFill>
                <a:latin typeface="Century Gothic"/>
                <a:ea typeface="Century Gothic"/>
                <a:cs typeface="Century Gothic"/>
                <a:sym typeface="Century Gothic"/>
              </a:rPr>
              <a:t>. </a:t>
            </a:r>
            <a:r>
              <a:rPr lang="en-US" sz="2040" b="0" i="0" u="none" strike="noStrike" cap="none">
                <a:solidFill>
                  <a:srgbClr val="0C0C0C"/>
                </a:solidFill>
                <a:latin typeface="Century Gothic"/>
                <a:ea typeface="Century Gothic"/>
                <a:cs typeface="Century Gothic"/>
                <a:sym typeface="Century Gothic"/>
              </a:rPr>
              <a:t>Ask questions</a:t>
            </a:r>
            <a:endParaRPr/>
          </a:p>
          <a:p>
            <a:pPr marL="457200" marR="0" lvl="0" indent="-327660" algn="l" rtl="0">
              <a:lnSpc>
                <a:spcPct val="80000"/>
              </a:lnSpc>
              <a:spcBef>
                <a:spcPts val="408"/>
              </a:spcBef>
              <a:spcAft>
                <a:spcPts val="0"/>
              </a:spcAft>
              <a:buClr>
                <a:schemeClr val="accent1"/>
              </a:buClr>
              <a:buSzPts val="2040"/>
              <a:buFont typeface="Book Antiqua"/>
              <a:buNone/>
            </a:pPr>
            <a:endParaRPr sz="2400" b="0" i="0" u="none" strike="noStrike" cap="none">
              <a:solidFill>
                <a:srgbClr val="0C0C0C"/>
              </a:solidFill>
              <a:latin typeface="Century Gothic"/>
              <a:ea typeface="Century Gothic"/>
              <a:cs typeface="Century Gothic"/>
              <a:sym typeface="Century Gothic"/>
            </a:endParaRPr>
          </a:p>
          <a:p>
            <a:pPr marL="457200" marR="0" lvl="0" indent="-457200" algn="l" rtl="0">
              <a:lnSpc>
                <a:spcPct val="80000"/>
              </a:lnSpc>
              <a:spcBef>
                <a:spcPts val="408"/>
              </a:spcBef>
              <a:spcAft>
                <a:spcPts val="0"/>
              </a:spcAft>
              <a:buClr>
                <a:schemeClr val="accent1"/>
              </a:buClr>
              <a:buSzPts val="2040"/>
              <a:buFont typeface="Book Antiqua"/>
              <a:buAutoNum type="arabicPeriod"/>
            </a:pPr>
            <a:r>
              <a:rPr lang="en-US" sz="2040" b="0" i="0" u="none" strike="noStrike" cap="none">
                <a:solidFill>
                  <a:srgbClr val="0C0C0C"/>
                </a:solidFill>
                <a:latin typeface="Century Gothic"/>
                <a:ea typeface="Century Gothic"/>
                <a:cs typeface="Century Gothic"/>
                <a:sym typeface="Century Gothic"/>
              </a:rPr>
              <a:t>Be prepared to feel uncomfortable/stay in the conversation</a:t>
            </a:r>
            <a:endParaRPr sz="2400" b="0" i="0" u="none" strike="noStrike" cap="none">
              <a:solidFill>
                <a:srgbClr val="0C0C0C"/>
              </a:solidFill>
              <a:latin typeface="Century Gothic"/>
              <a:ea typeface="Century Gothic"/>
              <a:cs typeface="Century Gothic"/>
              <a:sym typeface="Century Gothic"/>
            </a:endParaRPr>
          </a:p>
          <a:p>
            <a:pPr marL="0" marR="0" lvl="0" indent="0" algn="l" rtl="0">
              <a:lnSpc>
                <a:spcPct val="80000"/>
              </a:lnSpc>
              <a:spcBef>
                <a:spcPts val="408"/>
              </a:spcBef>
              <a:spcAft>
                <a:spcPts val="0"/>
              </a:spcAft>
              <a:buClr>
                <a:schemeClr val="accent1"/>
              </a:buClr>
              <a:buSzPts val="2040"/>
              <a:buFont typeface="Arial"/>
              <a:buNone/>
            </a:pPr>
            <a:endParaRPr sz="2040" b="0" i="0" u="none" strike="noStrike" cap="none">
              <a:solidFill>
                <a:schemeClr val="dk2"/>
              </a:solidFill>
              <a:latin typeface="Century Gothic"/>
              <a:ea typeface="Century Gothic"/>
              <a:cs typeface="Century Gothic"/>
              <a:sym typeface="Century Gothic"/>
            </a:endParaRPr>
          </a:p>
        </p:txBody>
      </p:sp>
      <p:sp>
        <p:nvSpPr>
          <p:cNvPr id="348" name="Google Shape;348;p45"/>
          <p:cNvSpPr/>
          <p:nvPr/>
        </p:nvSpPr>
        <p:spPr>
          <a:xfrm>
            <a:off x="3504345" y="928085"/>
            <a:ext cx="4033797" cy="69249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rgbClr val="000000"/>
                </a:solidFill>
                <a:latin typeface="Arial"/>
                <a:ea typeface="Arial"/>
                <a:cs typeface="Arial"/>
                <a:sym typeface="Arial"/>
              </a:rPr>
              <a:t>Against Racism</a:t>
            </a:r>
            <a:endParaRPr sz="4050" b="1" i="0" u="none" strike="noStrike" cap="none">
              <a:solidFill>
                <a:schemeClr val="dk1"/>
              </a:solidFill>
              <a:latin typeface="Arial"/>
              <a:ea typeface="Arial"/>
              <a:cs typeface="Arial"/>
              <a:sym typeface="Arial"/>
            </a:endParaRPr>
          </a:p>
        </p:txBody>
      </p:sp>
      <p:pic>
        <p:nvPicPr>
          <p:cNvPr id="349" name="Google Shape;349;p45" descr="http://www.clker.com/cliparts/X/Q/2/3/6/f/man-pushing-back-hi.png"/>
          <p:cNvPicPr preferRelativeResize="0"/>
          <p:nvPr/>
        </p:nvPicPr>
        <p:blipFill rotWithShape="1">
          <a:blip r:embed="rId3">
            <a:alphaModFix/>
          </a:blip>
          <a:srcRect/>
          <a:stretch/>
        </p:blipFill>
        <p:spPr>
          <a:xfrm>
            <a:off x="7621188" y="928085"/>
            <a:ext cx="1162796" cy="1504629"/>
          </a:xfrm>
          <a:prstGeom prst="rect">
            <a:avLst/>
          </a:prstGeom>
          <a:noFill/>
          <a:ln>
            <a:noFill/>
          </a:ln>
        </p:spPr>
      </p:pic>
      <p:pic>
        <p:nvPicPr>
          <p:cNvPr id="350" name="Google Shape;350;p45"/>
          <p:cNvPicPr preferRelativeResize="0"/>
          <p:nvPr/>
        </p:nvPicPr>
        <p:blipFill rotWithShape="1">
          <a:blip r:embed="rId4">
            <a:alphaModFix/>
          </a:blip>
          <a:srcRect/>
          <a:stretch/>
        </p:blipFill>
        <p:spPr>
          <a:xfrm>
            <a:off x="6768677" y="4548726"/>
            <a:ext cx="2195550" cy="220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7534C"/>
              </a:buClr>
              <a:buSzPts val="4000"/>
              <a:buFont typeface="Book Antiqua"/>
              <a:buNone/>
            </a:pPr>
            <a:r>
              <a:rPr lang="en-US" sz="4000" b="0" i="0" u="none" strike="noStrike" cap="none" dirty="0" smtClean="0">
                <a:solidFill>
                  <a:srgbClr val="47534C"/>
                </a:solidFill>
                <a:latin typeface="Book Antiqua"/>
                <a:ea typeface="Book Antiqua"/>
                <a:cs typeface="Book Antiqua"/>
                <a:sym typeface="Book Antiqua"/>
              </a:rPr>
              <a:t>CULTURE</a:t>
            </a:r>
            <a:endParaRPr sz="4000" b="0" i="0" u="none" strike="noStrike" cap="none" dirty="0">
              <a:solidFill>
                <a:srgbClr val="47534C"/>
              </a:solidFill>
              <a:latin typeface="Book Antiqua"/>
              <a:ea typeface="Book Antiqua"/>
              <a:cs typeface="Book Antiqua"/>
              <a:sym typeface="Book Antiqu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3"/>
          <p:cNvPicPr preferRelativeResize="0"/>
          <p:nvPr/>
        </p:nvPicPr>
        <p:blipFill rotWithShape="1">
          <a:blip r:embed="rId3">
            <a:alphaModFix/>
          </a:blip>
          <a:srcRect/>
          <a:stretch/>
        </p:blipFill>
        <p:spPr>
          <a:xfrm>
            <a:off x="1715835" y="1326931"/>
            <a:ext cx="6235491" cy="39124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2800"/>
              <a:buFont typeface="Book Antiqua"/>
              <a:buNone/>
            </a:pPr>
            <a:r>
              <a:rPr lang="en-US" sz="2800" b="1" i="0" u="none" strike="noStrike" cap="none" dirty="0">
                <a:solidFill>
                  <a:srgbClr val="6B7C72"/>
                </a:solidFill>
                <a:latin typeface="Book Antiqua"/>
                <a:ea typeface="Book Antiqua"/>
                <a:cs typeface="Book Antiqua"/>
                <a:sym typeface="Book Antiqua"/>
              </a:rPr>
              <a:t>COMPONENTS OF CULTURAL </a:t>
            </a:r>
            <a:r>
              <a:rPr lang="en-US" sz="2800" b="1" i="0" u="none" strike="noStrike" cap="none" dirty="0" smtClean="0">
                <a:solidFill>
                  <a:srgbClr val="6B7C72"/>
                </a:solidFill>
                <a:latin typeface="Book Antiqua"/>
                <a:ea typeface="Book Antiqua"/>
                <a:cs typeface="Book Antiqua"/>
                <a:sym typeface="Book Antiqua"/>
              </a:rPr>
              <a:t>SENSITIVITY</a:t>
            </a:r>
            <a:endParaRPr sz="2800" b="1" i="0" u="none" strike="noStrike" cap="none" dirty="0">
              <a:solidFill>
                <a:srgbClr val="6B7C72"/>
              </a:solidFill>
              <a:latin typeface="Book Antiqua"/>
              <a:ea typeface="Book Antiqua"/>
              <a:cs typeface="Book Antiqua"/>
              <a:sym typeface="Book Antiqua"/>
            </a:endParaRPr>
          </a:p>
        </p:txBody>
      </p:sp>
      <p:sp>
        <p:nvSpPr>
          <p:cNvPr id="174" name="Google Shape;174;p22"/>
          <p:cNvSpPr txBox="1">
            <a:spLocks noGrp="1"/>
          </p:cNvSpPr>
          <p:nvPr>
            <p:ph type="body" idx="4294967295"/>
          </p:nvPr>
        </p:nvSpPr>
        <p:spPr>
          <a:xfrm>
            <a:off x="623531" y="1874999"/>
            <a:ext cx="7736698" cy="432052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333"/>
              </a:spcBef>
              <a:spcAft>
                <a:spcPts val="0"/>
              </a:spcAft>
              <a:buClr>
                <a:schemeClr val="accent1"/>
              </a:buClr>
              <a:buSzPts val="1265"/>
              <a:buFont typeface="Noto Sans Symbols"/>
              <a:buNone/>
            </a:pPr>
            <a:endParaRPr sz="1665" b="1" i="0" u="none" strike="noStrike" cap="none">
              <a:solidFill>
                <a:srgbClr val="424242"/>
              </a:solidFill>
              <a:latin typeface="Century Gothic"/>
              <a:ea typeface="Century Gothic"/>
              <a:cs typeface="Century Gothic"/>
              <a:sym typeface="Century Gothic"/>
            </a:endParaRPr>
          </a:p>
          <a:p>
            <a:pPr marL="342900" marR="0" lvl="0" indent="-342900" algn="l" rtl="0">
              <a:lnSpc>
                <a:spcPct val="80000"/>
              </a:lnSpc>
              <a:spcBef>
                <a:spcPts val="333"/>
              </a:spcBef>
              <a:spcAft>
                <a:spcPts val="0"/>
              </a:spcAft>
              <a:buClr>
                <a:schemeClr val="accent1"/>
              </a:buClr>
              <a:buSzPts val="1265"/>
              <a:buFont typeface="Book Antiqua"/>
              <a:buAutoNum type="arabicPeriod"/>
            </a:pPr>
            <a:r>
              <a:rPr lang="en-US" sz="2400" b="1" i="0" u="none" strike="noStrike" cap="none">
                <a:solidFill>
                  <a:srgbClr val="424242"/>
                </a:solidFill>
                <a:latin typeface="Century Gothic"/>
                <a:ea typeface="Century Gothic"/>
                <a:cs typeface="Century Gothic"/>
                <a:sym typeface="Century Gothic"/>
              </a:rPr>
              <a:t>Awareness</a:t>
            </a:r>
            <a:r>
              <a:rPr lang="en-US" sz="2400" b="0" i="0" u="none" strike="noStrike" cap="none">
                <a:solidFill>
                  <a:srgbClr val="424242"/>
                </a:solidFill>
                <a:latin typeface="Century Gothic"/>
                <a:ea typeface="Century Gothic"/>
                <a:cs typeface="Century Gothic"/>
                <a:sym typeface="Century Gothic"/>
              </a:rPr>
              <a:t> of one's own cultural worldview</a:t>
            </a:r>
            <a:endParaRPr sz="2400" b="0" i="0" u="none" strike="noStrike" cap="none">
              <a:solidFill>
                <a:schemeClr val="dk2"/>
              </a:solidFill>
              <a:latin typeface="Century Gothic"/>
              <a:ea typeface="Century Gothic"/>
              <a:cs typeface="Century Gothic"/>
              <a:sym typeface="Century Gothic"/>
            </a:endParaRPr>
          </a:p>
          <a:p>
            <a:pPr marL="342900" marR="0" lvl="0" indent="-262572" algn="l" rtl="0">
              <a:lnSpc>
                <a:spcPct val="80000"/>
              </a:lnSpc>
              <a:spcBef>
                <a:spcPts val="333"/>
              </a:spcBef>
              <a:spcAft>
                <a:spcPts val="0"/>
              </a:spcAft>
              <a:buClr>
                <a:schemeClr val="accent1"/>
              </a:buClr>
              <a:buSzPts val="1265"/>
              <a:buFont typeface="Book Antiqua"/>
              <a:buNone/>
            </a:pPr>
            <a:endParaRPr sz="3600" b="0" i="0" u="none" strike="noStrike" cap="none">
              <a:solidFill>
                <a:schemeClr val="dk2"/>
              </a:solidFill>
              <a:latin typeface="Century Gothic"/>
              <a:ea typeface="Century Gothic"/>
              <a:cs typeface="Century Gothic"/>
              <a:sym typeface="Century Gothic"/>
            </a:endParaRPr>
          </a:p>
          <a:p>
            <a:pPr marL="342900" marR="0" lvl="0" indent="-342900" algn="l" rtl="0">
              <a:lnSpc>
                <a:spcPct val="80000"/>
              </a:lnSpc>
              <a:spcBef>
                <a:spcPts val="333"/>
              </a:spcBef>
              <a:spcAft>
                <a:spcPts val="0"/>
              </a:spcAft>
              <a:buClr>
                <a:schemeClr val="accent1"/>
              </a:buClr>
              <a:buSzPts val="1265"/>
              <a:buFont typeface="Book Antiqua"/>
              <a:buAutoNum type="arabicPeriod"/>
            </a:pPr>
            <a:r>
              <a:rPr lang="en-US" sz="2400" b="1" i="0" u="none" strike="noStrike" cap="none">
                <a:solidFill>
                  <a:srgbClr val="424242"/>
                </a:solidFill>
                <a:latin typeface="Century Gothic"/>
                <a:ea typeface="Century Gothic"/>
                <a:cs typeface="Century Gothic"/>
                <a:sym typeface="Century Gothic"/>
              </a:rPr>
              <a:t>Knowledge</a:t>
            </a:r>
            <a:r>
              <a:rPr lang="en-US" sz="2400" b="0" i="0" u="none" strike="noStrike" cap="none">
                <a:solidFill>
                  <a:srgbClr val="424242"/>
                </a:solidFill>
                <a:latin typeface="Century Gothic"/>
                <a:ea typeface="Century Gothic"/>
                <a:cs typeface="Century Gothic"/>
                <a:sym typeface="Century Gothic"/>
              </a:rPr>
              <a:t> of different cultural practices and worldviews</a:t>
            </a:r>
            <a:endParaRPr sz="2400" b="0" i="0" u="none" strike="noStrike" cap="none">
              <a:solidFill>
                <a:schemeClr val="dk2"/>
              </a:solidFill>
              <a:latin typeface="Century Gothic"/>
              <a:ea typeface="Century Gothic"/>
              <a:cs typeface="Century Gothic"/>
              <a:sym typeface="Century Gothic"/>
            </a:endParaRPr>
          </a:p>
          <a:p>
            <a:pPr marL="342900" marR="0" lvl="0" indent="-262572" algn="l" rtl="0">
              <a:lnSpc>
                <a:spcPct val="80000"/>
              </a:lnSpc>
              <a:spcBef>
                <a:spcPts val="333"/>
              </a:spcBef>
              <a:spcAft>
                <a:spcPts val="0"/>
              </a:spcAft>
              <a:buClr>
                <a:schemeClr val="accent1"/>
              </a:buClr>
              <a:buSzPts val="1265"/>
              <a:buFont typeface="Book Antiqua"/>
              <a:buNone/>
            </a:pPr>
            <a:endParaRPr sz="3600" b="0" i="0" u="none" strike="noStrike" cap="none">
              <a:solidFill>
                <a:schemeClr val="dk2"/>
              </a:solidFill>
              <a:latin typeface="Century Gothic"/>
              <a:ea typeface="Century Gothic"/>
              <a:cs typeface="Century Gothic"/>
              <a:sym typeface="Century Gothic"/>
            </a:endParaRPr>
          </a:p>
          <a:p>
            <a:pPr marL="342900" marR="0" lvl="0" indent="-342900" algn="l" rtl="0">
              <a:lnSpc>
                <a:spcPct val="80000"/>
              </a:lnSpc>
              <a:spcBef>
                <a:spcPts val="333"/>
              </a:spcBef>
              <a:spcAft>
                <a:spcPts val="0"/>
              </a:spcAft>
              <a:buClr>
                <a:schemeClr val="accent1"/>
              </a:buClr>
              <a:buSzPts val="1265"/>
              <a:buFont typeface="Book Antiqua"/>
              <a:buAutoNum type="arabicPeriod"/>
            </a:pPr>
            <a:r>
              <a:rPr lang="en-US" sz="2400" b="1" i="0" u="none" strike="noStrike" cap="none">
                <a:solidFill>
                  <a:srgbClr val="424242"/>
                </a:solidFill>
                <a:latin typeface="Century Gothic"/>
                <a:ea typeface="Century Gothic"/>
                <a:cs typeface="Century Gothic"/>
                <a:sym typeface="Century Gothic"/>
              </a:rPr>
              <a:t>Attitude</a:t>
            </a:r>
            <a:r>
              <a:rPr lang="en-US" sz="2400" b="0" i="0" u="none" strike="noStrike" cap="none">
                <a:solidFill>
                  <a:srgbClr val="424242"/>
                </a:solidFill>
                <a:latin typeface="Century Gothic"/>
                <a:ea typeface="Century Gothic"/>
                <a:cs typeface="Century Gothic"/>
                <a:sym typeface="Century Gothic"/>
              </a:rPr>
              <a:t> towards cultural differences</a:t>
            </a:r>
            <a:endParaRPr sz="2400" b="0" i="0" u="none" strike="noStrike" cap="none">
              <a:solidFill>
                <a:schemeClr val="dk2"/>
              </a:solidFill>
              <a:latin typeface="Century Gothic"/>
              <a:ea typeface="Century Gothic"/>
              <a:cs typeface="Century Gothic"/>
              <a:sym typeface="Century Gothic"/>
            </a:endParaRPr>
          </a:p>
          <a:p>
            <a:pPr marL="342900" marR="0" lvl="0" indent="-262572" algn="l" rtl="0">
              <a:lnSpc>
                <a:spcPct val="80000"/>
              </a:lnSpc>
              <a:spcBef>
                <a:spcPts val="333"/>
              </a:spcBef>
              <a:spcAft>
                <a:spcPts val="0"/>
              </a:spcAft>
              <a:buClr>
                <a:schemeClr val="accent1"/>
              </a:buClr>
              <a:buSzPts val="1265"/>
              <a:buFont typeface="Book Antiqua"/>
              <a:buNone/>
            </a:pPr>
            <a:endParaRPr sz="2400" b="0" i="0" u="none" strike="noStrike" cap="none">
              <a:solidFill>
                <a:srgbClr val="424242"/>
              </a:solidFill>
              <a:latin typeface="Century Gothic"/>
              <a:ea typeface="Century Gothic"/>
              <a:cs typeface="Century Gothic"/>
              <a:sym typeface="Century Gothic"/>
            </a:endParaRPr>
          </a:p>
          <a:p>
            <a:pPr marL="342900" marR="0" lvl="0" indent="-342900" algn="l" rtl="0">
              <a:lnSpc>
                <a:spcPct val="80000"/>
              </a:lnSpc>
              <a:spcBef>
                <a:spcPts val="333"/>
              </a:spcBef>
              <a:spcAft>
                <a:spcPts val="0"/>
              </a:spcAft>
              <a:buClr>
                <a:schemeClr val="accent1"/>
              </a:buClr>
              <a:buSzPts val="1265"/>
              <a:buFont typeface="Book Antiqua"/>
              <a:buAutoNum type="arabicPeriod"/>
            </a:pPr>
            <a:r>
              <a:rPr lang="en-US" sz="2400" b="1" i="0" u="none" strike="noStrike" cap="none">
                <a:solidFill>
                  <a:srgbClr val="424242"/>
                </a:solidFill>
                <a:latin typeface="Century Gothic"/>
                <a:ea typeface="Century Gothic"/>
                <a:cs typeface="Century Gothic"/>
                <a:sym typeface="Century Gothic"/>
              </a:rPr>
              <a:t>Skills </a:t>
            </a:r>
            <a:r>
              <a:rPr lang="en-US" sz="2400" b="0" i="0" u="none" strike="noStrike" cap="none">
                <a:solidFill>
                  <a:srgbClr val="424242"/>
                </a:solidFill>
                <a:latin typeface="Century Gothic"/>
                <a:ea typeface="Century Gothic"/>
                <a:cs typeface="Century Gothic"/>
                <a:sym typeface="Century Gothic"/>
              </a:rPr>
              <a:t>that enable you to interact with different cultures   </a:t>
            </a:r>
            <a:endParaRPr sz="3600" b="0" i="0" u="none" strike="noStrike" cap="none">
              <a:solidFill>
                <a:schemeClr val="dk2"/>
              </a:solidFill>
              <a:latin typeface="Century Gothic"/>
              <a:ea typeface="Century Gothic"/>
              <a:cs typeface="Century Gothic"/>
              <a:sym typeface="Century Gothic"/>
            </a:endParaRPr>
          </a:p>
          <a:p>
            <a:pPr marL="0" marR="0" lvl="0" indent="0" algn="l" rtl="0">
              <a:lnSpc>
                <a:spcPct val="80000"/>
              </a:lnSpc>
              <a:spcBef>
                <a:spcPts val="333"/>
              </a:spcBef>
              <a:spcAft>
                <a:spcPts val="0"/>
              </a:spcAft>
              <a:buClr>
                <a:schemeClr val="accent1"/>
              </a:buClr>
              <a:buSzPts val="1265"/>
              <a:buFont typeface="Noto Sans Symbols"/>
              <a:buNone/>
            </a:pPr>
            <a:endParaRPr sz="1665" b="1" i="0" u="none" strike="noStrike" cap="none">
              <a:solidFill>
                <a:srgbClr val="424242"/>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p:nvPr/>
        </p:nvSpPr>
        <p:spPr>
          <a:xfrm>
            <a:off x="183642" y="1642188"/>
            <a:ext cx="8823366" cy="50115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Century Gothic"/>
                <a:ea typeface="Century Gothic"/>
                <a:cs typeface="Century Gothic"/>
                <a:sym typeface="Century Gothic"/>
              </a:rPr>
              <a:t> Your cultural communication is influenced by expectations, values, beliefs, language, communication styles – and may influence your perception of what you see and experience.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2000" b="0" i="0" u="none" strike="noStrike" cap="none" dirty="0">
                <a:solidFill>
                  <a:schemeClr val="dk1"/>
                </a:solidFill>
                <a:latin typeface="Century Gothic"/>
                <a:ea typeface="Century Gothic"/>
                <a:cs typeface="Century Gothic"/>
                <a:sym typeface="Century Gothic"/>
              </a:rPr>
              <a:t>What are my family’s expectations about </a:t>
            </a:r>
            <a:r>
              <a:rPr lang="en-US" sz="2000" b="1" i="0" u="none" strike="noStrike" cap="none" dirty="0">
                <a:solidFill>
                  <a:schemeClr val="dk1"/>
                </a:solidFill>
                <a:latin typeface="Century Gothic"/>
                <a:ea typeface="Century Gothic"/>
                <a:cs typeface="Century Gothic"/>
                <a:sym typeface="Century Gothic"/>
              </a:rPr>
              <a:t>responsibility, dependability</a:t>
            </a:r>
            <a:r>
              <a:rPr lang="en-US" sz="2000" b="0" i="0" u="none" strike="noStrike" cap="none" dirty="0">
                <a:solidFill>
                  <a:schemeClr val="dk1"/>
                </a:solidFill>
                <a:latin typeface="Century Gothic"/>
                <a:ea typeface="Century Gothic"/>
                <a:cs typeface="Century Gothic"/>
                <a:sym typeface="Century Gothic"/>
              </a:rPr>
              <a:t>, and getting the job right the first </a:t>
            </a:r>
            <a:r>
              <a:rPr lang="en-US" sz="2000" b="0" i="0" u="none" strike="noStrike" cap="none" dirty="0" smtClean="0">
                <a:solidFill>
                  <a:schemeClr val="dk1"/>
                </a:solidFill>
                <a:latin typeface="Century Gothic"/>
                <a:ea typeface="Century Gothic"/>
                <a:cs typeface="Century Gothic"/>
                <a:sym typeface="Century Gothic"/>
              </a:rPr>
              <a:t>time</a:t>
            </a:r>
            <a:r>
              <a:rPr lang="en-US" sz="2000" dirty="0" smtClean="0">
                <a:solidFill>
                  <a:schemeClr val="dk1"/>
                </a:solidFill>
                <a:latin typeface="Century Gothic"/>
                <a:ea typeface="Century Gothic"/>
                <a:cs typeface="Century Gothic"/>
                <a:sym typeface="Century Gothic"/>
              </a:rPr>
              <a:t>?</a:t>
            </a:r>
          </a:p>
          <a:p>
            <a:pPr marL="342900" marR="0" lvl="0" indent="-342900" algn="l" rtl="0">
              <a:lnSpc>
                <a:spcPct val="100000"/>
              </a:lnSpc>
              <a:spcBef>
                <a:spcPts val="0"/>
              </a:spcBef>
              <a:spcAft>
                <a:spcPts val="0"/>
              </a:spcAft>
              <a:buClr>
                <a:schemeClr val="dk1"/>
              </a:buClr>
              <a:buSzPts val="1800"/>
              <a:buFont typeface="Century Gothic"/>
              <a:buAutoNum type="arabicPeriod"/>
            </a:pPr>
            <a:endParaRPr lang="en-US" sz="2000" b="0" i="0" u="none" strike="noStrike" cap="none" dirty="0" smtClean="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endParaRPr sz="2000" b="0" i="0" u="none" strike="noStrike" cap="none" dirty="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2000" b="0" i="0" u="none" strike="noStrike" cap="none" dirty="0">
                <a:solidFill>
                  <a:schemeClr val="dk1"/>
                </a:solidFill>
                <a:latin typeface="Century Gothic"/>
                <a:ea typeface="Century Gothic"/>
                <a:cs typeface="Century Gothic"/>
                <a:sym typeface="Century Gothic"/>
              </a:rPr>
              <a:t>What are my family’s expectations around </a:t>
            </a:r>
            <a:r>
              <a:rPr lang="en-US" sz="2000" b="1" i="0" u="none" strike="noStrike" cap="none" dirty="0">
                <a:solidFill>
                  <a:schemeClr val="dk1"/>
                </a:solidFill>
                <a:latin typeface="Century Gothic"/>
                <a:ea typeface="Century Gothic"/>
                <a:cs typeface="Century Gothic"/>
                <a:sym typeface="Century Gothic"/>
              </a:rPr>
              <a:t>time and punctuality</a:t>
            </a:r>
            <a:r>
              <a:rPr lang="en-US" sz="2000" b="0" i="0" u="none" strike="noStrike" cap="none" dirty="0" smtClean="0">
                <a:solidFill>
                  <a:schemeClr val="dk1"/>
                </a:solidFill>
                <a:latin typeface="Century Gothic"/>
                <a:ea typeface="Century Gothic"/>
                <a:cs typeface="Century Gothic"/>
                <a:sym typeface="Century Gothic"/>
              </a:rPr>
              <a:t>?</a:t>
            </a:r>
          </a:p>
          <a:p>
            <a:pPr marL="342900" marR="0" lvl="0" indent="-342900" algn="l" rtl="0">
              <a:lnSpc>
                <a:spcPct val="100000"/>
              </a:lnSpc>
              <a:spcBef>
                <a:spcPts val="0"/>
              </a:spcBef>
              <a:spcAft>
                <a:spcPts val="0"/>
              </a:spcAft>
              <a:buClr>
                <a:schemeClr val="dk1"/>
              </a:buClr>
              <a:buSzPts val="1800"/>
              <a:buFont typeface="Century Gothic"/>
              <a:buAutoNum type="arabicPeriod"/>
            </a:pPr>
            <a:endParaRPr lang="en-US" sz="1600" b="0" i="0" u="none" strike="noStrike" cap="none" dirty="0" smtClean="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entury Gothic"/>
              <a:buAutoNum type="arabicPeriod"/>
            </a:pPr>
            <a:endParaRPr lang="en-US" sz="1600" b="0" i="0" u="none" strike="noStrike" cap="none" dirty="0" smtClean="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entury Gothic"/>
              <a:buAutoNum type="arabicPeriod"/>
            </a:pP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2000" b="0" i="0" u="none" strike="noStrike" cap="none" dirty="0">
                <a:solidFill>
                  <a:schemeClr val="dk1"/>
                </a:solidFill>
                <a:latin typeface="Century Gothic"/>
                <a:ea typeface="Century Gothic"/>
                <a:cs typeface="Century Gothic"/>
                <a:sym typeface="Century Gothic"/>
              </a:rPr>
              <a:t>What are my family’s </a:t>
            </a:r>
            <a:r>
              <a:rPr lang="en-US" sz="2000" b="1" i="0" u="none" strike="noStrike" cap="none" dirty="0">
                <a:solidFill>
                  <a:schemeClr val="dk1"/>
                </a:solidFill>
                <a:latin typeface="Century Gothic"/>
                <a:ea typeface="Century Gothic"/>
                <a:cs typeface="Century Gothic"/>
                <a:sym typeface="Century Gothic"/>
              </a:rPr>
              <a:t>non-verbal communication</a:t>
            </a:r>
            <a:r>
              <a:rPr lang="en-US" sz="2000" b="0" i="0" u="none" strike="noStrike" cap="none" dirty="0">
                <a:solidFill>
                  <a:schemeClr val="dk1"/>
                </a:solidFill>
                <a:latin typeface="Century Gothic"/>
                <a:ea typeface="Century Gothic"/>
                <a:cs typeface="Century Gothic"/>
                <a:sym typeface="Century Gothic"/>
              </a:rPr>
              <a:t> – closeness, eye contact, etc</a:t>
            </a:r>
            <a:r>
              <a:rPr lang="en-US" sz="2000" b="0" i="0" u="none" strike="noStrike" cap="none" dirty="0" smtClean="0">
                <a:solidFill>
                  <a:schemeClr val="dk1"/>
                </a:solidFill>
                <a:latin typeface="Century Gothic"/>
                <a:ea typeface="Century Gothic"/>
                <a:cs typeface="Century Gothic"/>
                <a:sym typeface="Century Gothic"/>
              </a:rPr>
              <a:t>.?</a:t>
            </a:r>
          </a:p>
          <a:p>
            <a:pPr marL="342900" lvl="0" indent="-342900">
              <a:buClr>
                <a:schemeClr val="dk1"/>
              </a:buClr>
              <a:buSzPts val="1800"/>
              <a:buFont typeface="+mj-lt"/>
              <a:buAutoNum type="arabicPeriod"/>
            </a:pPr>
            <a:endParaRPr lang="en-US" sz="2000" dirty="0" smtClean="0">
              <a:solidFill>
                <a:schemeClr val="dk1"/>
              </a:solidFill>
              <a:latin typeface="Century Gothic"/>
              <a:ea typeface="Century Gothic"/>
              <a:cs typeface="Century Gothic"/>
              <a:sym typeface="Century Gothic"/>
            </a:endParaRPr>
          </a:p>
          <a:p>
            <a:pPr marL="342900" lvl="0" indent="-342900">
              <a:buClr>
                <a:schemeClr val="dk1"/>
              </a:buClr>
              <a:buSzPts val="1800"/>
              <a:buFont typeface="+mj-lt"/>
              <a:buAutoNum type="arabicPeriod"/>
            </a:pPr>
            <a:endParaRPr lang="en-US" sz="2000" dirty="0">
              <a:solidFill>
                <a:schemeClr val="dk1"/>
              </a:solidFill>
              <a:latin typeface="Century Gothic"/>
              <a:ea typeface="Century Gothic"/>
              <a:cs typeface="Century Gothic"/>
              <a:sym typeface="Century Gothic"/>
            </a:endParaRPr>
          </a:p>
          <a:p>
            <a:pPr marL="342900" lvl="0" indent="-342900">
              <a:buClr>
                <a:schemeClr val="dk1"/>
              </a:buClr>
              <a:buSzPts val="1800"/>
              <a:buFont typeface="Century Gothic"/>
              <a:buAutoNum type="arabicPeriod"/>
            </a:pPr>
            <a:r>
              <a:rPr lang="en-US" sz="2000" dirty="0">
                <a:solidFill>
                  <a:schemeClr val="dk1"/>
                </a:solidFill>
                <a:latin typeface="Century Gothic"/>
                <a:ea typeface="Century Gothic"/>
                <a:cs typeface="Century Gothic"/>
                <a:sym typeface="Century Gothic"/>
              </a:rPr>
              <a:t>What are my family’s attitudes towards </a:t>
            </a:r>
            <a:r>
              <a:rPr lang="en-US" sz="2000" b="1" dirty="0">
                <a:solidFill>
                  <a:schemeClr val="dk1"/>
                </a:solidFill>
                <a:latin typeface="Century Gothic"/>
                <a:ea typeface="Century Gothic"/>
                <a:cs typeface="Century Gothic"/>
                <a:sym typeface="Century Gothic"/>
              </a:rPr>
              <a:t>race and ethnicity</a:t>
            </a:r>
            <a:r>
              <a:rPr lang="en-US" sz="2000" dirty="0" smtClean="0">
                <a:solidFill>
                  <a:schemeClr val="dk1"/>
                </a:solidFill>
                <a:latin typeface="Century Gothic"/>
                <a:ea typeface="Century Gothic"/>
                <a:cs typeface="Century Gothic"/>
                <a:sym typeface="Century Gothic"/>
              </a:rPr>
              <a:t>?</a:t>
            </a:r>
          </a:p>
          <a:p>
            <a:pPr marL="342900" lvl="0" indent="-342900">
              <a:buClr>
                <a:schemeClr val="dk1"/>
              </a:buClr>
              <a:buSzPts val="1800"/>
              <a:buFont typeface="Century Gothic"/>
              <a:buAutoNum type="arabicPeriod"/>
            </a:pPr>
            <a:endParaRPr lang="en-US" sz="1800" dirty="0">
              <a:solidFill>
                <a:schemeClr val="dk1"/>
              </a:solidFill>
              <a:latin typeface="Century Gothic"/>
              <a:ea typeface="Century Gothic"/>
              <a:cs typeface="Century Gothic"/>
              <a:sym typeface="Century Gothic"/>
            </a:endParaRPr>
          </a:p>
          <a:p>
            <a:pPr marR="0" lvl="0" algn="l" rtl="0">
              <a:lnSpc>
                <a:spcPct val="100000"/>
              </a:lnSpc>
              <a:spcBef>
                <a:spcPts val="0"/>
              </a:spcBef>
              <a:spcAft>
                <a:spcPts val="0"/>
              </a:spcAft>
              <a:buClr>
                <a:schemeClr val="dk1"/>
              </a:buClr>
              <a:buSzPts val="1800"/>
            </a:pPr>
            <a:endParaRPr sz="1400" b="0" i="0" u="none" strike="noStrike" cap="none" dirty="0" smtClean="0">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Century Gothic"/>
              <a:buNone/>
            </a:pPr>
            <a:endParaRPr sz="16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sp>
        <p:nvSpPr>
          <p:cNvPr id="185" name="Google Shape;185;p24"/>
          <p:cNvSpPr txBox="1">
            <a:spLocks noGrp="1"/>
          </p:cNvSpPr>
          <p:nvPr>
            <p:ph type="title"/>
          </p:nvPr>
        </p:nvSpPr>
        <p:spPr>
          <a:xfrm>
            <a:off x="345232" y="152400"/>
            <a:ext cx="8500187" cy="135916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3600"/>
              <a:buFont typeface="Century Gothic"/>
              <a:buNone/>
            </a:pPr>
            <a:r>
              <a:rPr lang="en-US" sz="3600" b="0" i="0" u="none" strike="noStrike" cap="none">
                <a:solidFill>
                  <a:schemeClr val="accent1"/>
                </a:solidFill>
                <a:latin typeface="Century Gothic"/>
                <a:ea typeface="Century Gothic"/>
                <a:cs typeface="Century Gothic"/>
                <a:sym typeface="Century Gothic"/>
              </a:rPr>
              <a:t>How attitudes are formed</a:t>
            </a:r>
            <a:endParaRPr sz="3600" b="0" i="0" u="none" strike="noStrike" cap="none">
              <a:solidFill>
                <a:schemeClr val="accent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7534C"/>
              </a:buClr>
              <a:buSzPts val="4000"/>
              <a:buFont typeface="Book Antiqua"/>
              <a:buNone/>
            </a:pPr>
            <a:r>
              <a:rPr lang="en-US" sz="4000" b="0" i="0" u="none" strike="noStrike" cap="none">
                <a:solidFill>
                  <a:srgbClr val="47534C"/>
                </a:solidFill>
                <a:latin typeface="Book Antiqua"/>
                <a:ea typeface="Book Antiqua"/>
                <a:cs typeface="Book Antiqua"/>
                <a:sym typeface="Book Antiqua"/>
              </a:rPr>
              <a:t>SOCIAL IDENTITY AND PERCEPTION</a:t>
            </a:r>
            <a:endParaRPr sz="4000" b="0" i="0" u="none" strike="noStrike" cap="none">
              <a:solidFill>
                <a:srgbClr val="47534C"/>
              </a:solidFill>
              <a:latin typeface="Book Antiqua"/>
              <a:ea typeface="Book Antiqua"/>
              <a:cs typeface="Book Antiqua"/>
              <a:sym typeface="Book Antiqu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The Trouble We’re In: Privilege, Power, and Difference (Allan Johnson)</a:t>
            </a:r>
            <a:endParaRPr sz="3500" b="0" i="0" u="none" strike="noStrike" cap="none">
              <a:solidFill>
                <a:srgbClr val="6B7C72"/>
              </a:solidFill>
              <a:latin typeface="Book Antiqua"/>
              <a:ea typeface="Book Antiqua"/>
              <a:cs typeface="Book Antiqua"/>
              <a:sym typeface="Book Antiqua"/>
            </a:endParaRPr>
          </a:p>
        </p:txBody>
      </p:sp>
      <p:sp>
        <p:nvSpPr>
          <p:cNvPr id="361" name="Google Shape;361;p47"/>
          <p:cNvSpPr/>
          <p:nvPr/>
        </p:nvSpPr>
        <p:spPr>
          <a:xfrm>
            <a:off x="858644" y="1940313"/>
            <a:ext cx="7828156"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dirty="0">
                <a:latin typeface="Century Gothic"/>
                <a:ea typeface="Century Gothic"/>
                <a:cs typeface="Century Gothic"/>
                <a:sym typeface="Century Gothic"/>
              </a:rPr>
              <a:t>“The idea that everyone is naturally frightened by difference is a cultural myth. There is nothing inherently frightening by what we don’t know. If we feel afraid, it isn’t what we don’t know that frightens us, it’s what we think we do know. The problem is our ideas about what we don’t know” (Johnson, pg. 16).</a:t>
            </a:r>
            <a:endParaRPr sz="2000" dirty="0">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2000" dirty="0">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2000" dirty="0">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2000" dirty="0">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entury Gothic"/>
                <a:ea typeface="Century Gothic"/>
                <a:cs typeface="Century Gothic"/>
                <a:sym typeface="Century Gothic"/>
              </a:rPr>
              <a:t>“The trouble around diversity, then, isn’t just that people differ from one another. The trouble is produced by a world organized in ways that encourage people to use difference to include or exclude, reward or punish, credit or discredit, elevate or oppress, value or devalue, leave alone or harass” (Johnson, pg. 19). </a:t>
            </a:r>
            <a:endParaRPr sz="20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49"/>
          <p:cNvPicPr preferRelativeResize="0"/>
          <p:nvPr/>
        </p:nvPicPr>
        <p:blipFill rotWithShape="1">
          <a:blip r:embed="rId3">
            <a:alphaModFix/>
          </a:blip>
          <a:srcRect/>
          <a:stretch/>
        </p:blipFill>
        <p:spPr>
          <a:xfrm>
            <a:off x="2932771" y="482223"/>
            <a:ext cx="5958578" cy="5901694"/>
          </a:xfrm>
          <a:prstGeom prst="rect">
            <a:avLst/>
          </a:prstGeom>
          <a:noFill/>
          <a:ln>
            <a:noFill/>
          </a:ln>
        </p:spPr>
      </p:pic>
      <p:sp>
        <p:nvSpPr>
          <p:cNvPr id="373" name="Google Shape;373;p49"/>
          <p:cNvSpPr txBox="1"/>
          <p:nvPr/>
        </p:nvSpPr>
        <p:spPr>
          <a:xfrm>
            <a:off x="181805" y="1401745"/>
            <a:ext cx="2750966" cy="40626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Century Gothic"/>
                <a:ea typeface="Century Gothic"/>
                <a:cs typeface="Century Gothic"/>
                <a:sym typeface="Century Gothic"/>
              </a:rPr>
              <a:t>Identity Wheel</a:t>
            </a:r>
            <a:endParaRPr/>
          </a:p>
          <a:p>
            <a:pPr marL="0" marR="0" lvl="0" indent="0" algn="ctr" rtl="0">
              <a:lnSpc>
                <a:spcPct val="100000"/>
              </a:lnSpc>
              <a:spcBef>
                <a:spcPts val="0"/>
              </a:spcBef>
              <a:spcAft>
                <a:spcPts val="0"/>
              </a:spcAft>
              <a:buNone/>
            </a:pPr>
            <a:endParaRPr sz="2100" b="1"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en-US" sz="1800" b="0" i="0" u="none" strike="noStrike" cap="none">
                <a:solidFill>
                  <a:srgbClr val="000000"/>
                </a:solidFill>
                <a:latin typeface="Century Gothic"/>
                <a:ea typeface="Century Gothic"/>
                <a:cs typeface="Century Gothic"/>
                <a:sym typeface="Century Gothic"/>
              </a:rPr>
              <a:t>Expressions of what makes you unique.</a:t>
            </a:r>
            <a:endParaRPr/>
          </a:p>
          <a:p>
            <a:pPr marL="0" marR="0" lvl="0" indent="0" algn="ctr" rtl="0">
              <a:lnSpc>
                <a:spcPct val="100000"/>
              </a:lnSpc>
              <a:spcBef>
                <a:spcPts val="0"/>
              </a:spcBef>
              <a:spcAft>
                <a:spcPts val="0"/>
              </a:spcAft>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en-US" sz="1800" b="0" i="0" u="none" strike="noStrike" cap="none">
                <a:solidFill>
                  <a:srgbClr val="000000"/>
                </a:solidFill>
                <a:latin typeface="Century Gothic"/>
                <a:ea typeface="Century Gothic"/>
                <a:cs typeface="Century Gothic"/>
                <a:sym typeface="Century Gothic"/>
              </a:rPr>
              <a:t>Dimensions of diversity that influence your experiences, values and beliefs, attitudes, and behaviors.</a:t>
            </a:r>
            <a:endParaRPr/>
          </a:p>
          <a:p>
            <a:pPr marL="0" marR="0" lvl="0" indent="0" algn="ctr" rtl="0">
              <a:lnSpc>
                <a:spcPct val="100000"/>
              </a:lnSpc>
              <a:spcBef>
                <a:spcPts val="0"/>
              </a:spcBef>
              <a:spcAft>
                <a:spcPts val="0"/>
              </a:spcAft>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en-US" sz="1800" b="0" i="0" u="none" strike="noStrike" cap="none">
                <a:solidFill>
                  <a:srgbClr val="000000"/>
                </a:solidFill>
                <a:latin typeface="Century Gothic"/>
                <a:ea typeface="Century Gothic"/>
                <a:cs typeface="Century Gothic"/>
                <a:sym typeface="Century Gothic"/>
              </a:rPr>
              <a:t>Some elements are visible and </a:t>
            </a:r>
            <a:endParaRPr/>
          </a:p>
          <a:p>
            <a:pPr marL="0" marR="0" lvl="0" indent="0" algn="ctr" rtl="0">
              <a:lnSpc>
                <a:spcPct val="100000"/>
              </a:lnSpc>
              <a:spcBef>
                <a:spcPts val="0"/>
              </a:spcBef>
              <a:spcAft>
                <a:spcPts val="0"/>
              </a:spcAft>
              <a:buNone/>
            </a:pPr>
            <a:r>
              <a:rPr lang="en-US" sz="1800" b="0" i="0" u="none" strike="noStrike" cap="none">
                <a:solidFill>
                  <a:srgbClr val="000000"/>
                </a:solidFill>
                <a:latin typeface="Century Gothic"/>
                <a:ea typeface="Century Gothic"/>
                <a:cs typeface="Century Gothic"/>
                <a:sym typeface="Century Gothic"/>
              </a:rPr>
              <a:t>some are hidden.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EMPATHY QUIZ</a:t>
            </a:r>
            <a:endParaRPr sz="3500" b="0" i="0" u="none" strike="noStrike" cap="none">
              <a:solidFill>
                <a:srgbClr val="6B7C72"/>
              </a:solidFill>
              <a:latin typeface="Book Antiqua"/>
              <a:ea typeface="Book Antiqua"/>
              <a:cs typeface="Book Antiqua"/>
              <a:sym typeface="Book Antiqua"/>
            </a:endParaRPr>
          </a:p>
        </p:txBody>
      </p:sp>
      <p:sp>
        <p:nvSpPr>
          <p:cNvPr id="142" name="Google Shape;142;p17"/>
          <p:cNvSpPr/>
          <p:nvPr/>
        </p:nvSpPr>
        <p:spPr>
          <a:xfrm>
            <a:off x="298580" y="1679510"/>
            <a:ext cx="8574832" cy="50475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62626"/>
                </a:solidFill>
                <a:latin typeface="Century Gothic"/>
                <a:ea typeface="Century Gothic"/>
                <a:cs typeface="Century Gothic"/>
                <a:sym typeface="Century Gothic"/>
              </a:rPr>
              <a:t>1. According to Rosenberg, empathy is:</a:t>
            </a:r>
            <a:endParaRPr sz="1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Respectful understanding of what others are experiencing.</a:t>
            </a:r>
            <a:endParaRPr sz="1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Emptying our mind and listening with our whole being.</a:t>
            </a:r>
            <a:endParaRPr sz="1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Putting ourselves in someone else’s shoes.</a:t>
            </a:r>
            <a:endParaRPr sz="1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Enhanced by using active listening and paraphrasing.</a:t>
            </a:r>
            <a:endParaRPr sz="1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All of the above</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a:solidFill>
                  <a:srgbClr val="262626"/>
                </a:solidFill>
                <a:latin typeface="Century Gothic"/>
                <a:ea typeface="Century Gothic"/>
                <a:cs typeface="Century Gothic"/>
                <a:sym typeface="Century Gothic"/>
              </a:rPr>
              <a:t/>
            </a:r>
            <a:br>
              <a:rPr lang="en-US" sz="1400" b="0" i="0" u="none" strike="noStrike" cap="none">
                <a:solidFill>
                  <a:srgbClr val="262626"/>
                </a:solidFill>
                <a:latin typeface="Century Gothic"/>
                <a:ea typeface="Century Gothic"/>
                <a:cs typeface="Century Gothic"/>
                <a:sym typeface="Century Gothic"/>
              </a:rPr>
            </a:br>
            <a:r>
              <a:rPr lang="en-US" sz="1400" b="1" i="0" u="none" strike="noStrike" cap="none">
                <a:solidFill>
                  <a:srgbClr val="262626"/>
                </a:solidFill>
                <a:latin typeface="Century Gothic"/>
                <a:ea typeface="Century Gothic"/>
                <a:cs typeface="Century Gothic"/>
                <a:sym typeface="Century Gothic"/>
              </a:rPr>
              <a:t>2. Match the following behaviors that prevent us from connecting empathically with others.</a:t>
            </a:r>
            <a:br>
              <a:rPr lang="en-US" sz="1400" b="1" i="0" u="none" strike="noStrike" cap="none">
                <a:solidFill>
                  <a:srgbClr val="262626"/>
                </a:solidFill>
                <a:latin typeface="Century Gothic"/>
                <a:ea typeface="Century Gothic"/>
                <a:cs typeface="Century Gothic"/>
                <a:sym typeface="Century Gothic"/>
              </a:rPr>
            </a:br>
            <a:r>
              <a:rPr lang="en-US" sz="1400" b="1" i="0" u="none" strike="noStrike" cap="none">
                <a:solidFill>
                  <a:srgbClr val="262626"/>
                </a:solidFill>
                <a:latin typeface="Century Gothic"/>
                <a:ea typeface="Century Gothic"/>
                <a:cs typeface="Century Gothic"/>
                <a:sym typeface="Century Gothic"/>
              </a:rPr>
              <a:t>	</a:t>
            </a:r>
            <a:r>
              <a:rPr lang="en-US" sz="1400" b="0" i="0" u="none" strike="noStrike" cap="none">
                <a:solidFill>
                  <a:srgbClr val="262626"/>
                </a:solidFill>
                <a:latin typeface="Century Gothic"/>
                <a:ea typeface="Century Gothic"/>
                <a:cs typeface="Century Gothic"/>
                <a:sym typeface="Century Gothic"/>
              </a:rPr>
              <a:t>Advising _____</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a:solidFill>
                  <a:srgbClr val="262626"/>
                </a:solidFill>
                <a:latin typeface="Century Gothic"/>
                <a:ea typeface="Century Gothic"/>
                <a:cs typeface="Century Gothic"/>
                <a:sym typeface="Century Gothic"/>
              </a:rPr>
              <a:t>	One-upping _____</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a:solidFill>
                  <a:srgbClr val="262626"/>
                </a:solidFill>
                <a:latin typeface="Century Gothic"/>
                <a:ea typeface="Century Gothic"/>
                <a:cs typeface="Century Gothic"/>
                <a:sym typeface="Century Gothic"/>
              </a:rPr>
              <a:t>	Shutting down _____        </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a:solidFill>
                  <a:srgbClr val="262626"/>
                </a:solidFill>
                <a:latin typeface="Century Gothic"/>
                <a:ea typeface="Century Gothic"/>
                <a:cs typeface="Century Gothic"/>
                <a:sym typeface="Century Gothic"/>
              </a:rPr>
              <a:t>	Correcting ____</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a:solidFill>
                  <a:srgbClr val="262626"/>
                </a:solidFill>
                <a:latin typeface="Century Gothic"/>
                <a:ea typeface="Century Gothic"/>
                <a:cs typeface="Century Gothic"/>
                <a:sym typeface="Century Gothic"/>
              </a:rPr>
              <a:t>	Story-Telling ____</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a:solidFill>
                  <a:srgbClr val="262626"/>
                </a:solidFill>
                <a:latin typeface="Century Gothic"/>
                <a:ea typeface="Century Gothic"/>
                <a:cs typeface="Century Gothic"/>
                <a:sym typeface="Century Gothic"/>
              </a:rPr>
              <a:t>	Educating ____</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“That reminds me of a time . . .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“That’s not how it happened . . .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“This could turn into a positive learning experience for you.”</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“Yes, but wait until you hear what happened to me . . .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“I think you should . . .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Book Antiqua"/>
              <a:buAutoNum type="alphaUcPeriod"/>
            </a:pPr>
            <a:r>
              <a:rPr lang="en-US" sz="1400" b="0" i="0" u="none" strike="noStrike" cap="none">
                <a:solidFill>
                  <a:srgbClr val="262626"/>
                </a:solidFill>
                <a:latin typeface="Century Gothic"/>
                <a:ea typeface="Century Gothic"/>
                <a:cs typeface="Century Gothic"/>
                <a:sym typeface="Century Gothic"/>
              </a:rPr>
              <a:t>“Cheer up, don’t feel so bad.”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62626"/>
                </a:solidFill>
                <a:latin typeface="Century Gothic"/>
                <a:ea typeface="Century Gothic"/>
                <a:cs typeface="Century Gothic"/>
                <a:sym typeface="Century Gothic"/>
              </a:rPr>
              <a:t/>
            </a:r>
            <a:br>
              <a:rPr lang="en-US" sz="1400" b="0" i="0" u="none" strike="noStrike" cap="none">
                <a:solidFill>
                  <a:srgbClr val="262626"/>
                </a:solidFill>
                <a:latin typeface="Century Gothic"/>
                <a:ea typeface="Century Gothic"/>
                <a:cs typeface="Century Gothic"/>
                <a:sym typeface="Century Gothic"/>
              </a:rPr>
            </a:br>
            <a:endParaRPr sz="1400" b="1" i="0" u="none" strike="noStrike" cap="none">
              <a:solidFill>
                <a:srgbClr val="262626"/>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1" i="0" u="none" strike="noStrike" cap="none">
                <a:solidFill>
                  <a:srgbClr val="6B7C72"/>
                </a:solidFill>
                <a:latin typeface="Book Antiqua"/>
                <a:ea typeface="Book Antiqua"/>
                <a:cs typeface="Book Antiqua"/>
                <a:sym typeface="Book Antiqua"/>
              </a:rPr>
              <a:t>Identities</a:t>
            </a:r>
            <a:endParaRPr sz="3500" b="1" i="0" u="none" strike="noStrike" cap="none">
              <a:solidFill>
                <a:srgbClr val="6B7C72"/>
              </a:solidFill>
              <a:latin typeface="Book Antiqua"/>
              <a:ea typeface="Book Antiqua"/>
              <a:cs typeface="Book Antiqua"/>
              <a:sym typeface="Book Antiqua"/>
            </a:endParaRPr>
          </a:p>
        </p:txBody>
      </p:sp>
      <p:sp>
        <p:nvSpPr>
          <p:cNvPr id="379" name="Google Shape;379;p50"/>
          <p:cNvSpPr/>
          <p:nvPr/>
        </p:nvSpPr>
        <p:spPr>
          <a:xfrm>
            <a:off x="426122" y="1778553"/>
            <a:ext cx="4165200" cy="3300900"/>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rgbClr val="000000"/>
              </a:buClr>
              <a:buSzPts val="1800"/>
              <a:buFont typeface="Arial"/>
              <a:buAutoNum type="arabicPeriod"/>
            </a:pPr>
            <a:r>
              <a:rPr lang="en-US" sz="1800" b="1" i="0" u="none" strike="noStrike" cap="none" dirty="0">
                <a:solidFill>
                  <a:srgbClr val="000000"/>
                </a:solidFill>
                <a:latin typeface="Century Gothic"/>
                <a:ea typeface="Century Gothic"/>
                <a:cs typeface="Century Gothic"/>
                <a:sym typeface="Century Gothic"/>
              </a:rPr>
              <a:t>Given Identities (middle): </a:t>
            </a:r>
            <a:r>
              <a:rPr lang="en-US" sz="1800" b="0" i="0" u="none" strike="noStrike" cap="none" dirty="0">
                <a:solidFill>
                  <a:srgbClr val="000000"/>
                </a:solidFill>
                <a:latin typeface="Century Gothic"/>
                <a:ea typeface="Century Gothic"/>
                <a:cs typeface="Century Gothic"/>
                <a:sym typeface="Century Gothic"/>
              </a:rPr>
              <a:t>nationality, ethnicity, race, gender identity or expression, physical characteristics</a:t>
            </a:r>
            <a:endParaRPr dirty="0"/>
          </a:p>
          <a:p>
            <a:pPr marL="457200" marR="0" lvl="0" indent="-342900" algn="l" rtl="0">
              <a:lnSpc>
                <a:spcPct val="100000"/>
              </a:lnSpc>
              <a:spcBef>
                <a:spcPts val="0"/>
              </a:spcBef>
              <a:spcAft>
                <a:spcPts val="0"/>
              </a:spcAft>
              <a:buClr>
                <a:srgbClr val="000000"/>
              </a:buClr>
              <a:buSzPts val="1800"/>
              <a:buFont typeface="+mj-lt"/>
              <a:buAutoNum type="arabicPeriod"/>
            </a:pPr>
            <a:endParaRPr sz="1800" b="0" i="0" u="none" strike="noStrike" cap="none" dirty="0">
              <a:solidFill>
                <a:srgbClr val="000000"/>
              </a:solidFill>
              <a:latin typeface="Century Gothic"/>
              <a:ea typeface="Century Gothic"/>
              <a:cs typeface="Century Gothic"/>
              <a:sym typeface="Century Gothic"/>
            </a:endParaRPr>
          </a:p>
          <a:p>
            <a:pPr marL="257175" marR="0" lvl="0" indent="-257175" algn="l" rtl="0">
              <a:lnSpc>
                <a:spcPct val="100000"/>
              </a:lnSpc>
              <a:spcBef>
                <a:spcPts val="0"/>
              </a:spcBef>
              <a:spcAft>
                <a:spcPts val="0"/>
              </a:spcAft>
              <a:buClr>
                <a:srgbClr val="000000"/>
              </a:buClr>
              <a:buSzPts val="1800"/>
              <a:buFont typeface="Arial"/>
              <a:buAutoNum type="arabicPeriod"/>
            </a:pPr>
            <a:r>
              <a:rPr lang="en-US" sz="1800" b="1" i="0" u="none" strike="noStrike" cap="none" dirty="0">
                <a:solidFill>
                  <a:srgbClr val="000000"/>
                </a:solidFill>
                <a:latin typeface="Century Gothic"/>
                <a:ea typeface="Century Gothic"/>
                <a:cs typeface="Century Gothic"/>
                <a:sym typeface="Century Gothic"/>
              </a:rPr>
              <a:t>Chosen Identities (outer): </a:t>
            </a:r>
            <a:r>
              <a:rPr lang="en-US" sz="1800" b="0" i="0" u="none" strike="noStrike" cap="none" dirty="0">
                <a:solidFill>
                  <a:srgbClr val="000000"/>
                </a:solidFill>
                <a:latin typeface="Century Gothic"/>
                <a:ea typeface="Century Gothic"/>
                <a:cs typeface="Century Gothic"/>
                <a:sym typeface="Century Gothic"/>
              </a:rPr>
              <a:t>occupation, hobbies, political affiliation, education, appearance, income (social class), possibly religion (world view).</a:t>
            </a: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800" dirty="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800" dirty="0">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800" i="1" dirty="0">
                <a:latin typeface="Century Gothic"/>
                <a:ea typeface="Century Gothic"/>
                <a:cs typeface="Century Gothic"/>
                <a:sym typeface="Century Gothic"/>
              </a:rPr>
              <a:t>This wheel may not tell the whole picture about our personality, our dreams, etc. but it locates us in relationship to other people. </a:t>
            </a:r>
            <a:endParaRPr sz="1800" i="1" dirty="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p:txBody>
      </p:sp>
      <p:pic>
        <p:nvPicPr>
          <p:cNvPr id="380" name="Google Shape;380;p50"/>
          <p:cNvPicPr preferRelativeResize="0"/>
          <p:nvPr/>
        </p:nvPicPr>
        <p:blipFill rotWithShape="1">
          <a:blip r:embed="rId3">
            <a:alphaModFix/>
          </a:blip>
          <a:srcRect/>
          <a:stretch/>
        </p:blipFill>
        <p:spPr>
          <a:xfrm>
            <a:off x="4638226" y="2146719"/>
            <a:ext cx="4157159" cy="41174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1189795" y="425431"/>
            <a:ext cx="6995200" cy="10162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1" i="0" u="none" strike="noStrike" cap="none">
                <a:solidFill>
                  <a:srgbClr val="6B7C72"/>
                </a:solidFill>
                <a:latin typeface="Book Antiqua"/>
                <a:ea typeface="Book Antiqua"/>
                <a:cs typeface="Book Antiqua"/>
                <a:sym typeface="Book Antiqua"/>
              </a:rPr>
              <a:t>Definitions</a:t>
            </a:r>
            <a:endParaRPr sz="3500" b="0" i="0" u="none" strike="noStrike" cap="none">
              <a:solidFill>
                <a:srgbClr val="6B7C72"/>
              </a:solidFill>
              <a:latin typeface="Book Antiqua"/>
              <a:ea typeface="Book Antiqua"/>
              <a:cs typeface="Book Antiqua"/>
              <a:sym typeface="Book Antiqua"/>
            </a:endParaRPr>
          </a:p>
        </p:txBody>
      </p:sp>
      <p:sp>
        <p:nvSpPr>
          <p:cNvPr id="367" name="Google Shape;367;p48"/>
          <p:cNvSpPr/>
          <p:nvPr/>
        </p:nvSpPr>
        <p:spPr>
          <a:xfrm>
            <a:off x="602166" y="1817649"/>
            <a:ext cx="7939668" cy="3777957"/>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rgbClr val="000000"/>
              </a:buClr>
              <a:buSzPts val="1600"/>
              <a:buFont typeface="Arial"/>
              <a:buAutoNum type="arabicPeriod"/>
            </a:pPr>
            <a:r>
              <a:rPr lang="en-US" sz="1600" b="1" i="0" u="none" strike="noStrike" cap="none" dirty="0">
                <a:solidFill>
                  <a:srgbClr val="000000"/>
                </a:solidFill>
                <a:latin typeface="Century Gothic"/>
                <a:ea typeface="Century Gothic"/>
                <a:cs typeface="Century Gothic"/>
                <a:sym typeface="Century Gothic"/>
              </a:rPr>
              <a:t>Ethnicity: </a:t>
            </a:r>
            <a:r>
              <a:rPr lang="en-US" sz="1600" b="0" i="0" u="none" strike="noStrike" cap="none" dirty="0">
                <a:solidFill>
                  <a:srgbClr val="000000"/>
                </a:solidFill>
                <a:latin typeface="Century Gothic"/>
                <a:ea typeface="Century Gothic"/>
                <a:cs typeface="Century Gothic"/>
                <a:sym typeface="Century Gothic"/>
              </a:rPr>
              <a:t>Population that shares a set of common characteristics, which can include language, traditions, religion, or national origin. Examples include </a:t>
            </a:r>
            <a:r>
              <a:rPr lang="en-US" sz="1600" b="0" i="0" u="none" strike="noStrike" cap="none" dirty="0" err="1">
                <a:solidFill>
                  <a:srgbClr val="000000"/>
                </a:solidFill>
                <a:latin typeface="Century Gothic"/>
                <a:ea typeface="Century Gothic"/>
                <a:cs typeface="Century Gothic"/>
                <a:sym typeface="Century Gothic"/>
              </a:rPr>
              <a:t>Latinx</a:t>
            </a:r>
            <a:r>
              <a:rPr lang="en-US" sz="1600" b="0" i="0" u="none" strike="noStrike" cap="none" dirty="0">
                <a:solidFill>
                  <a:srgbClr val="000000"/>
                </a:solidFill>
                <a:latin typeface="Century Gothic"/>
                <a:ea typeface="Century Gothic"/>
                <a:cs typeface="Century Gothic"/>
                <a:sym typeface="Century Gothic"/>
              </a:rPr>
              <a:t>, African American, Asian American, or European American.</a:t>
            </a:r>
            <a:endParaRPr dirty="0"/>
          </a:p>
          <a:p>
            <a:pPr marL="444500" marR="0" lvl="0" indent="-342900" algn="l" rtl="0">
              <a:lnSpc>
                <a:spcPct val="100000"/>
              </a:lnSpc>
              <a:spcBef>
                <a:spcPts val="0"/>
              </a:spcBef>
              <a:spcAft>
                <a:spcPts val="0"/>
              </a:spcAft>
              <a:buClr>
                <a:srgbClr val="000000"/>
              </a:buClr>
              <a:buSzPts val="1600"/>
              <a:buFont typeface="+mj-lt"/>
              <a:buAutoNum type="arabicPeriod"/>
            </a:pPr>
            <a:endParaRPr sz="1600" b="0" i="0" u="none" strike="noStrike" cap="none" dirty="0">
              <a:solidFill>
                <a:srgbClr val="000000"/>
              </a:solidFill>
              <a:latin typeface="Century Gothic"/>
              <a:ea typeface="Century Gothic"/>
              <a:cs typeface="Century Gothic"/>
              <a:sym typeface="Century Gothic"/>
            </a:endParaRPr>
          </a:p>
          <a:p>
            <a:pPr marL="257175" marR="0" lvl="0" indent="-257175" algn="l" rtl="0">
              <a:lnSpc>
                <a:spcPct val="100000"/>
              </a:lnSpc>
              <a:spcBef>
                <a:spcPts val="0"/>
              </a:spcBef>
              <a:spcAft>
                <a:spcPts val="0"/>
              </a:spcAft>
              <a:buClr>
                <a:srgbClr val="000000"/>
              </a:buClr>
              <a:buSzPts val="1600"/>
              <a:buFont typeface="Arial"/>
              <a:buAutoNum type="arabicPeriod"/>
            </a:pPr>
            <a:r>
              <a:rPr lang="en-US" sz="1600" b="1" i="0" u="none" strike="noStrike" cap="none" dirty="0">
                <a:solidFill>
                  <a:srgbClr val="000000"/>
                </a:solidFill>
                <a:latin typeface="Century Gothic"/>
                <a:ea typeface="Century Gothic"/>
                <a:cs typeface="Century Gothic"/>
                <a:sym typeface="Century Gothic"/>
              </a:rPr>
              <a:t>Race: </a:t>
            </a:r>
            <a:r>
              <a:rPr lang="en-US" sz="1600" b="0" i="0" u="none" strike="noStrike" cap="none" dirty="0">
                <a:solidFill>
                  <a:srgbClr val="000000"/>
                </a:solidFill>
                <a:latin typeface="Century Gothic"/>
                <a:ea typeface="Century Gothic"/>
                <a:cs typeface="Century Gothic"/>
                <a:sym typeface="Century Gothic"/>
              </a:rPr>
              <a:t>A social construction that groups people based on physical characteristics, not based on biological fact. Examples include Black, White, Multi-racial.</a:t>
            </a:r>
            <a:endParaRPr sz="1600" b="0" i="0" u="none" strike="noStrike" cap="none" dirty="0">
              <a:solidFill>
                <a:srgbClr val="000000"/>
              </a:solidFill>
              <a:latin typeface="Century Gothic"/>
              <a:ea typeface="Century Gothic"/>
              <a:cs typeface="Century Gothic"/>
              <a:sym typeface="Century Gothic"/>
            </a:endParaRPr>
          </a:p>
          <a:p>
            <a:pPr marL="444500" marR="0" lvl="0" indent="-342900" algn="l" rtl="0">
              <a:lnSpc>
                <a:spcPct val="100000"/>
              </a:lnSpc>
              <a:spcBef>
                <a:spcPts val="0"/>
              </a:spcBef>
              <a:spcAft>
                <a:spcPts val="0"/>
              </a:spcAft>
              <a:buClr>
                <a:srgbClr val="000000"/>
              </a:buClr>
              <a:buSzPts val="1600"/>
              <a:buFont typeface="+mj-lt"/>
              <a:buAutoNum type="arabicPeriod"/>
            </a:pPr>
            <a:endParaRPr sz="1600" b="0" i="0" u="none" strike="noStrike" cap="none" dirty="0">
              <a:solidFill>
                <a:srgbClr val="000000"/>
              </a:solidFill>
              <a:latin typeface="Century Gothic"/>
              <a:ea typeface="Century Gothic"/>
              <a:cs typeface="Century Gothic"/>
              <a:sym typeface="Century Gothic"/>
            </a:endParaRPr>
          </a:p>
          <a:p>
            <a:pPr marL="257175" marR="0" lvl="0" indent="-257175" algn="l" rtl="0">
              <a:lnSpc>
                <a:spcPct val="100000"/>
              </a:lnSpc>
              <a:spcBef>
                <a:spcPts val="0"/>
              </a:spcBef>
              <a:spcAft>
                <a:spcPts val="0"/>
              </a:spcAft>
              <a:buClr>
                <a:srgbClr val="000000"/>
              </a:buClr>
              <a:buSzPts val="1600"/>
              <a:buFont typeface="Arial"/>
              <a:buAutoNum type="arabicPeriod"/>
            </a:pPr>
            <a:r>
              <a:rPr lang="en-US" sz="1600" b="1" i="0" u="none" strike="noStrike" cap="none" dirty="0">
                <a:solidFill>
                  <a:srgbClr val="000000"/>
                </a:solidFill>
                <a:latin typeface="Century Gothic"/>
                <a:ea typeface="Century Gothic"/>
                <a:cs typeface="Century Gothic"/>
                <a:sym typeface="Century Gothic"/>
              </a:rPr>
              <a:t>Gender</a:t>
            </a:r>
            <a:r>
              <a:rPr lang="en-US" sz="1600" b="0" i="0" u="none" strike="noStrike" cap="none" dirty="0">
                <a:solidFill>
                  <a:srgbClr val="000000"/>
                </a:solidFill>
                <a:latin typeface="Century Gothic"/>
                <a:ea typeface="Century Gothic"/>
                <a:cs typeface="Century Gothic"/>
                <a:sym typeface="Century Gothic"/>
              </a:rPr>
              <a:t>: One’s psychological sense of oneself as being woman, man, transgender, etc. </a:t>
            </a:r>
            <a:r>
              <a:rPr lang="en-US" sz="1600" dirty="0">
                <a:latin typeface="Century Gothic"/>
                <a:ea typeface="Century Gothic"/>
                <a:cs typeface="Century Gothic"/>
                <a:sym typeface="Century Gothic"/>
              </a:rPr>
              <a:t>“</a:t>
            </a:r>
            <a:r>
              <a:rPr lang="en-US" sz="1600" b="0" i="0" u="none" strike="noStrike" cap="none" dirty="0">
                <a:solidFill>
                  <a:srgbClr val="000000"/>
                </a:solidFill>
                <a:latin typeface="Century Gothic"/>
                <a:ea typeface="Century Gothic"/>
                <a:cs typeface="Century Gothic"/>
                <a:sym typeface="Century Gothic"/>
              </a:rPr>
              <a:t>Cisgender</a:t>
            </a:r>
            <a:r>
              <a:rPr lang="en-US" sz="1600" dirty="0">
                <a:latin typeface="Century Gothic"/>
                <a:ea typeface="Century Gothic"/>
                <a:cs typeface="Century Gothic"/>
                <a:sym typeface="Century Gothic"/>
              </a:rPr>
              <a:t>”</a:t>
            </a:r>
            <a:r>
              <a:rPr lang="en-US" sz="1600" b="0" i="0" u="none" strike="noStrike" cap="none" dirty="0">
                <a:solidFill>
                  <a:srgbClr val="000000"/>
                </a:solidFill>
                <a:latin typeface="Century Gothic"/>
                <a:ea typeface="Century Gothic"/>
                <a:cs typeface="Century Gothic"/>
                <a:sym typeface="Century Gothic"/>
              </a:rPr>
              <a:t> - corresponds to </a:t>
            </a:r>
            <a:r>
              <a:rPr lang="en-US" sz="1600" dirty="0">
                <a:latin typeface="Century Gothic"/>
                <a:ea typeface="Century Gothic"/>
                <a:cs typeface="Century Gothic"/>
                <a:sym typeface="Century Gothic"/>
              </a:rPr>
              <a:t>sex at birth.</a:t>
            </a:r>
            <a:endParaRPr sz="1600" b="0" i="0" u="none" strike="noStrike" cap="none" dirty="0">
              <a:solidFill>
                <a:srgbClr val="000000"/>
              </a:solidFill>
              <a:latin typeface="Century Gothic"/>
              <a:ea typeface="Century Gothic"/>
              <a:cs typeface="Century Gothic"/>
              <a:sym typeface="Century Gothic"/>
            </a:endParaRPr>
          </a:p>
          <a:p>
            <a:pPr marL="444500" marR="0" lvl="0" indent="-342900" algn="l" rtl="0">
              <a:lnSpc>
                <a:spcPct val="100000"/>
              </a:lnSpc>
              <a:spcBef>
                <a:spcPts val="0"/>
              </a:spcBef>
              <a:spcAft>
                <a:spcPts val="0"/>
              </a:spcAft>
              <a:buClr>
                <a:srgbClr val="000000"/>
              </a:buClr>
              <a:buSzPts val="1600"/>
              <a:buFont typeface="+mj-lt"/>
              <a:buAutoNum type="arabicPeriod"/>
            </a:pPr>
            <a:endParaRPr sz="1600" b="0" i="0" u="none" strike="noStrike" cap="none" dirty="0">
              <a:solidFill>
                <a:srgbClr val="000000"/>
              </a:solidFill>
              <a:latin typeface="Century Gothic"/>
              <a:ea typeface="Century Gothic"/>
              <a:cs typeface="Century Gothic"/>
              <a:sym typeface="Century Gothic"/>
            </a:endParaRPr>
          </a:p>
          <a:p>
            <a:pPr marL="257175" marR="0" lvl="0" indent="-257175" algn="l" rtl="0">
              <a:lnSpc>
                <a:spcPct val="100000"/>
              </a:lnSpc>
              <a:spcBef>
                <a:spcPts val="0"/>
              </a:spcBef>
              <a:spcAft>
                <a:spcPts val="0"/>
              </a:spcAft>
              <a:buClr>
                <a:srgbClr val="000000"/>
              </a:buClr>
              <a:buSzPts val="1600"/>
              <a:buFont typeface="Arial"/>
              <a:buAutoNum type="arabicPeriod"/>
            </a:pPr>
            <a:r>
              <a:rPr lang="en-US" sz="1600" b="1" i="0" u="none" strike="noStrike" cap="none" dirty="0">
                <a:solidFill>
                  <a:srgbClr val="000000"/>
                </a:solidFill>
                <a:latin typeface="Century Gothic"/>
                <a:ea typeface="Century Gothic"/>
                <a:cs typeface="Century Gothic"/>
                <a:sym typeface="Century Gothic"/>
              </a:rPr>
              <a:t>Social Class: </a:t>
            </a:r>
            <a:r>
              <a:rPr lang="en-US" sz="1600" b="0" i="0" u="none" strike="noStrike" cap="none" dirty="0">
                <a:solidFill>
                  <a:srgbClr val="000000"/>
                </a:solidFill>
                <a:latin typeface="Century Gothic"/>
                <a:ea typeface="Century Gothic"/>
                <a:cs typeface="Century Gothic"/>
                <a:sym typeface="Century Gothic"/>
              </a:rPr>
              <a:t>One’s income, education, and occupational prestige. Can identify as middle-class, upper-class, lower-middle class, or poor.</a:t>
            </a:r>
            <a:endParaRPr dirty="0"/>
          </a:p>
          <a:p>
            <a:pPr marL="257175" marR="0" lvl="0" indent="-19050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1"/>
          <p:cNvPicPr preferRelativeResize="0"/>
          <p:nvPr/>
        </p:nvPicPr>
        <p:blipFill rotWithShape="1">
          <a:blip r:embed="rId3">
            <a:alphaModFix/>
          </a:blip>
          <a:srcRect/>
          <a:stretch/>
        </p:blipFill>
        <p:spPr>
          <a:xfrm>
            <a:off x="806058" y="870610"/>
            <a:ext cx="4584063" cy="4565276"/>
          </a:xfrm>
          <a:prstGeom prst="rect">
            <a:avLst/>
          </a:prstGeom>
          <a:noFill/>
          <a:ln>
            <a:noFill/>
          </a:ln>
        </p:spPr>
      </p:pic>
      <p:sp>
        <p:nvSpPr>
          <p:cNvPr id="386" name="Google Shape;386;p51"/>
          <p:cNvSpPr txBox="1"/>
          <p:nvPr/>
        </p:nvSpPr>
        <p:spPr>
          <a:xfrm>
            <a:off x="5454869" y="2563971"/>
            <a:ext cx="3200400"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Create Your Own Identity Wheel</a:t>
            </a:r>
            <a:endParaRPr sz="33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2"/>
          <p:cNvPicPr preferRelativeResize="0"/>
          <p:nvPr/>
        </p:nvPicPr>
        <p:blipFill rotWithShape="1">
          <a:blip r:embed="rId3">
            <a:alphaModFix/>
          </a:blip>
          <a:srcRect/>
          <a:stretch/>
        </p:blipFill>
        <p:spPr>
          <a:xfrm>
            <a:off x="1661532" y="187702"/>
            <a:ext cx="5854390" cy="65198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3"/>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1" i="0" u="none" strike="noStrike" cap="none">
                <a:solidFill>
                  <a:srgbClr val="6B7C72"/>
                </a:solidFill>
                <a:latin typeface="Book Antiqua"/>
                <a:ea typeface="Book Antiqua"/>
                <a:cs typeface="Book Antiqua"/>
                <a:sym typeface="Book Antiqua"/>
              </a:rPr>
              <a:t>Identity Wheel Activity</a:t>
            </a:r>
            <a:endParaRPr sz="3500" b="1" i="0" u="none" strike="noStrike" cap="none">
              <a:solidFill>
                <a:srgbClr val="6B7C72"/>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6B7C72"/>
              </a:buClr>
              <a:buSzPts val="3500"/>
              <a:buFont typeface="Book Antiqua"/>
              <a:buNone/>
            </a:pPr>
            <a:r>
              <a:rPr lang="en-US" sz="1400" b="1"/>
              <a:t>(using a circle within a circle rotating carousel format)</a:t>
            </a:r>
            <a:endParaRPr sz="1400" b="1"/>
          </a:p>
        </p:txBody>
      </p:sp>
      <p:sp>
        <p:nvSpPr>
          <p:cNvPr id="397" name="Google Shape;397;p53"/>
          <p:cNvSpPr/>
          <p:nvPr/>
        </p:nvSpPr>
        <p:spPr>
          <a:xfrm>
            <a:off x="822960" y="2403675"/>
            <a:ext cx="4572000" cy="253916"/>
          </a:xfrm>
          <a:prstGeom prst="rect">
            <a:avLst/>
          </a:prstGeom>
          <a:noFill/>
          <a:ln>
            <a:noFill/>
          </a:ln>
        </p:spPr>
        <p:txBody>
          <a:bodyPr spcFirstLastPara="1" wrap="square" lIns="91425" tIns="45700" rIns="91425" bIns="45700" anchor="t" anchorCtr="0">
            <a:noAutofit/>
          </a:bodyPr>
          <a:lstStyle/>
          <a:p>
            <a:pPr marL="257175" marR="0" lvl="0" indent="-19050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8" name="Google Shape;398;p53"/>
          <p:cNvSpPr/>
          <p:nvPr/>
        </p:nvSpPr>
        <p:spPr>
          <a:xfrm>
            <a:off x="330493" y="1582869"/>
            <a:ext cx="8260800" cy="4793700"/>
          </a:xfrm>
          <a:prstGeom prst="rect">
            <a:avLst/>
          </a:prstGeom>
          <a:noFill/>
          <a:ln>
            <a:noFill/>
          </a:ln>
        </p:spPr>
        <p:txBody>
          <a:bodyPr spcFirstLastPara="1" wrap="square" lIns="91425" tIns="45700" rIns="91425" bIns="45700" anchor="t" anchorCtr="0">
            <a:noAutofit/>
          </a:bodyPr>
          <a:lstStyle/>
          <a:p>
            <a:pPr marL="127000" marR="0" lvl="0" algn="l" rtl="0">
              <a:lnSpc>
                <a:spcPct val="100000"/>
              </a:lnSpc>
              <a:spcBef>
                <a:spcPts val="0"/>
              </a:spcBef>
              <a:spcAft>
                <a:spcPts val="0"/>
              </a:spcAft>
              <a:buClr>
                <a:srgbClr val="000000"/>
              </a:buClr>
              <a:buSzPts val="2000"/>
            </a:pPr>
            <a:endParaRPr sz="2000" b="0" i="0" u="none" strike="noStrike" cap="none" dirty="0">
              <a:solidFill>
                <a:srgbClr val="000000"/>
              </a:solidFill>
              <a:latin typeface="Century Gothic"/>
              <a:ea typeface="Century Gothic"/>
              <a:cs typeface="Century Gothic"/>
              <a:sym typeface="Century Gothic"/>
            </a:endParaRPr>
          </a:p>
          <a:p>
            <a:pPr marL="257175" marR="0" lvl="0" indent="-257175" algn="l" rtl="0">
              <a:lnSpc>
                <a:spcPct val="100000"/>
              </a:lnSpc>
              <a:spcBef>
                <a:spcPts val="0"/>
              </a:spcBef>
              <a:spcAft>
                <a:spcPts val="0"/>
              </a:spcAft>
              <a:buClr>
                <a:srgbClr val="000000"/>
              </a:buClr>
              <a:buSzPts val="2000"/>
              <a:buFont typeface="Arial"/>
              <a:buAutoNum type="arabicPeriod"/>
            </a:pPr>
            <a:r>
              <a:rPr lang="en-US" sz="2000" dirty="0">
                <a:latin typeface="Century Gothic"/>
                <a:ea typeface="Century Gothic"/>
                <a:cs typeface="Century Gothic"/>
                <a:sym typeface="Century Gothic"/>
              </a:rPr>
              <a:t>What is an identity you think about the most often? </a:t>
            </a:r>
            <a:endParaRPr sz="2000" dirty="0">
              <a:latin typeface="Century Gothic"/>
              <a:ea typeface="Century Gothic"/>
              <a:cs typeface="Century Gothic"/>
              <a:sym typeface="Century Gothic"/>
            </a:endParaRPr>
          </a:p>
          <a:p>
            <a:pPr marL="914400" marR="0" lvl="0" indent="-457200" algn="l" rtl="0">
              <a:lnSpc>
                <a:spcPct val="100000"/>
              </a:lnSpc>
              <a:spcBef>
                <a:spcPts val="0"/>
              </a:spcBef>
              <a:spcAft>
                <a:spcPts val="0"/>
              </a:spcAft>
              <a:buFont typeface="+mj-lt"/>
              <a:buAutoNum type="arabicPeriod"/>
            </a:pPr>
            <a:endParaRPr lang="en-US" sz="2000" dirty="0" smtClean="0">
              <a:latin typeface="Century Gothic"/>
              <a:ea typeface="Century Gothic"/>
              <a:cs typeface="Century Gothic"/>
              <a:sym typeface="Century Gothic"/>
            </a:endParaRPr>
          </a:p>
          <a:p>
            <a:pPr marL="914400" marR="0" lvl="0" indent="-457200" algn="l" rtl="0">
              <a:lnSpc>
                <a:spcPct val="100000"/>
              </a:lnSpc>
              <a:spcBef>
                <a:spcPts val="0"/>
              </a:spcBef>
              <a:spcAft>
                <a:spcPts val="0"/>
              </a:spcAft>
              <a:buFont typeface="+mj-lt"/>
              <a:buAutoNum type="arabicPeriod"/>
            </a:pPr>
            <a:endParaRPr lang="en-US" sz="2000" dirty="0" smtClean="0">
              <a:latin typeface="Century Gothic"/>
              <a:ea typeface="Century Gothic"/>
              <a:cs typeface="Century Gothic"/>
              <a:sym typeface="Century Gothic"/>
            </a:endParaRPr>
          </a:p>
          <a:p>
            <a:pPr marL="257175" marR="0" lvl="0" indent="-257175" algn="l" rtl="0">
              <a:lnSpc>
                <a:spcPct val="100000"/>
              </a:lnSpc>
              <a:spcBef>
                <a:spcPts val="0"/>
              </a:spcBef>
              <a:spcAft>
                <a:spcPts val="0"/>
              </a:spcAft>
              <a:buSzPts val="2000"/>
              <a:buFont typeface="Century Gothic"/>
              <a:buAutoNum type="arabicPeriod"/>
            </a:pPr>
            <a:r>
              <a:rPr lang="en-US" sz="2000" dirty="0" smtClean="0">
                <a:latin typeface="Century Gothic"/>
                <a:ea typeface="Century Gothic"/>
                <a:cs typeface="Century Gothic"/>
                <a:sym typeface="Century Gothic"/>
              </a:rPr>
              <a:t>What </a:t>
            </a:r>
            <a:r>
              <a:rPr lang="en-US" sz="2000" dirty="0">
                <a:latin typeface="Century Gothic"/>
                <a:ea typeface="Century Gothic"/>
                <a:cs typeface="Century Gothic"/>
                <a:sym typeface="Century Gothic"/>
              </a:rPr>
              <a:t>is an identity you think about the least often? </a:t>
            </a:r>
            <a:endParaRPr lang="en-US" sz="2000" dirty="0" smtClean="0">
              <a:latin typeface="Century Gothic"/>
              <a:ea typeface="Century Gothic"/>
              <a:cs typeface="Century Gothic"/>
              <a:sym typeface="Century Gothic"/>
            </a:endParaRPr>
          </a:p>
          <a:p>
            <a:pPr marL="257175" marR="0" lvl="0" indent="-257175" algn="l" rtl="0">
              <a:lnSpc>
                <a:spcPct val="100000"/>
              </a:lnSpc>
              <a:spcBef>
                <a:spcPts val="0"/>
              </a:spcBef>
              <a:spcAft>
                <a:spcPts val="0"/>
              </a:spcAft>
              <a:buSzPts val="2000"/>
              <a:buFont typeface="Century Gothic"/>
              <a:buAutoNum type="arabicPeriod"/>
            </a:pPr>
            <a:endParaRPr lang="en-US" sz="2000" dirty="0" smtClean="0">
              <a:latin typeface="Century Gothic"/>
              <a:ea typeface="Century Gothic"/>
              <a:cs typeface="Century Gothic"/>
              <a:sym typeface="Century Gothic"/>
            </a:endParaRPr>
          </a:p>
          <a:p>
            <a:pPr marL="257175" marR="0" lvl="0" indent="-257175" algn="l" rtl="0">
              <a:lnSpc>
                <a:spcPct val="100000"/>
              </a:lnSpc>
              <a:spcBef>
                <a:spcPts val="0"/>
              </a:spcBef>
              <a:spcAft>
                <a:spcPts val="0"/>
              </a:spcAft>
              <a:buSzPts val="2000"/>
              <a:buFont typeface="Century Gothic"/>
              <a:buAutoNum type="arabicPeriod"/>
            </a:pPr>
            <a:endParaRPr lang="en-US" sz="2000" dirty="0">
              <a:latin typeface="Century Gothic"/>
              <a:ea typeface="Century Gothic"/>
              <a:cs typeface="Century Gothic"/>
              <a:sym typeface="Century Gothic"/>
            </a:endParaRPr>
          </a:p>
          <a:p>
            <a:pPr marL="257175" lvl="0" indent="-257175">
              <a:buSzPts val="2000"/>
              <a:buFont typeface="Century Gothic"/>
              <a:buAutoNum type="arabicPeriod"/>
            </a:pPr>
            <a:r>
              <a:rPr lang="en-US" sz="2000" dirty="0" smtClean="0">
                <a:latin typeface="Century Gothic"/>
                <a:ea typeface="Century Gothic"/>
                <a:cs typeface="Century Gothic"/>
                <a:sym typeface="Century Gothic"/>
              </a:rPr>
              <a:t>What is an identity you’d like to learn more about?</a:t>
            </a:r>
            <a:endParaRPr sz="2000" dirty="0">
              <a:latin typeface="Century Gothic"/>
              <a:ea typeface="Century Gothic"/>
              <a:cs typeface="Century Gothic"/>
              <a:sym typeface="Century Gothic"/>
            </a:endParaRPr>
          </a:p>
          <a:p>
            <a:pPr marL="584200" marR="0" lvl="0" indent="-457200" algn="l" rtl="0">
              <a:lnSpc>
                <a:spcPct val="100000"/>
              </a:lnSpc>
              <a:spcBef>
                <a:spcPts val="0"/>
              </a:spcBef>
              <a:spcAft>
                <a:spcPts val="0"/>
              </a:spcAft>
              <a:buClr>
                <a:srgbClr val="000000"/>
              </a:buClr>
              <a:buSzPts val="2000"/>
              <a:buFont typeface="+mj-lt"/>
              <a:buAutoNum type="arabicPeriod"/>
            </a:pPr>
            <a:endParaRPr lang="en-US" sz="2000" b="0" i="0" u="none" strike="noStrike" cap="none" dirty="0" smtClean="0">
              <a:solidFill>
                <a:srgbClr val="000000"/>
              </a:solidFill>
              <a:latin typeface="Century Gothic"/>
              <a:ea typeface="Century Gothic"/>
              <a:cs typeface="Century Gothic"/>
              <a:sym typeface="Century Gothic"/>
            </a:endParaRPr>
          </a:p>
          <a:p>
            <a:pPr marL="584200" marR="0" lvl="0" indent="-457200" algn="l" rtl="0">
              <a:lnSpc>
                <a:spcPct val="100000"/>
              </a:lnSpc>
              <a:spcBef>
                <a:spcPts val="0"/>
              </a:spcBef>
              <a:spcAft>
                <a:spcPts val="0"/>
              </a:spcAft>
              <a:buClr>
                <a:srgbClr val="000000"/>
              </a:buClr>
              <a:buSzPts val="2000"/>
              <a:buFont typeface="+mj-lt"/>
              <a:buAutoNum type="arabicPeriod"/>
            </a:pPr>
            <a:endParaRPr sz="2000" b="0" i="0" u="none" strike="noStrike" cap="none" dirty="0">
              <a:solidFill>
                <a:srgbClr val="000000"/>
              </a:solidFill>
              <a:latin typeface="Century Gothic"/>
              <a:ea typeface="Century Gothic"/>
              <a:cs typeface="Century Gothic"/>
              <a:sym typeface="Century Gothic"/>
            </a:endParaRPr>
          </a:p>
          <a:p>
            <a:pPr marL="257175" marR="0" lvl="0" indent="-257175" algn="l" rtl="0">
              <a:lnSpc>
                <a:spcPct val="100000"/>
              </a:lnSpc>
              <a:spcBef>
                <a:spcPts val="0"/>
              </a:spcBef>
              <a:spcAft>
                <a:spcPts val="0"/>
              </a:spcAft>
              <a:buClr>
                <a:srgbClr val="000000"/>
              </a:buClr>
              <a:buSzPts val="2000"/>
              <a:buFont typeface="Arial"/>
              <a:buAutoNum type="arabicPeriod"/>
            </a:pPr>
            <a:r>
              <a:rPr lang="en-US" sz="2000" b="0" i="0" u="none" strike="noStrike" cap="none" dirty="0" smtClean="0">
                <a:solidFill>
                  <a:srgbClr val="000000"/>
                </a:solidFill>
                <a:latin typeface="Century Gothic"/>
                <a:ea typeface="Century Gothic"/>
                <a:cs typeface="Century Gothic"/>
                <a:sym typeface="Century Gothic"/>
              </a:rPr>
              <a:t>What identity has a strong effect on how you perceive yourself?</a:t>
            </a:r>
            <a:endParaRPr dirty="0"/>
          </a:p>
          <a:p>
            <a:pPr marL="584200" marR="0" lvl="0" indent="-457200" algn="l" rtl="0">
              <a:lnSpc>
                <a:spcPct val="100000"/>
              </a:lnSpc>
              <a:spcBef>
                <a:spcPts val="0"/>
              </a:spcBef>
              <a:spcAft>
                <a:spcPts val="0"/>
              </a:spcAft>
              <a:buClr>
                <a:srgbClr val="000000"/>
              </a:buClr>
              <a:buSzPts val="2000"/>
              <a:buFont typeface="+mj-lt"/>
              <a:buAutoNum type="arabicPeriod"/>
            </a:pPr>
            <a:endParaRPr lang="en-US" sz="2000" b="0" i="0" u="none" strike="noStrike" cap="none" dirty="0" smtClean="0">
              <a:solidFill>
                <a:srgbClr val="000000"/>
              </a:solidFill>
              <a:latin typeface="Century Gothic"/>
              <a:ea typeface="Century Gothic"/>
              <a:cs typeface="Century Gothic"/>
              <a:sym typeface="Century Gothic"/>
            </a:endParaRPr>
          </a:p>
          <a:p>
            <a:pPr marL="584200" marR="0" lvl="0" indent="-457200" algn="l" rtl="0">
              <a:lnSpc>
                <a:spcPct val="100000"/>
              </a:lnSpc>
              <a:spcBef>
                <a:spcPts val="0"/>
              </a:spcBef>
              <a:spcAft>
                <a:spcPts val="0"/>
              </a:spcAft>
              <a:buClr>
                <a:srgbClr val="000000"/>
              </a:buClr>
              <a:buSzPts val="2000"/>
              <a:buFont typeface="+mj-lt"/>
              <a:buAutoNum type="arabicPeriod"/>
            </a:pPr>
            <a:endParaRPr sz="2000" b="0" i="0" u="none" strike="noStrike" cap="none" dirty="0">
              <a:solidFill>
                <a:srgbClr val="000000"/>
              </a:solidFill>
              <a:latin typeface="Century Gothic"/>
              <a:ea typeface="Century Gothic"/>
              <a:cs typeface="Century Gothic"/>
              <a:sym typeface="Century Gothic"/>
            </a:endParaRPr>
          </a:p>
          <a:p>
            <a:pPr marL="257175" marR="0" lvl="0" indent="-257175" algn="l" rtl="0">
              <a:lnSpc>
                <a:spcPct val="100000"/>
              </a:lnSpc>
              <a:spcBef>
                <a:spcPts val="0"/>
              </a:spcBef>
              <a:spcAft>
                <a:spcPts val="0"/>
              </a:spcAft>
              <a:buClr>
                <a:srgbClr val="000000"/>
              </a:buClr>
              <a:buSzPts val="2000"/>
              <a:buFont typeface="Arial"/>
              <a:buAutoNum type="arabicPeriod"/>
            </a:pPr>
            <a:r>
              <a:rPr lang="en-US" sz="2000" b="0" i="0" u="none" strike="noStrike" cap="none" dirty="0" smtClean="0">
                <a:solidFill>
                  <a:srgbClr val="000000"/>
                </a:solidFill>
                <a:latin typeface="Century Gothic"/>
                <a:ea typeface="Century Gothic"/>
                <a:cs typeface="Century Gothic"/>
                <a:sym typeface="Century Gothic"/>
              </a:rPr>
              <a:t>What identity has a strong effect on how others perceive you?</a:t>
            </a:r>
            <a:endParaRPr dirty="0"/>
          </a:p>
          <a:p>
            <a:pPr marL="127000" marR="0" lvl="0" algn="l" rtl="0">
              <a:lnSpc>
                <a:spcPct val="100000"/>
              </a:lnSpc>
              <a:spcBef>
                <a:spcPts val="0"/>
              </a:spcBef>
              <a:spcAft>
                <a:spcPts val="0"/>
              </a:spcAft>
              <a:buClr>
                <a:srgbClr val="000000"/>
              </a:buClr>
              <a:buSzPts val="2000"/>
            </a:pPr>
            <a:endParaRPr sz="20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4"/>
          <p:cNvSpPr txBox="1">
            <a:spLocks noGrp="1"/>
          </p:cNvSpPr>
          <p:nvPr>
            <p:ph type="title"/>
          </p:nvPr>
        </p:nvSpPr>
        <p:spPr>
          <a:xfrm>
            <a:off x="426128" y="408372"/>
            <a:ext cx="8260800" cy="1039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Wake up as a reverse identity . . . </a:t>
            </a:r>
            <a:endParaRPr/>
          </a:p>
        </p:txBody>
      </p:sp>
      <p:pic>
        <p:nvPicPr>
          <p:cNvPr id="405" name="Google Shape;405;p54"/>
          <p:cNvPicPr preferRelativeResize="0"/>
          <p:nvPr/>
        </p:nvPicPr>
        <p:blipFill>
          <a:blip r:embed="rId3">
            <a:alphaModFix/>
          </a:blip>
          <a:stretch>
            <a:fillRect/>
          </a:stretch>
        </p:blipFill>
        <p:spPr>
          <a:xfrm>
            <a:off x="1242300" y="1620122"/>
            <a:ext cx="6807104" cy="510532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 - Carly</a:t>
            </a:r>
            <a:endParaRPr lang="en-US" dirty="0"/>
          </a:p>
        </p:txBody>
      </p:sp>
      <p:sp>
        <p:nvSpPr>
          <p:cNvPr id="4" name="Rectangle 3"/>
          <p:cNvSpPr/>
          <p:nvPr/>
        </p:nvSpPr>
        <p:spPr>
          <a:xfrm>
            <a:off x="310343" y="2120813"/>
            <a:ext cx="8833657" cy="3785652"/>
          </a:xfrm>
          <a:prstGeom prst="rect">
            <a:avLst/>
          </a:prstGeom>
        </p:spPr>
        <p:txBody>
          <a:bodyPr wrap="square">
            <a:spAutoFit/>
          </a:bodyPr>
          <a:lstStyle/>
          <a:p>
            <a:r>
              <a:rPr lang="en-US" sz="2000" dirty="0" smtClean="0"/>
              <a:t>Carly is a curious 7 year old African American 2</a:t>
            </a:r>
            <a:r>
              <a:rPr lang="en-US" sz="2000" baseline="30000" dirty="0" smtClean="0"/>
              <a:t>nd</a:t>
            </a:r>
            <a:r>
              <a:rPr lang="en-US" sz="2000" dirty="0" smtClean="0"/>
              <a:t> grader who loves coming to school to see her friend and her teacher, but dreads reading and writing. The words feel confusing to her and when she tries to put her ideas on paper, they come out all wrong. She only has a few books at home, but she thinks they’re for babies. Sometimes she just feels like giving up. It doesn’t help that a few times a week she misses her ELA class and keeps on falling behind. Some of the kids tease her for not reading out loud well. She gets so angry when they do this that she just wants to hit them, or cry. She loves when her best friend sticks up for her and tells them to leave her alone because she was told not to complain and keep her head down. Her teacher helps, but he sometimes seems too busy with the other kids. She wishes she could just play all day. </a:t>
            </a:r>
          </a:p>
        </p:txBody>
      </p:sp>
    </p:spTree>
    <p:extLst>
      <p:ext uri="{BB962C8B-B14F-4D97-AF65-F5344CB8AC3E}">
        <p14:creationId xmlns:p14="http://schemas.microsoft.com/office/powerpoint/2010/main" val="2425453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4" name="Rectangle 3"/>
          <p:cNvSpPr/>
          <p:nvPr/>
        </p:nvSpPr>
        <p:spPr>
          <a:xfrm>
            <a:off x="331126" y="1816106"/>
            <a:ext cx="8355674" cy="1323439"/>
          </a:xfrm>
          <a:prstGeom prst="rect">
            <a:avLst/>
          </a:prstGeom>
        </p:spPr>
        <p:txBody>
          <a:bodyPr wrap="square">
            <a:spAutoFit/>
          </a:bodyPr>
          <a:lstStyle/>
          <a:p>
            <a:r>
              <a:rPr lang="en-US" sz="2000" dirty="0"/>
              <a:t>What concepts have you learned that can help you understand Carly? </a:t>
            </a:r>
            <a:endParaRPr lang="en-US" sz="2000" dirty="0" smtClean="0"/>
          </a:p>
          <a:p>
            <a:endParaRPr lang="en-US" sz="2000" dirty="0"/>
          </a:p>
          <a:p>
            <a:r>
              <a:rPr lang="en-US" sz="2000" dirty="0"/>
              <a:t>What concepts have you learned that you could use to help her? </a:t>
            </a:r>
          </a:p>
          <a:p>
            <a:endParaRPr lang="en-US" sz="2000" dirty="0"/>
          </a:p>
        </p:txBody>
      </p:sp>
      <p:sp>
        <p:nvSpPr>
          <p:cNvPr id="6" name="Google Shape;398;p53"/>
          <p:cNvSpPr/>
          <p:nvPr/>
        </p:nvSpPr>
        <p:spPr>
          <a:xfrm>
            <a:off x="663037" y="2846485"/>
            <a:ext cx="7172698" cy="3281183"/>
          </a:xfrm>
          <a:prstGeom prst="rect">
            <a:avLst/>
          </a:prstGeom>
          <a:noFill/>
          <a:ln>
            <a:noFill/>
          </a:ln>
        </p:spPr>
        <p:txBody>
          <a:bodyPr spcFirstLastPara="1" wrap="square" lIns="91425" tIns="45700" rIns="91425" bIns="45700" anchor="t" anchorCtr="0">
            <a:noAutofit/>
          </a:bodyPr>
          <a:lstStyle/>
          <a:p>
            <a:endParaRPr lang="en-US" sz="1800" dirty="0"/>
          </a:p>
          <a:p>
            <a:pPr marL="342900" lvl="1" indent="-342900">
              <a:buAutoNum type="arabicPeriod"/>
            </a:pPr>
            <a:r>
              <a:rPr lang="en-US" sz="1800" dirty="0"/>
              <a:t>Empathy</a:t>
            </a:r>
          </a:p>
          <a:p>
            <a:pPr marL="342900" lvl="1" indent="-342900">
              <a:buAutoNum type="arabicPeriod"/>
            </a:pPr>
            <a:r>
              <a:rPr lang="en-US" sz="1800" dirty="0"/>
              <a:t>Hidden Bias</a:t>
            </a:r>
          </a:p>
          <a:p>
            <a:pPr marL="342900" lvl="1" indent="-342900">
              <a:buAutoNum type="arabicPeriod"/>
            </a:pPr>
            <a:r>
              <a:rPr lang="en-US" sz="1800" dirty="0"/>
              <a:t>Privilege</a:t>
            </a:r>
          </a:p>
          <a:p>
            <a:pPr marL="342900" lvl="1" indent="-342900">
              <a:buAutoNum type="arabicPeriod"/>
            </a:pPr>
            <a:r>
              <a:rPr lang="en-US" sz="1800" dirty="0"/>
              <a:t>Cultural Capital</a:t>
            </a:r>
          </a:p>
          <a:p>
            <a:pPr marL="342900" lvl="1" indent="-342900">
              <a:buAutoNum type="arabicPeriod"/>
            </a:pPr>
            <a:r>
              <a:rPr lang="en-US" sz="1800" dirty="0"/>
              <a:t>Cultural attitudes </a:t>
            </a:r>
            <a:endParaRPr lang="en-US" sz="1800" dirty="0" smtClean="0"/>
          </a:p>
          <a:p>
            <a:pPr marL="342900" lvl="1" indent="-342900">
              <a:buAutoNum type="arabicPeriod"/>
            </a:pPr>
            <a:r>
              <a:rPr lang="en-US" sz="1800" dirty="0" smtClean="0"/>
              <a:t>Social identity – economic status, race, gender, ability</a:t>
            </a:r>
          </a:p>
          <a:p>
            <a:pPr marL="342900" lvl="1" indent="-342900">
              <a:buAutoNum type="arabicPeriod"/>
            </a:pPr>
            <a:r>
              <a:rPr lang="en-US" sz="1800" dirty="0" smtClean="0"/>
              <a:t>Assets</a:t>
            </a:r>
          </a:p>
          <a:p>
            <a:pPr marL="342900" lvl="1" indent="-342900">
              <a:buAutoNum type="arabicPeriod"/>
            </a:pPr>
            <a:r>
              <a:rPr lang="en-US" sz="1800" dirty="0" smtClean="0"/>
              <a:t>Resiliency</a:t>
            </a:r>
          </a:p>
          <a:p>
            <a:pPr marL="342900" lvl="1" indent="-342900">
              <a:buAutoNum type="arabicPeriod"/>
            </a:pPr>
            <a:r>
              <a:rPr lang="en-US" sz="1800" dirty="0" smtClean="0"/>
              <a:t>Trauma</a:t>
            </a:r>
          </a:p>
          <a:p>
            <a:pPr marL="342900" lvl="1" indent="-342900">
              <a:buAutoNum type="arabicPeriod"/>
            </a:pPr>
            <a:r>
              <a:rPr lang="en-US" sz="1800" dirty="0" smtClean="0"/>
              <a:t>Single Story</a:t>
            </a:r>
          </a:p>
          <a:p>
            <a:pPr marL="342900" lvl="1" indent="-342900">
              <a:buAutoNum type="arabicPeriod"/>
            </a:pPr>
            <a:endParaRPr lang="en-US" sz="1800" dirty="0"/>
          </a:p>
        </p:txBody>
      </p:sp>
    </p:spTree>
    <p:extLst>
      <p:ext uri="{BB962C8B-B14F-4D97-AF65-F5344CB8AC3E}">
        <p14:creationId xmlns:p14="http://schemas.microsoft.com/office/powerpoint/2010/main" val="250027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#6</a:t>
            </a:r>
            <a:endParaRPr lang="en-US" dirty="0"/>
          </a:p>
        </p:txBody>
      </p:sp>
      <p:sp>
        <p:nvSpPr>
          <p:cNvPr id="3" name="Rectangle 2"/>
          <p:cNvSpPr/>
          <p:nvPr/>
        </p:nvSpPr>
        <p:spPr>
          <a:xfrm>
            <a:off x="285008" y="2736503"/>
            <a:ext cx="8300852" cy="1938992"/>
          </a:xfrm>
          <a:prstGeom prst="rect">
            <a:avLst/>
          </a:prstGeom>
        </p:spPr>
        <p:txBody>
          <a:bodyPr wrap="square">
            <a:spAutoFit/>
          </a:bodyPr>
          <a:lstStyle/>
          <a:p>
            <a:pPr marL="342900" indent="-342900">
              <a:buFont typeface="+mj-lt"/>
              <a:buAutoNum type="arabicPeriod"/>
            </a:pPr>
            <a:r>
              <a:rPr lang="en-US" sz="2000" dirty="0"/>
              <a:t>What overlapping stories are you identifying in the culture you are working with and how might they contrast with or be similar to </a:t>
            </a:r>
            <a:r>
              <a:rPr lang="en-US" sz="2000" dirty="0" smtClean="0"/>
              <a:t>yours?</a:t>
            </a:r>
          </a:p>
          <a:p>
            <a:pPr marL="342900" indent="-342900">
              <a:buFont typeface="+mj-lt"/>
              <a:buAutoNum type="arabicPeriod"/>
            </a:pPr>
            <a:endParaRPr lang="en-US" sz="2000" dirty="0"/>
          </a:p>
          <a:p>
            <a:pPr marL="342900" indent="-342900">
              <a:buFont typeface="+mj-lt"/>
              <a:buAutoNum type="arabicPeriod"/>
            </a:pPr>
            <a:r>
              <a:rPr lang="en-US" sz="2000" dirty="0"/>
              <a:t>H</a:t>
            </a:r>
            <a:r>
              <a:rPr lang="en-US" sz="2000" dirty="0" smtClean="0"/>
              <a:t>ow </a:t>
            </a:r>
            <a:r>
              <a:rPr lang="en-US" sz="2000" dirty="0"/>
              <a:t>can your understanding of "hidden </a:t>
            </a:r>
            <a:r>
              <a:rPr lang="en-US" sz="2000" dirty="0" smtClean="0"/>
              <a:t>bias“, "single story“, and “social identity” </a:t>
            </a:r>
            <a:r>
              <a:rPr lang="en-US" sz="2000" dirty="0"/>
              <a:t>equip you to interact effectively with diverse populations? </a:t>
            </a:r>
          </a:p>
        </p:txBody>
      </p:sp>
    </p:spTree>
    <p:extLst>
      <p:ext uri="{BB962C8B-B14F-4D97-AF65-F5344CB8AC3E}">
        <p14:creationId xmlns:p14="http://schemas.microsoft.com/office/powerpoint/2010/main" val="647038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4000"/>
              <a:buFont typeface="Century Gothic"/>
              <a:buNone/>
            </a:pPr>
            <a:r>
              <a:rPr lang="en-US" sz="4000" b="0" i="0" u="none" strike="noStrike" cap="none">
                <a:solidFill>
                  <a:schemeClr val="accent1"/>
                </a:solidFill>
                <a:latin typeface="Century Gothic"/>
                <a:ea typeface="Century Gothic"/>
                <a:cs typeface="Century Gothic"/>
                <a:sym typeface="Century Gothic"/>
              </a:rPr>
              <a:t>Intercultural Sensitivity</a:t>
            </a:r>
            <a:br>
              <a:rPr lang="en-US" sz="4000" b="0" i="0" u="none" strike="noStrike" cap="none">
                <a:solidFill>
                  <a:schemeClr val="accent1"/>
                </a:solidFill>
                <a:latin typeface="Century Gothic"/>
                <a:ea typeface="Century Gothic"/>
                <a:cs typeface="Century Gothic"/>
                <a:sym typeface="Century Gothic"/>
              </a:rPr>
            </a:br>
            <a:r>
              <a:rPr lang="en-US" sz="2000" b="0" i="0" u="sng" strike="noStrike" cap="none">
                <a:solidFill>
                  <a:schemeClr val="hlink"/>
                </a:solidFill>
                <a:latin typeface="Century Gothic"/>
                <a:ea typeface="Century Gothic"/>
                <a:cs typeface="Century Gothic"/>
                <a:sym typeface="Century Gothic"/>
                <a:hlinkClick r:id="rId3"/>
              </a:rPr>
              <a:t>http://meldye.weebly.com/</a:t>
            </a:r>
            <a:r>
              <a:rPr lang="en-US" sz="2000" b="0" i="0" u="none" strike="noStrike" cap="none">
                <a:solidFill>
                  <a:schemeClr val="accent1"/>
                </a:solidFill>
                <a:latin typeface="Century Gothic"/>
                <a:ea typeface="Century Gothic"/>
                <a:cs typeface="Century Gothic"/>
                <a:sym typeface="Century Gothic"/>
              </a:rPr>
              <a:t> </a:t>
            </a:r>
            <a:endParaRPr sz="4000" b="0" i="0" u="none" strike="noStrike" cap="none">
              <a:solidFill>
                <a:schemeClr val="accent1"/>
              </a:solidFill>
              <a:latin typeface="Century Gothic"/>
              <a:ea typeface="Century Gothic"/>
              <a:cs typeface="Century Gothic"/>
              <a:sym typeface="Century Gothic"/>
            </a:endParaRPr>
          </a:p>
        </p:txBody>
      </p:sp>
      <p:pic>
        <p:nvPicPr>
          <p:cNvPr id="197" name="Google Shape;197;p26" descr="Picture"/>
          <p:cNvPicPr preferRelativeResize="0"/>
          <p:nvPr/>
        </p:nvPicPr>
        <p:blipFill rotWithShape="1">
          <a:blip r:embed="rId4">
            <a:alphaModFix/>
          </a:blip>
          <a:srcRect/>
          <a:stretch/>
        </p:blipFill>
        <p:spPr>
          <a:xfrm>
            <a:off x="211874" y="1618349"/>
            <a:ext cx="8776009" cy="5445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EMPATHY SKILLS</a:t>
            </a:r>
            <a:br>
              <a:rPr lang="en-US" sz="3500" b="0" i="0" u="none" strike="noStrike" cap="none">
                <a:solidFill>
                  <a:srgbClr val="6B7C72"/>
                </a:solidFill>
                <a:latin typeface="Book Antiqua"/>
                <a:ea typeface="Book Antiqua"/>
                <a:cs typeface="Book Antiqua"/>
                <a:sym typeface="Book Antiqua"/>
              </a:rPr>
            </a:br>
            <a:r>
              <a:rPr lang="en-US" sz="2000" b="0" i="0" u="none" strike="noStrike" cap="none">
                <a:solidFill>
                  <a:srgbClr val="6B7C72"/>
                </a:solidFill>
                <a:latin typeface="Book Antiqua"/>
                <a:ea typeface="Book Antiqua"/>
                <a:cs typeface="Book Antiqua"/>
                <a:sym typeface="Book Antiqua"/>
              </a:rPr>
              <a:t> </a:t>
            </a:r>
            <a:endParaRPr sz="2000" b="0" i="0" u="none" strike="noStrike" cap="none">
              <a:solidFill>
                <a:srgbClr val="6B7C72"/>
              </a:solidFill>
              <a:latin typeface="Book Antiqua"/>
              <a:ea typeface="Book Antiqua"/>
              <a:cs typeface="Book Antiqua"/>
              <a:sym typeface="Book Antiqua"/>
            </a:endParaRPr>
          </a:p>
        </p:txBody>
      </p:sp>
      <p:sp>
        <p:nvSpPr>
          <p:cNvPr id="148" name="Google Shape;148;p18"/>
          <p:cNvSpPr/>
          <p:nvPr/>
        </p:nvSpPr>
        <p:spPr>
          <a:xfrm>
            <a:off x="457199" y="1814451"/>
            <a:ext cx="8397551" cy="4524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chemeClr val="hlink"/>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62626"/>
              </a:solidFill>
              <a:latin typeface="Century Gothic"/>
              <a:ea typeface="Century Gothic"/>
              <a:cs typeface="Century Gothic"/>
              <a:sym typeface="Century Gothic"/>
            </a:endParaRPr>
          </a:p>
        </p:txBody>
      </p:sp>
      <p:pic>
        <p:nvPicPr>
          <p:cNvPr id="149" name="Google Shape;149;p18"/>
          <p:cNvPicPr preferRelativeResize="0"/>
          <p:nvPr/>
        </p:nvPicPr>
        <p:blipFill rotWithShape="1">
          <a:blip r:embed="rId3">
            <a:alphaModFix/>
          </a:blip>
          <a:srcRect/>
          <a:stretch/>
        </p:blipFill>
        <p:spPr>
          <a:xfrm>
            <a:off x="1343607" y="1688841"/>
            <a:ext cx="6873551" cy="3617658"/>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7534C"/>
              </a:buClr>
              <a:buSzPts val="4000"/>
              <a:buFont typeface="Book Antiqua"/>
              <a:buNone/>
            </a:pPr>
            <a:r>
              <a:rPr lang="en-US" sz="4000" b="0" i="0" u="none" strike="noStrike" cap="none">
                <a:solidFill>
                  <a:srgbClr val="47534C"/>
                </a:solidFill>
                <a:latin typeface="Book Antiqua"/>
                <a:ea typeface="Book Antiqua"/>
                <a:cs typeface="Book Antiqua"/>
                <a:sym typeface="Book Antiqua"/>
              </a:rPr>
              <a:t>A SINGLE STORY</a:t>
            </a:r>
            <a:endParaRPr sz="4000" b="0" i="0" u="none" strike="noStrike" cap="none">
              <a:solidFill>
                <a:srgbClr val="47534C"/>
              </a:solidFill>
              <a:latin typeface="Book Antiqua"/>
              <a:ea typeface="Book Antiqua"/>
              <a:cs typeface="Book Antiqua"/>
              <a:sym typeface="Book Antiqu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THE DANGER OF A SINGLE STORY</a:t>
            </a:r>
            <a:endParaRPr sz="3500" b="0" i="0" u="none" strike="noStrike" cap="none">
              <a:solidFill>
                <a:srgbClr val="6B7C72"/>
              </a:solidFill>
              <a:latin typeface="Book Antiqua"/>
              <a:ea typeface="Book Antiqua"/>
              <a:cs typeface="Book Antiqua"/>
              <a:sym typeface="Book Antiqua"/>
            </a:endParaRPr>
          </a:p>
        </p:txBody>
      </p:sp>
      <p:sp>
        <p:nvSpPr>
          <p:cNvPr id="208" name="Google Shape;208;p28"/>
          <p:cNvSpPr/>
          <p:nvPr/>
        </p:nvSpPr>
        <p:spPr>
          <a:xfrm>
            <a:off x="1082350" y="2505202"/>
            <a:ext cx="764177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https://www.youtube.com/watch?time_continue=2&amp;v=D9Ihs241zeg</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09" name="Google Shape;209;p28" descr="Image result for Chimamanda Adichie"/>
          <p:cNvPicPr preferRelativeResize="0"/>
          <p:nvPr/>
        </p:nvPicPr>
        <p:blipFill rotWithShape="1">
          <a:blip r:embed="rId4">
            <a:alphaModFix/>
          </a:blip>
          <a:srcRect/>
          <a:stretch/>
        </p:blipFill>
        <p:spPr>
          <a:xfrm>
            <a:off x="1222310" y="3215514"/>
            <a:ext cx="5744806" cy="323420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a:spLocks noGrp="1"/>
          </p:cNvSpPr>
          <p:nvPr>
            <p:ph type="body" idx="1"/>
          </p:nvPr>
        </p:nvSpPr>
        <p:spPr>
          <a:xfrm>
            <a:off x="634481" y="2122715"/>
            <a:ext cx="7931019" cy="4166118"/>
          </a:xfrm>
          <a:prstGeom prst="rect">
            <a:avLst/>
          </a:prstGeom>
          <a:noFill/>
          <a:ln>
            <a:noFill/>
          </a:ln>
        </p:spPr>
        <p:txBody>
          <a:bodyPr spcFirstLastPara="1" wrap="square" lIns="91425" tIns="45700" rIns="91425" bIns="45700" anchor="t" anchorCtr="0">
            <a:noAutofit/>
          </a:bodyPr>
          <a:lstStyle/>
          <a:p>
            <a:pPr marL="342900" marR="0" lvl="0" indent="-274319" algn="l" rtl="0">
              <a:lnSpc>
                <a:spcPct val="80000"/>
              </a:lnSpc>
              <a:spcBef>
                <a:spcPts val="0"/>
              </a:spcBef>
              <a:spcAft>
                <a:spcPts val="0"/>
              </a:spcAft>
              <a:buClr>
                <a:schemeClr val="accent1"/>
              </a:buClr>
              <a:buSzPts val="1550"/>
              <a:buFont typeface="Noto Sans Symbols"/>
              <a:buChar char="○"/>
            </a:pPr>
            <a:r>
              <a:rPr lang="en-US" sz="2040" b="0" i="0" u="none" strike="noStrike" cap="none">
                <a:solidFill>
                  <a:srgbClr val="262626"/>
                </a:solidFill>
                <a:latin typeface="Century Gothic"/>
                <a:ea typeface="Century Gothic"/>
                <a:cs typeface="Century Gothic"/>
                <a:sym typeface="Century Gothic"/>
              </a:rPr>
              <a:t>Understand we can’t know everything about every group of people. Be careful of </a:t>
            </a:r>
            <a:r>
              <a:rPr lang="en-US" sz="2040" b="0" i="1" u="none" strike="noStrike" cap="none">
                <a:solidFill>
                  <a:srgbClr val="262626"/>
                </a:solidFill>
                <a:latin typeface="Century Gothic"/>
                <a:ea typeface="Century Gothic"/>
                <a:cs typeface="Century Gothic"/>
                <a:sym typeface="Century Gothic"/>
              </a:rPr>
              <a:t>stereotyping</a:t>
            </a:r>
            <a:r>
              <a:rPr lang="en-US" sz="2040" b="0" i="0" u="none" strike="noStrike" cap="none">
                <a:solidFill>
                  <a:srgbClr val="262626"/>
                </a:solidFill>
                <a:latin typeface="Century Gothic"/>
                <a:ea typeface="Century Gothic"/>
                <a:cs typeface="Century Gothic"/>
                <a:sym typeface="Century Gothic"/>
              </a:rPr>
              <a:t>, but allow yourself to make some generalizations</a:t>
            </a:r>
            <a:endParaRPr sz="2400" b="0" i="0" u="none" strike="noStrike" cap="none">
              <a:solidFill>
                <a:srgbClr val="262626"/>
              </a:solidFill>
              <a:latin typeface="Century Gothic"/>
              <a:ea typeface="Century Gothic"/>
              <a:cs typeface="Century Gothic"/>
              <a:sym typeface="Century Gothic"/>
            </a:endParaRPr>
          </a:p>
          <a:p>
            <a:pPr marL="68580" marR="0" lvl="0" indent="0" algn="l" rtl="0">
              <a:lnSpc>
                <a:spcPct val="80000"/>
              </a:lnSpc>
              <a:spcBef>
                <a:spcPts val="408"/>
              </a:spcBef>
              <a:spcAft>
                <a:spcPts val="0"/>
              </a:spcAft>
              <a:buClr>
                <a:schemeClr val="accent1"/>
              </a:buClr>
              <a:buSzPts val="1550"/>
              <a:buFont typeface="Noto Sans Symbols"/>
              <a:buNone/>
            </a:pPr>
            <a:endParaRPr sz="2040" b="0" i="0" u="none" strike="noStrike" cap="none">
              <a:solidFill>
                <a:srgbClr val="262626"/>
              </a:solidFill>
              <a:latin typeface="Century Gothic"/>
              <a:ea typeface="Century Gothic"/>
              <a:cs typeface="Century Gothic"/>
              <a:sym typeface="Century Gothic"/>
            </a:endParaRPr>
          </a:p>
          <a:p>
            <a:pPr marL="342900" marR="0" lvl="0" indent="-274319" algn="l" rtl="0">
              <a:lnSpc>
                <a:spcPct val="80000"/>
              </a:lnSpc>
              <a:spcBef>
                <a:spcPts val="408"/>
              </a:spcBef>
              <a:spcAft>
                <a:spcPts val="0"/>
              </a:spcAft>
              <a:buClr>
                <a:schemeClr val="accent1"/>
              </a:buClr>
              <a:buSzPts val="1550"/>
              <a:buFont typeface="Noto Sans Symbols"/>
              <a:buChar char="○"/>
            </a:pPr>
            <a:r>
              <a:rPr lang="en-US" sz="2040" b="0" i="0" u="none" strike="noStrike" cap="none">
                <a:solidFill>
                  <a:srgbClr val="262626"/>
                </a:solidFill>
                <a:latin typeface="Century Gothic"/>
                <a:ea typeface="Century Gothic"/>
                <a:cs typeface="Century Gothic"/>
                <a:sym typeface="Century Gothic"/>
              </a:rPr>
              <a:t>Cultural sensitivity comes when human differences are celebrated instead of viewed with skepticism.</a:t>
            </a:r>
            <a:endParaRPr sz="2040" b="0" i="0" u="none" strike="noStrike" cap="none">
              <a:solidFill>
                <a:srgbClr val="262626"/>
              </a:solidFill>
              <a:latin typeface="Century Gothic"/>
              <a:ea typeface="Century Gothic"/>
              <a:cs typeface="Century Gothic"/>
              <a:sym typeface="Century Gothic"/>
            </a:endParaRPr>
          </a:p>
          <a:p>
            <a:pPr marL="342900" marR="0" lvl="0" indent="-175869" algn="l" rtl="0">
              <a:lnSpc>
                <a:spcPct val="80000"/>
              </a:lnSpc>
              <a:spcBef>
                <a:spcPts val="408"/>
              </a:spcBef>
              <a:spcAft>
                <a:spcPts val="0"/>
              </a:spcAft>
              <a:buClr>
                <a:schemeClr val="accent1"/>
              </a:buClr>
              <a:buSzPts val="1550"/>
              <a:buFont typeface="Noto Sans Symbols"/>
              <a:buNone/>
            </a:pPr>
            <a:endParaRPr sz="2040" b="0" i="0" u="none" strike="noStrike" cap="none">
              <a:solidFill>
                <a:srgbClr val="262626"/>
              </a:solidFill>
              <a:latin typeface="Century Gothic"/>
              <a:ea typeface="Century Gothic"/>
              <a:cs typeface="Century Gothic"/>
              <a:sym typeface="Century Gothic"/>
            </a:endParaRPr>
          </a:p>
          <a:p>
            <a:pPr marL="342900" marR="0" lvl="0" indent="-274319" algn="l" rtl="0">
              <a:lnSpc>
                <a:spcPct val="80000"/>
              </a:lnSpc>
              <a:spcBef>
                <a:spcPts val="408"/>
              </a:spcBef>
              <a:spcAft>
                <a:spcPts val="0"/>
              </a:spcAft>
              <a:buClr>
                <a:schemeClr val="accent1"/>
              </a:buClr>
              <a:buSzPts val="1550"/>
              <a:buFont typeface="Noto Sans Symbols"/>
              <a:buChar char="○"/>
            </a:pPr>
            <a:r>
              <a:rPr lang="en-US" sz="2040" b="0" i="0" u="none" strike="noStrike" cap="none">
                <a:solidFill>
                  <a:srgbClr val="262626"/>
                </a:solidFill>
                <a:latin typeface="Century Gothic"/>
                <a:ea typeface="Century Gothic"/>
                <a:cs typeface="Century Gothic"/>
                <a:sym typeface="Century Gothic"/>
              </a:rPr>
              <a:t>Instead of treating others like you’d like to be treated – treat others like they would like to be treated.  </a:t>
            </a:r>
            <a:endParaRPr sz="2040" b="0" i="0" u="none" strike="noStrike" cap="none">
              <a:solidFill>
                <a:srgbClr val="262626"/>
              </a:solidFill>
              <a:latin typeface="Century Gothic"/>
              <a:ea typeface="Century Gothic"/>
              <a:cs typeface="Century Gothic"/>
              <a:sym typeface="Century Gothic"/>
            </a:endParaRPr>
          </a:p>
          <a:p>
            <a:pPr marL="342900" marR="0" lvl="0" indent="-175894" algn="l" rtl="0">
              <a:lnSpc>
                <a:spcPct val="80000"/>
              </a:lnSpc>
              <a:spcBef>
                <a:spcPts val="408"/>
              </a:spcBef>
              <a:spcAft>
                <a:spcPts val="0"/>
              </a:spcAft>
              <a:buClr>
                <a:schemeClr val="accent1"/>
              </a:buClr>
              <a:buSzPts val="1550"/>
              <a:buFont typeface="Noto Sans Symbols"/>
              <a:buNone/>
            </a:pPr>
            <a:endParaRPr sz="2040" b="0" i="0" u="none" strike="noStrike" cap="none">
              <a:solidFill>
                <a:srgbClr val="262626"/>
              </a:solidFill>
              <a:latin typeface="Century Gothic"/>
              <a:ea typeface="Century Gothic"/>
              <a:cs typeface="Century Gothic"/>
              <a:sym typeface="Century Gothic"/>
            </a:endParaRPr>
          </a:p>
          <a:p>
            <a:pPr marL="342900" marR="0" lvl="0" indent="-274319" algn="l" rtl="0">
              <a:lnSpc>
                <a:spcPct val="80000"/>
              </a:lnSpc>
              <a:spcBef>
                <a:spcPts val="408"/>
              </a:spcBef>
              <a:spcAft>
                <a:spcPts val="0"/>
              </a:spcAft>
              <a:buClr>
                <a:schemeClr val="accent1"/>
              </a:buClr>
              <a:buSzPts val="1550"/>
              <a:buFont typeface="Noto Sans Symbols"/>
              <a:buChar char="○"/>
            </a:pPr>
            <a:r>
              <a:rPr lang="en-US" sz="2040" b="0" i="0" u="none" strike="noStrike" cap="none">
                <a:solidFill>
                  <a:srgbClr val="262626"/>
                </a:solidFill>
                <a:latin typeface="Century Gothic"/>
                <a:ea typeface="Century Gothic"/>
                <a:cs typeface="Century Gothic"/>
                <a:sym typeface="Century Gothic"/>
              </a:rPr>
              <a:t>Meet people where they are and acknowledge cultural differences. View behavior within a cultural context</a:t>
            </a:r>
            <a:endParaRPr sz="2400" b="0" i="0" u="none" strike="noStrike" cap="none">
              <a:solidFill>
                <a:srgbClr val="262626"/>
              </a:solidFill>
              <a:latin typeface="Century Gothic"/>
              <a:ea typeface="Century Gothic"/>
              <a:cs typeface="Century Gothic"/>
              <a:sym typeface="Century Gothic"/>
            </a:endParaRPr>
          </a:p>
        </p:txBody>
      </p:sp>
      <p:sp>
        <p:nvSpPr>
          <p:cNvPr id="416" name="Google Shape;416;p56"/>
          <p:cNvSpPr txBox="1"/>
          <p:nvPr/>
        </p:nvSpPr>
        <p:spPr>
          <a:xfrm>
            <a:off x="838200" y="381000"/>
            <a:ext cx="7024744" cy="990600"/>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accent1"/>
              </a:buClr>
              <a:buSzPts val="3600"/>
              <a:buFont typeface="Century Gothic"/>
              <a:buNone/>
            </a:pPr>
            <a:r>
              <a:rPr lang="en-US" sz="3600" b="0" i="0" u="none" strike="noStrike" cap="none" dirty="0">
                <a:solidFill>
                  <a:schemeClr val="accent1"/>
                </a:solidFill>
                <a:latin typeface="Century Gothic"/>
                <a:ea typeface="Century Gothic"/>
                <a:cs typeface="Century Gothic"/>
                <a:sym typeface="Century Gothic"/>
              </a:rPr>
              <a:t>How do we Achieve Cultural </a:t>
            </a:r>
            <a:r>
              <a:rPr lang="en-US" sz="3600" b="0" i="0" u="none" strike="noStrike" cap="none" dirty="0" smtClean="0">
                <a:solidFill>
                  <a:schemeClr val="accent1"/>
                </a:solidFill>
                <a:latin typeface="Century Gothic"/>
                <a:ea typeface="Century Gothic"/>
                <a:cs typeface="Century Gothic"/>
                <a:sym typeface="Century Gothic"/>
              </a:rPr>
              <a:t>Sensitivity?</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txBox="1">
            <a:spLocks noGrp="1"/>
          </p:cNvSpPr>
          <p:nvPr>
            <p:ph type="title"/>
          </p:nvPr>
        </p:nvSpPr>
        <p:spPr>
          <a:xfrm>
            <a:off x="426128" y="408372"/>
            <a:ext cx="8260800" cy="1039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REFLECTION AND DISCUSSION</a:t>
            </a:r>
            <a:endParaRPr dirty="0"/>
          </a:p>
        </p:txBody>
      </p:sp>
      <p:sp>
        <p:nvSpPr>
          <p:cNvPr id="297" name="Google Shape;297;p38"/>
          <p:cNvSpPr txBox="1"/>
          <p:nvPr/>
        </p:nvSpPr>
        <p:spPr>
          <a:xfrm>
            <a:off x="304800" y="1651001"/>
            <a:ext cx="8382129" cy="49022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285750" lvl="0" indent="-323850">
              <a:buClr>
                <a:schemeClr val="dk1"/>
              </a:buClr>
              <a:buSzPts val="2400"/>
              <a:buAutoNum type="arabicPeriod"/>
            </a:pPr>
            <a:r>
              <a:rPr lang="en-US" sz="2000" dirty="0" smtClean="0">
                <a:solidFill>
                  <a:schemeClr val="dk1"/>
                </a:solidFill>
                <a:latin typeface="Century Gothic"/>
                <a:ea typeface="Century Gothic"/>
                <a:cs typeface="Century Gothic"/>
                <a:sym typeface="Century Gothic"/>
              </a:rPr>
              <a:t>What are your cultural beliefs, attitudes, behaviors, and "rules of class"? </a:t>
            </a:r>
          </a:p>
          <a:p>
            <a:pPr marL="285750" lvl="0" indent="-323850">
              <a:buClr>
                <a:schemeClr val="dk1"/>
              </a:buClr>
              <a:buSzPts val="2400"/>
              <a:buAutoNum type="arabicPeriod"/>
            </a:pPr>
            <a:r>
              <a:rPr lang="en-US" sz="2000" dirty="0" smtClean="0">
                <a:solidFill>
                  <a:schemeClr val="dk1"/>
                </a:solidFill>
                <a:latin typeface="Century Gothic"/>
                <a:ea typeface="Century Gothic"/>
                <a:cs typeface="Century Gothic"/>
                <a:sym typeface="Century Gothic"/>
              </a:rPr>
              <a:t>How do they contrast with or are similar to the beliefs, attitudes, behaviors, and "rules of class" of the “culture” you are working with? </a:t>
            </a:r>
          </a:p>
          <a:p>
            <a:pPr marL="285750" lvl="0" indent="-323850">
              <a:buClr>
                <a:schemeClr val="dk1"/>
              </a:buClr>
              <a:buSzPts val="2400"/>
              <a:buAutoNum type="arabicPeriod"/>
            </a:pPr>
            <a:r>
              <a:rPr lang="en-US" sz="2000" dirty="0" err="1" smtClean="0">
                <a:solidFill>
                  <a:schemeClr val="dk1"/>
                </a:solidFill>
                <a:latin typeface="Century Gothic"/>
                <a:ea typeface="Century Gothic"/>
                <a:cs typeface="Century Gothic"/>
                <a:sym typeface="Century Gothic"/>
              </a:rPr>
              <a:t>Chimamanda</a:t>
            </a:r>
            <a:r>
              <a:rPr lang="en-US" sz="2000" dirty="0" smtClean="0">
                <a:solidFill>
                  <a:schemeClr val="dk1"/>
                </a:solidFill>
                <a:latin typeface="Century Gothic"/>
                <a:ea typeface="Century Gothic"/>
                <a:cs typeface="Century Gothic"/>
                <a:sym typeface="Century Gothic"/>
              </a:rPr>
              <a:t> </a:t>
            </a:r>
            <a:r>
              <a:rPr lang="en-US" sz="2000" dirty="0" err="1" smtClean="0">
                <a:solidFill>
                  <a:schemeClr val="dk1"/>
                </a:solidFill>
                <a:latin typeface="Century Gothic"/>
                <a:ea typeface="Century Gothic"/>
                <a:cs typeface="Century Gothic"/>
                <a:sym typeface="Century Gothic"/>
              </a:rPr>
              <a:t>Adichie</a:t>
            </a:r>
            <a:r>
              <a:rPr lang="en-US" sz="2000" dirty="0" smtClean="0">
                <a:solidFill>
                  <a:schemeClr val="dk1"/>
                </a:solidFill>
                <a:latin typeface="Century Gothic"/>
                <a:ea typeface="Century Gothic"/>
                <a:cs typeface="Century Gothic"/>
                <a:sym typeface="Century Gothic"/>
              </a:rPr>
              <a:t> in The Danger of a Single Story says “our lives, our cultures, are composed of many overlapping stories”.  What overlapping stories are you identifying in the culture you are working with and how might they contrast with or be similar to yours? </a:t>
            </a:r>
          </a:p>
          <a:p>
            <a:pPr marL="285750" lvl="0" indent="-323850">
              <a:buClr>
                <a:schemeClr val="dk1"/>
              </a:buClr>
              <a:buSzPts val="2400"/>
              <a:buAutoNum type="arabicPeriod"/>
            </a:pPr>
            <a:r>
              <a:rPr lang="en-US" sz="2000" dirty="0" smtClean="0">
                <a:solidFill>
                  <a:schemeClr val="dk1"/>
                </a:solidFill>
                <a:latin typeface="Century Gothic"/>
                <a:ea typeface="Century Gothic"/>
                <a:cs typeface="Century Gothic"/>
                <a:sym typeface="Century Gothic"/>
              </a:rPr>
              <a:t>What </a:t>
            </a:r>
            <a:r>
              <a:rPr lang="en-US" sz="2000" dirty="0">
                <a:solidFill>
                  <a:schemeClr val="dk1"/>
                </a:solidFill>
                <a:latin typeface="Century Gothic"/>
                <a:ea typeface="Century Gothic"/>
                <a:cs typeface="Century Gothic"/>
                <a:sym typeface="Century Gothic"/>
              </a:rPr>
              <a:t>hidden biases might be present? Now put this all together. </a:t>
            </a:r>
            <a:endParaRPr lang="en-US" sz="2000" dirty="0" smtClean="0">
              <a:solidFill>
                <a:schemeClr val="dk1"/>
              </a:solidFill>
              <a:latin typeface="Century Gothic"/>
              <a:ea typeface="Century Gothic"/>
              <a:cs typeface="Century Gothic"/>
              <a:sym typeface="Century Gothic"/>
            </a:endParaRPr>
          </a:p>
          <a:p>
            <a:pPr marL="285750" lvl="0" indent="-323850">
              <a:buClr>
                <a:schemeClr val="dk1"/>
              </a:buClr>
              <a:buSzPts val="2400"/>
              <a:buAutoNum type="arabicPeriod"/>
            </a:pPr>
            <a:r>
              <a:rPr lang="en-US" sz="2000" dirty="0" smtClean="0">
                <a:solidFill>
                  <a:schemeClr val="dk1"/>
                </a:solidFill>
                <a:latin typeface="Century Gothic"/>
                <a:ea typeface="Century Gothic"/>
                <a:cs typeface="Century Gothic"/>
                <a:sym typeface="Century Gothic"/>
              </a:rPr>
              <a:t>How </a:t>
            </a:r>
            <a:r>
              <a:rPr lang="en-US" sz="2000" dirty="0">
                <a:solidFill>
                  <a:schemeClr val="dk1"/>
                </a:solidFill>
                <a:latin typeface="Century Gothic"/>
                <a:ea typeface="Century Gothic"/>
                <a:cs typeface="Century Gothic"/>
                <a:sym typeface="Century Gothic"/>
              </a:rPr>
              <a:t>does your understanding of culture, "Single Story," and hidden bias help you interact effectively with diverse populations at your SL site? Provide examples.</a:t>
            </a:r>
            <a:endParaRPr sz="2000" b="1" dirty="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EMPATHY SKILLS</a:t>
            </a:r>
            <a:endParaRPr sz="3500" b="0" i="0" u="none" strike="noStrike" cap="none">
              <a:solidFill>
                <a:srgbClr val="6B7C72"/>
              </a:solidFill>
              <a:latin typeface="Book Antiqua"/>
              <a:ea typeface="Book Antiqua"/>
              <a:cs typeface="Book Antiqua"/>
              <a:sym typeface="Book Antiqua"/>
            </a:endParaRPr>
          </a:p>
        </p:txBody>
      </p:sp>
      <p:sp>
        <p:nvSpPr>
          <p:cNvPr id="155" name="Google Shape;155;p19"/>
          <p:cNvSpPr/>
          <p:nvPr/>
        </p:nvSpPr>
        <p:spPr>
          <a:xfrm>
            <a:off x="326571" y="1894115"/>
            <a:ext cx="847219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62626"/>
                </a:solidFill>
                <a:latin typeface="Century Gothic"/>
                <a:ea typeface="Century Gothic"/>
                <a:cs typeface="Century Gothic"/>
                <a:sym typeface="Century Gothic"/>
              </a:rPr>
              <a:t>Paraphrasing</a:t>
            </a:r>
            <a:endParaRPr sz="1400" b="0" i="0" u="none" strike="noStrike" cap="none">
              <a:solidFill>
                <a:srgbClr val="262626"/>
              </a:solidFill>
              <a:latin typeface="Century Gothic"/>
              <a:ea typeface="Century Gothic"/>
              <a:cs typeface="Century Gothic"/>
              <a:sym typeface="Century Gothic"/>
            </a:endParaRPr>
          </a:p>
          <a:p>
            <a:pPr marL="285750" marR="0" lvl="0" indent="-285750" algn="ctr" rtl="0">
              <a:lnSpc>
                <a:spcPct val="100000"/>
              </a:lnSpc>
              <a:spcBef>
                <a:spcPts val="0"/>
              </a:spcBef>
              <a:spcAft>
                <a:spcPts val="0"/>
              </a:spcAft>
              <a:buClr>
                <a:srgbClr val="000000"/>
              </a:buClr>
              <a:buSzPts val="1400"/>
              <a:buFont typeface="Arial"/>
              <a:buChar char="•"/>
            </a:pPr>
            <a:r>
              <a:rPr lang="en-US" sz="1400" b="0" i="0" u="none" strike="noStrike" cap="none">
                <a:solidFill>
                  <a:srgbClr val="262626"/>
                </a:solidFill>
                <a:latin typeface="Century Gothic"/>
                <a:ea typeface="Century Gothic"/>
                <a:cs typeface="Century Gothic"/>
                <a:sym typeface="Century Gothic"/>
              </a:rPr>
              <a:t>Reflect back what you thought you heard to make sure what you heard was correct.</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400"/>
              <a:buFont typeface="Arial"/>
              <a:buChar char="•"/>
            </a:pPr>
            <a:r>
              <a:rPr lang="en-US" sz="1400" b="0" i="0" u="none" strike="noStrike" cap="none">
                <a:solidFill>
                  <a:srgbClr val="262626"/>
                </a:solidFill>
                <a:latin typeface="Century Gothic"/>
                <a:ea typeface="Century Gothic"/>
                <a:cs typeface="Century Gothic"/>
                <a:sym typeface="Century Gothic"/>
              </a:rPr>
              <a:t>Re-phrase content and feelings to encourage additional conversation.</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pic>
        <p:nvPicPr>
          <p:cNvPr id="156" name="Google Shape;156;p19" descr="Image result for paraphrasing to understand feelings cartoon"/>
          <p:cNvPicPr preferRelativeResize="0"/>
          <p:nvPr/>
        </p:nvPicPr>
        <p:blipFill rotWithShape="1">
          <a:blip r:embed="rId3">
            <a:alphaModFix/>
          </a:blip>
          <a:srcRect/>
          <a:stretch/>
        </p:blipFill>
        <p:spPr>
          <a:xfrm>
            <a:off x="214506" y="3388891"/>
            <a:ext cx="8696325" cy="33051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B7C72"/>
              </a:buClr>
              <a:buSzPts val="3500"/>
              <a:buFont typeface="Book Antiqua"/>
              <a:buNone/>
            </a:pPr>
            <a:r>
              <a:rPr lang="en-US" sz="3500" b="0" i="0" u="none" strike="noStrike" cap="none">
                <a:solidFill>
                  <a:srgbClr val="6B7C72"/>
                </a:solidFill>
                <a:latin typeface="Book Antiqua"/>
                <a:ea typeface="Book Antiqua"/>
                <a:cs typeface="Book Antiqua"/>
                <a:sym typeface="Book Antiqua"/>
              </a:rPr>
              <a:t>EMPATHY SKILLS ROLE PLAY</a:t>
            </a:r>
            <a:endParaRPr sz="3500" b="0" i="0" u="none" strike="noStrike" cap="none">
              <a:solidFill>
                <a:srgbClr val="6B7C72"/>
              </a:solidFill>
              <a:latin typeface="Book Antiqua"/>
              <a:ea typeface="Book Antiqua"/>
              <a:cs typeface="Book Antiqua"/>
              <a:sym typeface="Book Antiqua"/>
            </a:endParaRPr>
          </a:p>
        </p:txBody>
      </p:sp>
      <p:sp>
        <p:nvSpPr>
          <p:cNvPr id="162" name="Google Shape;162;p20"/>
          <p:cNvSpPr/>
          <p:nvPr/>
        </p:nvSpPr>
        <p:spPr>
          <a:xfrm>
            <a:off x="326571" y="1894115"/>
            <a:ext cx="8472196" cy="80021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rgbClr val="262626"/>
                </a:solidFill>
                <a:latin typeface="Century Gothic"/>
                <a:ea typeface="Century Gothic"/>
                <a:cs typeface="Century Gothic"/>
                <a:sym typeface="Century Gothic"/>
              </a:rPr>
              <a:t>I’m feeling pretty stressed from all the work I have to do this semester. I’m taking a few hard classes, I have to work at the mall, and I’m playing soccer!   </a:t>
            </a:r>
            <a:endParaRPr sz="1400" b="0" i="0" u="none" strike="noStrike" cap="none">
              <a:solidFill>
                <a:srgbClr val="262626"/>
              </a:solidFill>
              <a:latin typeface="Century Gothic"/>
              <a:ea typeface="Century Gothic"/>
              <a:cs typeface="Century Gothic"/>
              <a:sym typeface="Century Gothic"/>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163" name="Google Shape;163;p20"/>
          <p:cNvSpPr/>
          <p:nvPr/>
        </p:nvSpPr>
        <p:spPr>
          <a:xfrm>
            <a:off x="326571" y="2950267"/>
            <a:ext cx="8033658" cy="31085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Book Antiqua"/>
              <a:buAutoNum type="arabicPeriod"/>
            </a:pPr>
            <a:r>
              <a:rPr lang="en-US" sz="1400" b="0" i="0" u="none" strike="noStrike" cap="none" dirty="0">
                <a:solidFill>
                  <a:srgbClr val="262626"/>
                </a:solidFill>
                <a:latin typeface="Century Gothic"/>
                <a:ea typeface="Century Gothic"/>
                <a:cs typeface="Century Gothic"/>
                <a:sym typeface="Century Gothic"/>
              </a:rPr>
              <a:t>“That reminds me of last semester. It was like that for me too.”</a:t>
            </a:r>
            <a:endParaRPr sz="1400" b="0" i="0" u="none" strike="noStrike" cap="none" dirty="0">
              <a:solidFill>
                <a:srgbClr val="000000"/>
              </a:solidFill>
              <a:latin typeface="Arial"/>
              <a:ea typeface="Arial"/>
              <a:cs typeface="Arial"/>
              <a:sym typeface="Arial"/>
            </a:endParaRPr>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26262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Book Antiqua"/>
              <a:buAutoNum type="arabicPeriod"/>
            </a:pPr>
            <a:r>
              <a:rPr lang="en-US" sz="1400" b="0" i="0" u="none" strike="noStrike" cap="none" dirty="0">
                <a:solidFill>
                  <a:srgbClr val="262626"/>
                </a:solidFill>
                <a:latin typeface="Century Gothic"/>
                <a:ea typeface="Century Gothic"/>
                <a:cs typeface="Century Gothic"/>
                <a:sym typeface="Century Gothic"/>
              </a:rPr>
              <a:t>“Are you sure you’re really that busy? I see you hanging out with your friends.</a:t>
            </a:r>
            <a:endParaRPr sz="1400" b="0" i="0" u="none" strike="noStrike" cap="none" dirty="0">
              <a:solidFill>
                <a:srgbClr val="000000"/>
              </a:solidFill>
              <a:latin typeface="Arial"/>
              <a:ea typeface="Arial"/>
              <a:cs typeface="Arial"/>
              <a:sym typeface="Arial"/>
            </a:endParaRPr>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26262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Book Antiqua"/>
              <a:buAutoNum type="arabicPeriod"/>
            </a:pPr>
            <a:r>
              <a:rPr lang="en-US" sz="1400" b="0" i="0" u="none" strike="noStrike" cap="none" dirty="0">
                <a:solidFill>
                  <a:srgbClr val="262626"/>
                </a:solidFill>
                <a:latin typeface="Century Gothic"/>
                <a:ea typeface="Century Gothic"/>
                <a:cs typeface="Century Gothic"/>
                <a:sym typeface="Century Gothic"/>
              </a:rPr>
              <a:t>“This could turn into a positive experience for you. Think of how you’ll handle you’re busy life once you get a full-time job!”</a:t>
            </a:r>
            <a:endParaRPr sz="1400" b="0" i="0" u="none" strike="noStrike" cap="none" dirty="0">
              <a:solidFill>
                <a:srgbClr val="000000"/>
              </a:solidFill>
              <a:latin typeface="Arial"/>
              <a:ea typeface="Arial"/>
              <a:cs typeface="Arial"/>
              <a:sym typeface="Arial"/>
            </a:endParaRPr>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26262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Book Antiqua"/>
              <a:buAutoNum type="arabicPeriod"/>
            </a:pPr>
            <a:r>
              <a:rPr lang="en-US" sz="1400" b="0" i="0" u="none" strike="noStrike" cap="none" dirty="0">
                <a:solidFill>
                  <a:srgbClr val="262626"/>
                </a:solidFill>
                <a:latin typeface="Century Gothic"/>
                <a:ea typeface="Century Gothic"/>
                <a:cs typeface="Century Gothic"/>
                <a:sym typeface="Century Gothic"/>
              </a:rPr>
              <a:t>“Yes, but wait until you hear how busy my semester is!”</a:t>
            </a:r>
            <a:endParaRPr sz="1400" b="0" i="0" u="none" strike="noStrike" cap="none" dirty="0">
              <a:solidFill>
                <a:srgbClr val="000000"/>
              </a:solidFill>
              <a:latin typeface="Arial"/>
              <a:ea typeface="Arial"/>
              <a:cs typeface="Arial"/>
              <a:sym typeface="Arial"/>
            </a:endParaRPr>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26262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Book Antiqua"/>
              <a:buAutoNum type="arabicPeriod"/>
            </a:pPr>
            <a:r>
              <a:rPr lang="en-US" sz="1400" b="0" i="0" u="none" strike="noStrike" cap="none" dirty="0">
                <a:solidFill>
                  <a:srgbClr val="262626"/>
                </a:solidFill>
                <a:latin typeface="Century Gothic"/>
                <a:ea typeface="Century Gothic"/>
                <a:cs typeface="Century Gothic"/>
                <a:sym typeface="Century Gothic"/>
              </a:rPr>
              <a:t>“I think you should cut back on something. Do you have to work?”</a:t>
            </a:r>
            <a:endParaRPr sz="1400" b="0" i="0" u="none" strike="noStrike" cap="none" dirty="0">
              <a:solidFill>
                <a:srgbClr val="000000"/>
              </a:solidFill>
              <a:latin typeface="Arial"/>
              <a:ea typeface="Arial"/>
              <a:cs typeface="Arial"/>
              <a:sym typeface="Arial"/>
            </a:endParaRPr>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26262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Book Antiqua"/>
              <a:buAutoNum type="arabicPeriod"/>
            </a:pPr>
            <a:r>
              <a:rPr lang="en-US" sz="1400" b="0" i="0" u="none" strike="noStrike" cap="none" dirty="0">
                <a:solidFill>
                  <a:srgbClr val="262626"/>
                </a:solidFill>
                <a:latin typeface="Century Gothic"/>
                <a:ea typeface="Century Gothic"/>
                <a:cs typeface="Century Gothic"/>
                <a:sym typeface="Century Gothic"/>
              </a:rPr>
              <a:t>“Cheer up. It could be worse.”</a:t>
            </a:r>
            <a:endParaRPr sz="1400" b="0" i="0" u="none" strike="noStrike" cap="none" dirty="0">
              <a:solidFill>
                <a:srgbClr val="000000"/>
              </a:solidFill>
              <a:latin typeface="Arial"/>
              <a:ea typeface="Arial"/>
              <a:cs typeface="Arial"/>
              <a:sym typeface="Arial"/>
            </a:endParaRPr>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26262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Book Antiqua"/>
              <a:buAutoNum type="arabicPeriod"/>
            </a:pPr>
            <a:r>
              <a:rPr lang="en-US" sz="1400" b="0" i="0" u="none" strike="noStrike" cap="none" dirty="0">
                <a:solidFill>
                  <a:srgbClr val="262626"/>
                </a:solidFill>
                <a:latin typeface="Century Gothic"/>
                <a:ea typeface="Century Gothic"/>
                <a:cs typeface="Century Gothic"/>
                <a:sym typeface="Century Gothic"/>
              </a:rPr>
              <a:t>“So it sounds like you’re super busy and sometimes it feels like too much?”</a:t>
            </a:r>
            <a:endParaRPr sz="1400" b="0" i="0" u="none" strike="noStrike" cap="none" dirty="0">
              <a:solidFill>
                <a:srgbClr val="262626"/>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Rectangle 2"/>
          <p:cNvSpPr/>
          <p:nvPr/>
        </p:nvSpPr>
        <p:spPr>
          <a:xfrm>
            <a:off x="3408789" y="1956780"/>
            <a:ext cx="3248024" cy="461665"/>
          </a:xfrm>
          <a:prstGeom prst="rect">
            <a:avLst/>
          </a:prstGeom>
        </p:spPr>
        <p:txBody>
          <a:bodyPr wrap="square">
            <a:spAutoFit/>
          </a:bodyPr>
          <a:lstStyle/>
          <a:p>
            <a:r>
              <a:rPr lang="en-US" sz="2400" b="1" dirty="0" smtClean="0">
                <a:hlinkClick r:id="rId2"/>
              </a:rPr>
              <a:t>Empathy Video</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903" y="2927426"/>
            <a:ext cx="5687122" cy="3289052"/>
          </a:xfrm>
          <a:prstGeom prst="rect">
            <a:avLst/>
          </a:prstGeom>
        </p:spPr>
      </p:pic>
    </p:spTree>
    <p:extLst>
      <p:ext uri="{BB962C8B-B14F-4D97-AF65-F5344CB8AC3E}">
        <p14:creationId xmlns:p14="http://schemas.microsoft.com/office/powerpoint/2010/main" val="3545366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DISCUSSION</a:t>
            </a:r>
            <a:endParaRPr lang="en-US" dirty="0"/>
          </a:p>
        </p:txBody>
      </p:sp>
      <p:sp>
        <p:nvSpPr>
          <p:cNvPr id="4" name="Rectangle 3"/>
          <p:cNvSpPr/>
          <p:nvPr/>
        </p:nvSpPr>
        <p:spPr>
          <a:xfrm>
            <a:off x="685800" y="1828801"/>
            <a:ext cx="8001000" cy="3477875"/>
          </a:xfrm>
          <a:prstGeom prst="rect">
            <a:avLst/>
          </a:prstGeom>
        </p:spPr>
        <p:txBody>
          <a:bodyPr wrap="square">
            <a:spAutoFit/>
          </a:bodyPr>
          <a:lstStyle/>
          <a:p>
            <a:pPr marL="457200" indent="-457200">
              <a:buFont typeface="+mj-lt"/>
              <a:buAutoNum type="arabicPeriod"/>
            </a:pPr>
            <a:r>
              <a:rPr lang="en-US" sz="2000" dirty="0"/>
              <a:t>According to Rosenberg AND the guest speaker, what is empathy? </a:t>
            </a:r>
            <a:endParaRPr lang="en-US" sz="2000" dirty="0" smtClean="0"/>
          </a:p>
          <a:p>
            <a:pPr marL="457200" indent="-457200">
              <a:buFont typeface="+mj-lt"/>
              <a:buAutoNum type="arabicPeriod"/>
            </a:pPr>
            <a:endParaRPr lang="en-US" sz="2000" dirty="0" smtClean="0"/>
          </a:p>
          <a:p>
            <a:pPr marL="457200" indent="-457200">
              <a:buFont typeface="+mj-lt"/>
              <a:buAutoNum type="arabicPeriod"/>
            </a:pPr>
            <a:r>
              <a:rPr lang="en-US" sz="2000" dirty="0" smtClean="0"/>
              <a:t>How </a:t>
            </a:r>
            <a:r>
              <a:rPr lang="en-US" sz="2000" dirty="0"/>
              <a:t>can empathy be developed and </a:t>
            </a:r>
            <a:r>
              <a:rPr lang="en-US" sz="2000" dirty="0" smtClean="0"/>
              <a:t>practiced?</a:t>
            </a:r>
          </a:p>
          <a:p>
            <a:pPr marL="457200" indent="-457200">
              <a:buFont typeface="+mj-lt"/>
              <a:buAutoNum type="arabicPeriod"/>
            </a:pPr>
            <a:endParaRPr lang="en-US" sz="2000" dirty="0" smtClean="0"/>
          </a:p>
          <a:p>
            <a:pPr marL="457200" indent="-457200">
              <a:buFont typeface="+mj-lt"/>
              <a:buAutoNum type="arabicPeriod"/>
            </a:pPr>
            <a:r>
              <a:rPr lang="en-US" sz="2000" dirty="0" smtClean="0"/>
              <a:t>How </a:t>
            </a:r>
            <a:r>
              <a:rPr lang="en-US" sz="2000" dirty="0"/>
              <a:t>do you think you have been empathic to date with your work? </a:t>
            </a:r>
            <a:endParaRPr lang="en-US" sz="2000" dirty="0" smtClean="0"/>
          </a:p>
          <a:p>
            <a:pPr marL="457200" indent="-457200">
              <a:buFont typeface="+mj-lt"/>
              <a:buAutoNum type="arabicPeriod"/>
            </a:pPr>
            <a:endParaRPr lang="en-US" sz="2000" dirty="0" smtClean="0"/>
          </a:p>
          <a:p>
            <a:pPr marL="457200" indent="-457200">
              <a:buFont typeface="+mj-lt"/>
              <a:buAutoNum type="arabicPeriod"/>
            </a:pPr>
            <a:r>
              <a:rPr lang="en-US" sz="2000" dirty="0" smtClean="0"/>
              <a:t>What </a:t>
            </a:r>
            <a:r>
              <a:rPr lang="en-US" sz="2000" dirty="0"/>
              <a:t>have you learned about empathy that can be applied to your next visit on-site? </a:t>
            </a:r>
            <a:r>
              <a:rPr lang="en-US" sz="2000" dirty="0" smtClean="0"/>
              <a:t>Use </a:t>
            </a:r>
            <a:r>
              <a:rPr lang="en-US" sz="2000" dirty="0"/>
              <a:t>specific examples from your service-learning work when answering this question.</a:t>
            </a:r>
          </a:p>
        </p:txBody>
      </p:sp>
    </p:spTree>
    <p:extLst>
      <p:ext uri="{BB962C8B-B14F-4D97-AF65-F5344CB8AC3E}">
        <p14:creationId xmlns:p14="http://schemas.microsoft.com/office/powerpoint/2010/main" val="17122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7534C"/>
              </a:buClr>
              <a:buSzPts val="4000"/>
              <a:buFont typeface="Book Antiqua"/>
              <a:buNone/>
            </a:pPr>
            <a:r>
              <a:rPr lang="en-US" sz="4000" b="0" i="0" u="none" strike="noStrike" cap="none" dirty="0" smtClean="0">
                <a:solidFill>
                  <a:srgbClr val="47534C"/>
                </a:solidFill>
                <a:latin typeface="Book Antiqua"/>
                <a:ea typeface="Book Antiqua"/>
                <a:cs typeface="Book Antiqua"/>
                <a:sym typeface="Book Antiqua"/>
              </a:rPr>
              <a:t>HIDDEN </a:t>
            </a:r>
            <a:r>
              <a:rPr lang="en-US" sz="4000" b="0" i="0" u="none" strike="noStrike" cap="none" dirty="0">
                <a:solidFill>
                  <a:srgbClr val="47534C"/>
                </a:solidFill>
                <a:latin typeface="Book Antiqua"/>
                <a:ea typeface="Book Antiqua"/>
                <a:cs typeface="Book Antiqua"/>
                <a:sym typeface="Book Antiqua"/>
              </a:rPr>
              <a:t>BIAS  </a:t>
            </a:r>
            <a:endParaRPr sz="4000" b="0" i="0" u="none" strike="noStrike" cap="none" dirty="0">
              <a:solidFill>
                <a:srgbClr val="47534C"/>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othecary">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2136</Words>
  <Application>Microsoft Office PowerPoint</Application>
  <PresentationFormat>On-screen Show (4:3)</PresentationFormat>
  <Paragraphs>286</Paragraphs>
  <Slides>43</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Noto Sans Symbols</vt:lpstr>
      <vt:lpstr>Arial</vt:lpstr>
      <vt:lpstr>Book Antiqua</vt:lpstr>
      <vt:lpstr>Century Gothic</vt:lpstr>
      <vt:lpstr>Calibri</vt:lpstr>
      <vt:lpstr>Apothecary</vt:lpstr>
      <vt:lpstr>Dr. Lynn Donahue PSJS 250: Social Change through Service  </vt:lpstr>
      <vt:lpstr>EMPATHY</vt:lpstr>
      <vt:lpstr>EMPATHY QUIZ</vt:lpstr>
      <vt:lpstr>EMPATHY SKILLS  </vt:lpstr>
      <vt:lpstr>EMPATHY SKILLS</vt:lpstr>
      <vt:lpstr>EMPATHY SKILLS ROLE PLAY</vt:lpstr>
      <vt:lpstr>Video</vt:lpstr>
      <vt:lpstr>REFLECTION AND DISCUSSION</vt:lpstr>
      <vt:lpstr>HIDDEN BIAS  </vt:lpstr>
      <vt:lpstr>WHAT IS HIDDEN BIAS?</vt:lpstr>
      <vt:lpstr>WHAT IS HIDDEN BIAS?</vt:lpstr>
      <vt:lpstr>WE CAN’T ADDRESS WHAT  WE DON’T NOTICE OR KNOW</vt:lpstr>
      <vt:lpstr>PRIVILEGE</vt:lpstr>
      <vt:lpstr>MAPPING DIFFERENCE</vt:lpstr>
      <vt:lpstr>SOCIAL CONSTRUCTION OF DIFFERENCE</vt:lpstr>
      <vt:lpstr>Privilege</vt:lpstr>
      <vt:lpstr>TWO TYPES OF PRIVILEGE</vt:lpstr>
      <vt:lpstr>EXAMPLE OF PRIVILEGE</vt:lpstr>
      <vt:lpstr>DEFINITIONS – CULTURAL CAPITAL</vt:lpstr>
      <vt:lpstr>PRIVILEGE ACTIVITY</vt:lpstr>
      <vt:lpstr>PRIVILEGE ACTIVITY</vt:lpstr>
      <vt:lpstr>PUSHING BACK </vt:lpstr>
      <vt:lpstr>CULTURE</vt:lpstr>
      <vt:lpstr>PowerPoint Presentation</vt:lpstr>
      <vt:lpstr>COMPONENTS OF CULTURAL SENSITIVITY</vt:lpstr>
      <vt:lpstr>How attitudes are formed</vt:lpstr>
      <vt:lpstr>SOCIAL IDENTITY AND PERCEPTION</vt:lpstr>
      <vt:lpstr>The Trouble We’re In: Privilege, Power, and Difference (Allan Johnson)</vt:lpstr>
      <vt:lpstr>PowerPoint Presentation</vt:lpstr>
      <vt:lpstr>Identities</vt:lpstr>
      <vt:lpstr>Definitions</vt:lpstr>
      <vt:lpstr>PowerPoint Presentation</vt:lpstr>
      <vt:lpstr>PowerPoint Presentation</vt:lpstr>
      <vt:lpstr>Identity Wheel Activity (using a circle within a circle rotating carousel format)</vt:lpstr>
      <vt:lpstr>Wake up as a reverse identity . . . </vt:lpstr>
      <vt:lpstr>Putting it Together - Carly</vt:lpstr>
      <vt:lpstr>Application</vt:lpstr>
      <vt:lpstr>Reflection #6</vt:lpstr>
      <vt:lpstr>Intercultural Sensitivity http://meldye.weebly.com/ </vt:lpstr>
      <vt:lpstr>A SINGLE STORY</vt:lpstr>
      <vt:lpstr>THE DANGER OF A SINGLE STORY</vt:lpstr>
      <vt:lpstr>PowerPoint Presentation</vt:lpstr>
      <vt:lpstr>REFLECTION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Lynn Donahue PSJS 250: Social Change through Service</dc:title>
  <dc:creator>Lynn</dc:creator>
  <cp:lastModifiedBy>Donahue, Lynn</cp:lastModifiedBy>
  <cp:revision>26</cp:revision>
  <cp:lastPrinted>2019-03-18T18:15:36Z</cp:lastPrinted>
  <dcterms:modified xsi:type="dcterms:W3CDTF">2019-03-18T19:41:28Z</dcterms:modified>
</cp:coreProperties>
</file>