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80" r:id="rId17"/>
    <p:sldId id="271" r:id="rId18"/>
    <p:sldId id="290" r:id="rId19"/>
    <p:sldId id="291" r:id="rId20"/>
    <p:sldId id="276" r:id="rId21"/>
    <p:sldId id="278" r:id="rId22"/>
    <p:sldId id="293" r:id="rId23"/>
    <p:sldId id="275" r:id="rId24"/>
    <p:sldId id="294" r:id="rId25"/>
    <p:sldId id="279" r:id="rId26"/>
    <p:sldId id="295" r:id="rId27"/>
    <p:sldId id="292" r:id="rId28"/>
    <p:sldId id="277" r:id="rId29"/>
    <p:sldId id="274" r:id="rId30"/>
    <p:sldId id="281" r:id="rId31"/>
    <p:sldId id="282" r:id="rId32"/>
    <p:sldId id="283" r:id="rId33"/>
    <p:sldId id="284" r:id="rId34"/>
    <p:sldId id="285" r:id="rId35"/>
    <p:sldId id="286" r:id="rId36"/>
    <p:sldId id="287" r:id="rId37"/>
    <p:sldId id="288" r:id="rId38"/>
    <p:sldId id="289" r:id="rId39"/>
  </p:sldIdLst>
  <p:sldSz cx="12192000" cy="6858000"/>
  <p:notesSz cx="6950075" cy="9167813"/>
  <p:embeddedFontLst>
    <p:embeddedFont>
      <p:font typeface="Century Gothic" panose="020B050202020202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Corbel" panose="020B0503020204020204" pitchFamily="34" charset="0"/>
      <p:regular r:id="rId49"/>
      <p:bold r:id="rId50"/>
      <p:italic r:id="rId51"/>
      <p:boldItalic r:id="rId52"/>
    </p:embeddedFont>
    <p:embeddedFont>
      <p:font typeface="Cambria" panose="02040503050406030204" pitchFamily="18"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1E565D-4A74-433E-87BB-1C8CF299622E}">
  <a:tblStyle styleId="{FF1E565D-4A74-433E-87BB-1C8CF299622E}"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29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1699" cy="459983"/>
          </a:xfrm>
          <a:prstGeom prst="rect">
            <a:avLst/>
          </a:prstGeom>
          <a:noFill/>
          <a:ln>
            <a:noFill/>
          </a:ln>
        </p:spPr>
        <p:txBody>
          <a:bodyPr spcFirstLastPara="1" wrap="square" lIns="92075" tIns="46025" rIns="92075" bIns="460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36768" y="0"/>
            <a:ext cx="3011699" cy="459983"/>
          </a:xfrm>
          <a:prstGeom prst="rect">
            <a:avLst/>
          </a:prstGeom>
          <a:noFill/>
          <a:ln>
            <a:noFill/>
          </a:ln>
        </p:spPr>
        <p:txBody>
          <a:bodyPr spcFirstLastPara="1" wrap="square" lIns="92075" tIns="46025" rIns="92075" bIns="460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07832"/>
            <a:ext cx="3011699" cy="459982"/>
          </a:xfrm>
          <a:prstGeom prst="rect">
            <a:avLst/>
          </a:prstGeom>
          <a:noFill/>
          <a:ln>
            <a:noFill/>
          </a:ln>
        </p:spPr>
        <p:txBody>
          <a:bodyPr spcFirstLastPara="1" wrap="square" lIns="92075" tIns="46025" rIns="92075" bIns="460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36768" y="8707832"/>
            <a:ext cx="3011699" cy="459982"/>
          </a:xfrm>
          <a:prstGeom prst="rect">
            <a:avLst/>
          </a:prstGeom>
          <a:noFill/>
          <a:ln>
            <a:noFill/>
          </a:ln>
        </p:spPr>
        <p:txBody>
          <a:bodyPr spcFirstLastPara="1" wrap="square" lIns="92075" tIns="46025" rIns="92075" bIns="460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533320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44" name="Google Shape;144;p1: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21" name="Google Shape;221;p10: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1: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26" name="Google Shape;226;p11: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27d2b09a2_0_4: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27d2b09a2_0_4:notes"/>
          <p:cNvSpPr txBox="1">
            <a:spLocks noGrp="1"/>
          </p:cNvSpPr>
          <p:nvPr>
            <p:ph type="body" idx="1"/>
          </p:nvPr>
        </p:nvSpPr>
        <p:spPr>
          <a:xfrm>
            <a:off x="695008" y="4412010"/>
            <a:ext cx="5560200" cy="3609900"/>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236" name="Google Shape;236;g427d2b09a2_0_4:notes"/>
          <p:cNvSpPr txBox="1">
            <a:spLocks noGrp="1"/>
          </p:cNvSpPr>
          <p:nvPr>
            <p:ph type="sldNum" idx="12"/>
          </p:nvPr>
        </p:nvSpPr>
        <p:spPr>
          <a:xfrm>
            <a:off x="3936768" y="8707832"/>
            <a:ext cx="3011700" cy="459900"/>
          </a:xfrm>
          <a:prstGeom prst="rect">
            <a:avLst/>
          </a:prstGeom>
        </p:spPr>
        <p:txBody>
          <a:bodyPr spcFirstLastPara="1" wrap="square" lIns="92075" tIns="46025" rIns="92075" bIns="460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4c685b3df8_0_4: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4c685b3df8_0_4:notes"/>
          <p:cNvSpPr txBox="1">
            <a:spLocks noGrp="1"/>
          </p:cNvSpPr>
          <p:nvPr>
            <p:ph type="body" idx="1"/>
          </p:nvPr>
        </p:nvSpPr>
        <p:spPr>
          <a:xfrm>
            <a:off x="695008" y="4412010"/>
            <a:ext cx="5560200" cy="3609900"/>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244" name="Google Shape;244;g4c685b3df8_0_4:notes"/>
          <p:cNvSpPr txBox="1">
            <a:spLocks noGrp="1"/>
          </p:cNvSpPr>
          <p:nvPr>
            <p:ph type="sldNum" idx="12"/>
          </p:nvPr>
        </p:nvSpPr>
        <p:spPr>
          <a:xfrm>
            <a:off x="3936768" y="8707832"/>
            <a:ext cx="3011700" cy="459900"/>
          </a:xfrm>
          <a:prstGeom prst="rect">
            <a:avLst/>
          </a:prstGeom>
        </p:spPr>
        <p:txBody>
          <a:bodyPr spcFirstLastPara="1" wrap="square" lIns="92075" tIns="46025" rIns="92075" bIns="460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2: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50" name="Google Shape;250;p12: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3: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57" name="Google Shape;257;p13: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7: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53" name="Google Shape;353;p17: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8: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62" name="Google Shape;262;p18: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4: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12" name="Google Shape;412;p24: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7544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5: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78" name="Google Shape;378;p25: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755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3: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51" name="Google Shape;151;p3:notes"/>
          <p:cNvSpPr txBox="1">
            <a:spLocks noGrp="1"/>
          </p:cNvSpPr>
          <p:nvPr>
            <p:ph type="sldNum" idx="12"/>
          </p:nvPr>
        </p:nvSpPr>
        <p:spPr>
          <a:xfrm>
            <a:off x="3936768" y="8707832"/>
            <a:ext cx="3011699" cy="459982"/>
          </a:xfrm>
          <a:prstGeom prst="rect">
            <a:avLst/>
          </a:prstGeom>
          <a:noFill/>
          <a:ln>
            <a:noFill/>
          </a:ln>
        </p:spPr>
        <p:txBody>
          <a:bodyPr spcFirstLastPara="1" wrap="square" lIns="92075" tIns="46025" rIns="92075" bIns="460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5: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5:notes"/>
          <p:cNvSpPr txBox="1">
            <a:spLocks noGrp="1"/>
          </p:cNvSpPr>
          <p:nvPr>
            <p:ph type="body" idx="1"/>
          </p:nvPr>
        </p:nvSpPr>
        <p:spPr>
          <a:xfrm>
            <a:off x="695008" y="4412010"/>
            <a:ext cx="5560200" cy="3609900"/>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15" name="Google Shape;315;p15:notes"/>
          <p:cNvSpPr txBox="1">
            <a:spLocks noGrp="1"/>
          </p:cNvSpPr>
          <p:nvPr>
            <p:ph type="sldNum" idx="12"/>
          </p:nvPr>
        </p:nvSpPr>
        <p:spPr>
          <a:xfrm>
            <a:off x="3936768" y="8707832"/>
            <a:ext cx="3011700" cy="459900"/>
          </a:xfrm>
          <a:prstGeom prst="rect">
            <a:avLst/>
          </a:prstGeom>
          <a:noFill/>
          <a:ln>
            <a:noFill/>
          </a:ln>
        </p:spPr>
        <p:txBody>
          <a:bodyPr spcFirstLastPara="1" wrap="square" lIns="92075" tIns="46025" rIns="92075" bIns="4602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1: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1:notes"/>
          <p:cNvSpPr txBox="1">
            <a:spLocks noGrp="1"/>
          </p:cNvSpPr>
          <p:nvPr>
            <p:ph type="body" idx="1"/>
          </p:nvPr>
        </p:nvSpPr>
        <p:spPr>
          <a:xfrm>
            <a:off x="695008" y="4412010"/>
            <a:ext cx="5560200" cy="3609900"/>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34" name="Google Shape;334;p21:notes"/>
          <p:cNvSpPr txBox="1">
            <a:spLocks noGrp="1"/>
          </p:cNvSpPr>
          <p:nvPr>
            <p:ph type="sldNum" idx="12"/>
          </p:nvPr>
        </p:nvSpPr>
        <p:spPr>
          <a:xfrm>
            <a:off x="3936768" y="8707832"/>
            <a:ext cx="3011700" cy="459900"/>
          </a:xfrm>
          <a:prstGeom prst="rect">
            <a:avLst/>
          </a:prstGeom>
          <a:noFill/>
          <a:ln>
            <a:noFill/>
          </a:ln>
        </p:spPr>
        <p:txBody>
          <a:bodyPr spcFirstLastPara="1" wrap="square" lIns="92075" tIns="46025" rIns="92075" bIns="4602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4c7c444e5e_1_0: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4c7c444e5e_1_0:notes"/>
          <p:cNvSpPr txBox="1">
            <a:spLocks noGrp="1"/>
          </p:cNvSpPr>
          <p:nvPr>
            <p:ph type="body" idx="1"/>
          </p:nvPr>
        </p:nvSpPr>
        <p:spPr>
          <a:xfrm>
            <a:off x="695008" y="4412010"/>
            <a:ext cx="5560200" cy="3609900"/>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325" name="Google Shape;325;g4c7c444e5e_1_0:notes"/>
          <p:cNvSpPr txBox="1">
            <a:spLocks noGrp="1"/>
          </p:cNvSpPr>
          <p:nvPr>
            <p:ph type="sldNum" idx="12"/>
          </p:nvPr>
        </p:nvSpPr>
        <p:spPr>
          <a:xfrm>
            <a:off x="3936768" y="8707832"/>
            <a:ext cx="3011700" cy="459900"/>
          </a:xfrm>
          <a:prstGeom prst="rect">
            <a:avLst/>
          </a:prstGeom>
        </p:spPr>
        <p:txBody>
          <a:bodyPr spcFirstLastPara="1" wrap="square" lIns="92075" tIns="46025" rIns="92075" bIns="460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extLst>
      <p:ext uri="{BB962C8B-B14F-4D97-AF65-F5344CB8AC3E}">
        <p14:creationId xmlns:p14="http://schemas.microsoft.com/office/powerpoint/2010/main" val="2696967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4c7c444e5e_1_23: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4c7c444e5e_1_23:notes"/>
          <p:cNvSpPr txBox="1">
            <a:spLocks noGrp="1"/>
          </p:cNvSpPr>
          <p:nvPr>
            <p:ph type="body" idx="1"/>
          </p:nvPr>
        </p:nvSpPr>
        <p:spPr>
          <a:xfrm>
            <a:off x="695008" y="4412010"/>
            <a:ext cx="5560200" cy="3609900"/>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307" name="Google Shape;307;g4c7c444e5e_1_23:notes"/>
          <p:cNvSpPr txBox="1">
            <a:spLocks noGrp="1"/>
          </p:cNvSpPr>
          <p:nvPr>
            <p:ph type="sldNum" idx="12"/>
          </p:nvPr>
        </p:nvSpPr>
        <p:spPr>
          <a:xfrm>
            <a:off x="3936768" y="8707832"/>
            <a:ext cx="3011700" cy="459900"/>
          </a:xfrm>
          <a:prstGeom prst="rect">
            <a:avLst/>
          </a:prstGeom>
        </p:spPr>
        <p:txBody>
          <a:bodyPr spcFirstLastPara="1" wrap="square" lIns="92075" tIns="46025" rIns="92075" bIns="46025"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4c7c444e5e_1_13: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4c7c444e5e_1_13:notes"/>
          <p:cNvSpPr txBox="1">
            <a:spLocks noGrp="1"/>
          </p:cNvSpPr>
          <p:nvPr>
            <p:ph type="body" idx="1"/>
          </p:nvPr>
        </p:nvSpPr>
        <p:spPr>
          <a:xfrm>
            <a:off x="695008" y="4412010"/>
            <a:ext cx="5560200" cy="3609900"/>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298" name="Google Shape;298;g4c7c444e5e_1_13:notes"/>
          <p:cNvSpPr txBox="1">
            <a:spLocks noGrp="1"/>
          </p:cNvSpPr>
          <p:nvPr>
            <p:ph type="sldNum" idx="12"/>
          </p:nvPr>
        </p:nvSpPr>
        <p:spPr>
          <a:xfrm>
            <a:off x="3936768" y="8707832"/>
            <a:ext cx="3011700" cy="459900"/>
          </a:xfrm>
          <a:prstGeom prst="rect">
            <a:avLst/>
          </a:prstGeom>
        </p:spPr>
        <p:txBody>
          <a:bodyPr spcFirstLastPara="1" wrap="square" lIns="92075" tIns="46025" rIns="92075" bIns="46025"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282221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9: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44" name="Google Shape;344;p19: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3: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03" name="Google Shape;403;p23: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3619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4c7c444e5e_1_0: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4c7c444e5e_1_0:notes"/>
          <p:cNvSpPr txBox="1">
            <a:spLocks noGrp="1"/>
          </p:cNvSpPr>
          <p:nvPr>
            <p:ph type="body" idx="1"/>
          </p:nvPr>
        </p:nvSpPr>
        <p:spPr>
          <a:xfrm>
            <a:off x="695008" y="4412010"/>
            <a:ext cx="5560200" cy="3609900"/>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325" name="Google Shape;325;g4c7c444e5e_1_0:notes"/>
          <p:cNvSpPr txBox="1">
            <a:spLocks noGrp="1"/>
          </p:cNvSpPr>
          <p:nvPr>
            <p:ph type="sldNum" idx="12"/>
          </p:nvPr>
        </p:nvSpPr>
        <p:spPr>
          <a:xfrm>
            <a:off x="3936768" y="8707832"/>
            <a:ext cx="3011700" cy="459900"/>
          </a:xfrm>
          <a:prstGeom prst="rect">
            <a:avLst/>
          </a:prstGeom>
        </p:spPr>
        <p:txBody>
          <a:bodyPr spcFirstLastPara="1" wrap="square" lIns="92075" tIns="46025" rIns="92075" bIns="460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4c7c444e5e_1_13: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4c7c444e5e_1_13:notes"/>
          <p:cNvSpPr txBox="1">
            <a:spLocks noGrp="1"/>
          </p:cNvSpPr>
          <p:nvPr>
            <p:ph type="body" idx="1"/>
          </p:nvPr>
        </p:nvSpPr>
        <p:spPr>
          <a:xfrm>
            <a:off x="695008" y="4412010"/>
            <a:ext cx="5560200" cy="3609900"/>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298" name="Google Shape;298;g4c7c444e5e_1_13:notes"/>
          <p:cNvSpPr txBox="1">
            <a:spLocks noGrp="1"/>
          </p:cNvSpPr>
          <p:nvPr>
            <p:ph type="sldNum" idx="12"/>
          </p:nvPr>
        </p:nvSpPr>
        <p:spPr>
          <a:xfrm>
            <a:off x="3936768" y="8707832"/>
            <a:ext cx="3011700" cy="459900"/>
          </a:xfrm>
          <a:prstGeom prst="rect">
            <a:avLst/>
          </a:prstGeom>
        </p:spPr>
        <p:txBody>
          <a:bodyPr spcFirstLastPara="1" wrap="square" lIns="92075" tIns="46025" rIns="92075" bIns="46025"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6: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6:notes"/>
          <p:cNvSpPr txBox="1">
            <a:spLocks noGrp="1"/>
          </p:cNvSpPr>
          <p:nvPr>
            <p:ph type="body" idx="1"/>
          </p:nvPr>
        </p:nvSpPr>
        <p:spPr>
          <a:xfrm>
            <a:off x="695008" y="4412010"/>
            <a:ext cx="5560200" cy="3609900"/>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62" name="Google Shape;362;p16:notes"/>
          <p:cNvSpPr txBox="1">
            <a:spLocks noGrp="1"/>
          </p:cNvSpPr>
          <p:nvPr>
            <p:ph type="sldNum" idx="12"/>
          </p:nvPr>
        </p:nvSpPr>
        <p:spPr>
          <a:xfrm>
            <a:off x="3936768" y="8707832"/>
            <a:ext cx="3011700" cy="459900"/>
          </a:xfrm>
          <a:prstGeom prst="rect">
            <a:avLst/>
          </a:prstGeom>
          <a:noFill/>
          <a:ln>
            <a:noFill/>
          </a:ln>
        </p:spPr>
        <p:txBody>
          <a:bodyPr spcFirstLastPara="1" wrap="square" lIns="92075" tIns="46025" rIns="92075" bIns="4602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4: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65" name="Google Shape;165;p4: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4: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70" name="Google Shape;370;p14: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5: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78" name="Google Shape;378;p25: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2: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22:notes"/>
          <p:cNvSpPr txBox="1">
            <a:spLocks noGrp="1"/>
          </p:cNvSpPr>
          <p:nvPr>
            <p:ph type="body" idx="1"/>
          </p:nvPr>
        </p:nvSpPr>
        <p:spPr>
          <a:xfrm>
            <a:off x="695008" y="4412010"/>
            <a:ext cx="5560200" cy="3609900"/>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87" name="Google Shape;387;p22:notes"/>
          <p:cNvSpPr txBox="1">
            <a:spLocks noGrp="1"/>
          </p:cNvSpPr>
          <p:nvPr>
            <p:ph type="sldNum" idx="12"/>
          </p:nvPr>
        </p:nvSpPr>
        <p:spPr>
          <a:xfrm>
            <a:off x="3936768" y="8707832"/>
            <a:ext cx="3011700" cy="459900"/>
          </a:xfrm>
          <a:prstGeom prst="rect">
            <a:avLst/>
          </a:prstGeom>
          <a:noFill/>
          <a:ln>
            <a:noFill/>
          </a:ln>
        </p:spPr>
        <p:txBody>
          <a:bodyPr spcFirstLastPara="1" wrap="square" lIns="92075" tIns="46025" rIns="92075" bIns="4602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0: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0:notes"/>
          <p:cNvSpPr txBox="1">
            <a:spLocks noGrp="1"/>
          </p:cNvSpPr>
          <p:nvPr>
            <p:ph type="body" idx="1"/>
          </p:nvPr>
        </p:nvSpPr>
        <p:spPr>
          <a:xfrm>
            <a:off x="695008" y="4412010"/>
            <a:ext cx="5560200" cy="3609900"/>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96" name="Google Shape;396;p20:notes"/>
          <p:cNvSpPr txBox="1">
            <a:spLocks noGrp="1"/>
          </p:cNvSpPr>
          <p:nvPr>
            <p:ph type="sldNum" idx="12"/>
          </p:nvPr>
        </p:nvSpPr>
        <p:spPr>
          <a:xfrm>
            <a:off x="3936768" y="8707832"/>
            <a:ext cx="3011700" cy="459900"/>
          </a:xfrm>
          <a:prstGeom prst="rect">
            <a:avLst/>
          </a:prstGeom>
          <a:noFill/>
          <a:ln>
            <a:noFill/>
          </a:ln>
        </p:spPr>
        <p:txBody>
          <a:bodyPr spcFirstLastPara="1" wrap="square" lIns="92075" tIns="46025" rIns="92075" bIns="4602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3: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03" name="Google Shape;403;p23: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4: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12" name="Google Shape;412;p24: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6: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20" name="Google Shape;420;p26: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7: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428" name="Google Shape;428;p27: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41807cf5c0_0_0: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41807cf5c0_0_0:notes"/>
          <p:cNvSpPr txBox="1">
            <a:spLocks noGrp="1"/>
          </p:cNvSpPr>
          <p:nvPr>
            <p:ph type="body" idx="1"/>
          </p:nvPr>
        </p:nvSpPr>
        <p:spPr>
          <a:xfrm>
            <a:off x="695008" y="4412010"/>
            <a:ext cx="5560200" cy="3609900"/>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178" name="Google Shape;178;g41807cf5c0_0_0:notes"/>
          <p:cNvSpPr txBox="1">
            <a:spLocks noGrp="1"/>
          </p:cNvSpPr>
          <p:nvPr>
            <p:ph type="sldNum" idx="12"/>
          </p:nvPr>
        </p:nvSpPr>
        <p:spPr>
          <a:xfrm>
            <a:off x="3936768" y="8707832"/>
            <a:ext cx="3011700" cy="459900"/>
          </a:xfrm>
          <a:prstGeom prst="rect">
            <a:avLst/>
          </a:prstGeom>
        </p:spPr>
        <p:txBody>
          <a:bodyPr spcFirstLastPara="1" wrap="square" lIns="92075" tIns="46025" rIns="92075" bIns="460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85" name="Google Shape;185;p5: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6:notes"/>
          <p:cNvSpPr txBox="1">
            <a:spLocks noGrp="1"/>
          </p:cNvSpPr>
          <p:nvPr>
            <p:ph type="body" idx="1"/>
          </p:nvPr>
        </p:nvSpPr>
        <p:spPr>
          <a:xfrm>
            <a:off x="695008" y="4412010"/>
            <a:ext cx="5560200" cy="3609900"/>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91" name="Google Shape;191;p6:notes"/>
          <p:cNvSpPr txBox="1">
            <a:spLocks noGrp="1"/>
          </p:cNvSpPr>
          <p:nvPr>
            <p:ph type="sldNum" idx="12"/>
          </p:nvPr>
        </p:nvSpPr>
        <p:spPr>
          <a:xfrm>
            <a:off x="3936768" y="8707832"/>
            <a:ext cx="3011700" cy="459900"/>
          </a:xfrm>
          <a:prstGeom prst="rect">
            <a:avLst/>
          </a:prstGeom>
          <a:noFill/>
          <a:ln>
            <a:noFill/>
          </a:ln>
        </p:spPr>
        <p:txBody>
          <a:bodyPr spcFirstLastPara="1" wrap="square" lIns="92075" tIns="46025" rIns="92075" bIns="46025"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7: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98" name="Google Shape;198;p7:notes"/>
          <p:cNvSpPr txBox="1">
            <a:spLocks noGrp="1"/>
          </p:cNvSpPr>
          <p:nvPr>
            <p:ph type="sldNum" idx="12"/>
          </p:nvPr>
        </p:nvSpPr>
        <p:spPr>
          <a:xfrm>
            <a:off x="3936768" y="8707832"/>
            <a:ext cx="3011699" cy="459982"/>
          </a:xfrm>
          <a:prstGeom prst="rect">
            <a:avLst/>
          </a:prstGeom>
          <a:noFill/>
          <a:ln>
            <a:noFill/>
          </a:ln>
        </p:spPr>
        <p:txBody>
          <a:bodyPr spcFirstLastPara="1" wrap="square" lIns="92075" tIns="46025" rIns="92075" bIns="460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41807cf5c0_0_74: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41807cf5c0_0_74:notes"/>
          <p:cNvSpPr txBox="1">
            <a:spLocks noGrp="1"/>
          </p:cNvSpPr>
          <p:nvPr>
            <p:ph type="body" idx="1"/>
          </p:nvPr>
        </p:nvSpPr>
        <p:spPr>
          <a:xfrm>
            <a:off x="695008" y="4412010"/>
            <a:ext cx="5560200" cy="3609900"/>
          </a:xfrm>
          <a:prstGeom prst="rect">
            <a:avLst/>
          </a:prstGeom>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205" name="Google Shape;205;g41807cf5c0_0_74:notes"/>
          <p:cNvSpPr txBox="1">
            <a:spLocks noGrp="1"/>
          </p:cNvSpPr>
          <p:nvPr>
            <p:ph type="sldNum" idx="12"/>
          </p:nvPr>
        </p:nvSpPr>
        <p:spPr>
          <a:xfrm>
            <a:off x="3936768" y="8707832"/>
            <a:ext cx="3011700" cy="459900"/>
          </a:xfrm>
          <a:prstGeom prst="rect">
            <a:avLst/>
          </a:prstGeom>
        </p:spPr>
        <p:txBody>
          <a:bodyPr spcFirstLastPara="1" wrap="square" lIns="92075" tIns="46025" rIns="92075" bIns="460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8:notes"/>
          <p:cNvSpPr txBox="1">
            <a:spLocks noGrp="1"/>
          </p:cNvSpPr>
          <p:nvPr>
            <p:ph type="body" idx="1"/>
          </p:nvPr>
        </p:nvSpPr>
        <p:spPr>
          <a:xfrm>
            <a:off x="695008" y="4412010"/>
            <a:ext cx="5560060" cy="3609826"/>
          </a:xfrm>
          <a:prstGeom prst="rect">
            <a:avLst/>
          </a:prstGeom>
          <a:noFill/>
          <a:ln>
            <a:noFill/>
          </a:ln>
        </p:spPr>
        <p:txBody>
          <a:bodyPr spcFirstLastPara="1" wrap="square" lIns="92075" tIns="46025" rIns="92075" bIns="460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214" name="Google Shape;214;p8:notes"/>
          <p:cNvSpPr>
            <a:spLocks noGrp="1" noRot="1" noChangeAspect="1"/>
          </p:cNvSpPr>
          <p:nvPr>
            <p:ph type="sldImg" idx="2"/>
          </p:nvPr>
        </p:nvSpPr>
        <p:spPr>
          <a:xfrm>
            <a:off x="725488" y="1146175"/>
            <a:ext cx="5499100" cy="30940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
        <p:cNvGrpSpPr/>
        <p:nvPr/>
      </p:nvGrpSpPr>
      <p:grpSpPr>
        <a:xfrm>
          <a:off x="0" y="0"/>
          <a:ext cx="0" cy="0"/>
          <a:chOff x="0" y="0"/>
          <a:chExt cx="0" cy="0"/>
        </a:xfrm>
      </p:grpSpPr>
      <p:grpSp>
        <p:nvGrpSpPr>
          <p:cNvPr id="23" name="Google Shape;23;p2"/>
          <p:cNvGrpSpPr/>
          <p:nvPr/>
        </p:nvGrpSpPr>
        <p:grpSpPr>
          <a:xfrm>
            <a:off x="546100" y="-4763"/>
            <a:ext cx="5014912" cy="6862763"/>
            <a:chOff x="2928938" y="-4763"/>
            <a:chExt cx="5014912" cy="6862763"/>
          </a:xfrm>
        </p:grpSpPr>
        <p:sp>
          <p:nvSpPr>
            <p:cNvPr id="24" name="Google Shape;24;p2"/>
            <p:cNvSpPr/>
            <p:nvPr/>
          </p:nvSpPr>
          <p:spPr>
            <a:xfrm>
              <a:off x="3367088" y="-4763"/>
              <a:ext cx="1063625" cy="2782888"/>
            </a:xfrm>
            <a:custGeom>
              <a:avLst/>
              <a:gdLst/>
              <a:ahLst/>
              <a:cxnLst/>
              <a:rect l="l" t="t" r="r" b="b"/>
              <a:pathLst>
                <a:path w="670" h="1753" extrusionOk="0">
                  <a:moveTo>
                    <a:pt x="0" y="1696"/>
                  </a:moveTo>
                  <a:lnTo>
                    <a:pt x="225" y="1753"/>
                  </a:lnTo>
                  <a:lnTo>
                    <a:pt x="670" y="0"/>
                  </a:lnTo>
                  <a:lnTo>
                    <a:pt x="430" y="0"/>
                  </a:lnTo>
                  <a:lnTo>
                    <a:pt x="0" y="1696"/>
                  </a:lnTo>
                  <a:close/>
                </a:path>
              </a:pathLst>
            </a:custGeom>
            <a:solidFill>
              <a:schemeClr val="accent1"/>
            </a:solidFill>
            <a:ln>
              <a:noFill/>
            </a:ln>
          </p:spPr>
        </p:sp>
        <p:sp>
          <p:nvSpPr>
            <p:cNvPr id="25" name="Google Shape;25;p2"/>
            <p:cNvSpPr/>
            <p:nvPr/>
          </p:nvSpPr>
          <p:spPr>
            <a:xfrm>
              <a:off x="2928938" y="-4763"/>
              <a:ext cx="1035050" cy="2673350"/>
            </a:xfrm>
            <a:custGeom>
              <a:avLst/>
              <a:gdLst/>
              <a:ahLst/>
              <a:cxnLst/>
              <a:rect l="l" t="t" r="r" b="b"/>
              <a:pathLst>
                <a:path w="652" h="1684" extrusionOk="0">
                  <a:moveTo>
                    <a:pt x="225" y="1684"/>
                  </a:moveTo>
                  <a:lnTo>
                    <a:pt x="652" y="0"/>
                  </a:lnTo>
                  <a:lnTo>
                    <a:pt x="411" y="0"/>
                  </a:lnTo>
                  <a:lnTo>
                    <a:pt x="0" y="1627"/>
                  </a:lnTo>
                  <a:lnTo>
                    <a:pt x="219" y="1681"/>
                  </a:lnTo>
                  <a:lnTo>
                    <a:pt x="225" y="1684"/>
                  </a:lnTo>
                  <a:close/>
                </a:path>
              </a:pathLst>
            </a:custGeom>
            <a:solidFill>
              <a:srgbClr val="595959"/>
            </a:solidFill>
            <a:ln>
              <a:noFill/>
            </a:ln>
          </p:spPr>
        </p:sp>
        <p:sp>
          <p:nvSpPr>
            <p:cNvPr id="26" name="Google Shape;26;p2"/>
            <p:cNvSpPr/>
            <p:nvPr/>
          </p:nvSpPr>
          <p:spPr>
            <a:xfrm>
              <a:off x="2928938" y="2582862"/>
              <a:ext cx="2693987" cy="4275138"/>
            </a:xfrm>
            <a:custGeom>
              <a:avLst/>
              <a:gdLst/>
              <a:ahLst/>
              <a:cxnLst/>
              <a:rect l="l" t="t" r="r" b="b"/>
              <a:pathLst>
                <a:path w="1697" h="2693" extrusionOk="0">
                  <a:moveTo>
                    <a:pt x="0" y="0"/>
                  </a:moveTo>
                  <a:lnTo>
                    <a:pt x="1622" y="2693"/>
                  </a:lnTo>
                  <a:lnTo>
                    <a:pt x="1697" y="2693"/>
                  </a:lnTo>
                  <a:lnTo>
                    <a:pt x="0" y="0"/>
                  </a:lnTo>
                  <a:close/>
                </a:path>
              </a:pathLst>
            </a:custGeom>
            <a:solidFill>
              <a:srgbClr val="262626"/>
            </a:solidFill>
            <a:ln>
              <a:noFill/>
            </a:ln>
          </p:spPr>
        </p:sp>
        <p:sp>
          <p:nvSpPr>
            <p:cNvPr id="27" name="Google Shape;27;p2"/>
            <p:cNvSpPr/>
            <p:nvPr/>
          </p:nvSpPr>
          <p:spPr>
            <a:xfrm>
              <a:off x="3371850" y="2692400"/>
              <a:ext cx="3332162" cy="4165600"/>
            </a:xfrm>
            <a:custGeom>
              <a:avLst/>
              <a:gdLst/>
              <a:ahLst/>
              <a:cxnLst/>
              <a:rect l="l" t="t" r="r" b="b"/>
              <a:pathLst>
                <a:path w="2099" h="2624" extrusionOk="0">
                  <a:moveTo>
                    <a:pt x="2099" y="2624"/>
                  </a:moveTo>
                  <a:lnTo>
                    <a:pt x="0" y="0"/>
                  </a:lnTo>
                  <a:lnTo>
                    <a:pt x="2021" y="2624"/>
                  </a:lnTo>
                  <a:lnTo>
                    <a:pt x="2099" y="2624"/>
                  </a:lnTo>
                  <a:close/>
                </a:path>
              </a:pathLst>
            </a:custGeom>
            <a:solidFill>
              <a:srgbClr val="0B5982"/>
            </a:solidFill>
            <a:ln>
              <a:noFill/>
            </a:ln>
          </p:spPr>
        </p:sp>
        <p:sp>
          <p:nvSpPr>
            <p:cNvPr id="28" name="Google Shape;28;p2"/>
            <p:cNvSpPr/>
            <p:nvPr/>
          </p:nvSpPr>
          <p:spPr>
            <a:xfrm>
              <a:off x="3367088" y="2687637"/>
              <a:ext cx="4576762" cy="4170363"/>
            </a:xfrm>
            <a:custGeom>
              <a:avLst/>
              <a:gdLst/>
              <a:ahLst/>
              <a:cxnLst/>
              <a:rect l="l" t="t" r="r" b="b"/>
              <a:pathLst>
                <a:path w="2883" h="2627" extrusionOk="0">
                  <a:moveTo>
                    <a:pt x="0" y="0"/>
                  </a:moveTo>
                  <a:lnTo>
                    <a:pt x="3" y="3"/>
                  </a:lnTo>
                  <a:lnTo>
                    <a:pt x="2102" y="2627"/>
                  </a:lnTo>
                  <a:lnTo>
                    <a:pt x="2883" y="2627"/>
                  </a:lnTo>
                  <a:lnTo>
                    <a:pt x="225" y="57"/>
                  </a:lnTo>
                  <a:lnTo>
                    <a:pt x="0" y="0"/>
                  </a:lnTo>
                  <a:close/>
                </a:path>
              </a:pathLst>
            </a:custGeom>
            <a:solidFill>
              <a:srgbClr val="1186C3"/>
            </a:solidFill>
            <a:ln>
              <a:noFill/>
            </a:ln>
          </p:spPr>
        </p:sp>
        <p:sp>
          <p:nvSpPr>
            <p:cNvPr id="29" name="Google Shape;29;p2"/>
            <p:cNvSpPr/>
            <p:nvPr/>
          </p:nvSpPr>
          <p:spPr>
            <a:xfrm>
              <a:off x="2928938" y="2578100"/>
              <a:ext cx="3584575" cy="4279900"/>
            </a:xfrm>
            <a:custGeom>
              <a:avLst/>
              <a:gdLst/>
              <a:ahLst/>
              <a:cxnLst/>
              <a:rect l="l" t="t" r="r" b="b"/>
              <a:pathLst>
                <a:path w="2258" h="2696" extrusionOk="0">
                  <a:moveTo>
                    <a:pt x="2258" y="2696"/>
                  </a:moveTo>
                  <a:lnTo>
                    <a:pt x="264" y="111"/>
                  </a:lnTo>
                  <a:lnTo>
                    <a:pt x="228" y="60"/>
                  </a:lnTo>
                  <a:lnTo>
                    <a:pt x="225" y="57"/>
                  </a:lnTo>
                  <a:lnTo>
                    <a:pt x="0" y="0"/>
                  </a:lnTo>
                  <a:lnTo>
                    <a:pt x="0" y="3"/>
                  </a:lnTo>
                  <a:lnTo>
                    <a:pt x="1697" y="2696"/>
                  </a:lnTo>
                  <a:lnTo>
                    <a:pt x="2258" y="2696"/>
                  </a:lnTo>
                  <a:close/>
                </a:path>
              </a:pathLst>
            </a:custGeom>
            <a:solidFill>
              <a:srgbClr val="3F3F3F"/>
            </a:solidFill>
            <a:ln>
              <a:noFill/>
            </a:ln>
          </p:spPr>
        </p:sp>
      </p:grpSp>
      <p:sp>
        <p:nvSpPr>
          <p:cNvPr id="30" name="Google Shape;30;p2"/>
          <p:cNvSpPr txBox="1">
            <a:spLocks noGrp="1"/>
          </p:cNvSpPr>
          <p:nvPr>
            <p:ph type="ctrTitle"/>
          </p:nvPr>
        </p:nvSpPr>
        <p:spPr>
          <a:xfrm>
            <a:off x="2928401" y="1380068"/>
            <a:ext cx="8574622" cy="2616199"/>
          </a:xfrm>
          <a:prstGeom prst="rect">
            <a:avLst/>
          </a:prstGeom>
          <a:noFill/>
          <a:ln>
            <a:noFill/>
          </a:ln>
        </p:spPr>
        <p:txBody>
          <a:bodyPr spcFirstLastPara="1" wrap="square" lIns="91425" tIns="45700" rIns="91425" bIns="45700" anchor="b" anchorCtr="0"/>
          <a:lstStyle>
            <a:lvl1pPr marR="0" lvl="0" algn="r" rtl="0">
              <a:spcBef>
                <a:spcPts val="0"/>
              </a:spcBef>
              <a:spcAft>
                <a:spcPts val="0"/>
              </a:spcAft>
              <a:buClr>
                <a:schemeClr val="dk1"/>
              </a:buClr>
              <a:buSzPts val="6000"/>
              <a:buFont typeface="Corbel"/>
              <a:buNone/>
              <a:defRPr sz="6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1" name="Google Shape;31;p2"/>
          <p:cNvSpPr txBox="1">
            <a:spLocks noGrp="1"/>
          </p:cNvSpPr>
          <p:nvPr>
            <p:ph type="subTitle" idx="1"/>
          </p:nvPr>
        </p:nvSpPr>
        <p:spPr>
          <a:xfrm>
            <a:off x="4515377" y="3996267"/>
            <a:ext cx="6987645" cy="1388534"/>
          </a:xfrm>
          <a:prstGeom prst="rect">
            <a:avLst/>
          </a:prstGeom>
          <a:noFill/>
          <a:ln>
            <a:noFill/>
          </a:ln>
        </p:spPr>
        <p:txBody>
          <a:bodyPr spcFirstLastPara="1" wrap="square" lIns="91425" tIns="45700" rIns="91425" bIns="45700" anchor="t" anchorCtr="0"/>
          <a:lstStyle>
            <a:lvl1pPr marR="0" lvl="0" algn="r" rtl="0">
              <a:spcBef>
                <a:spcPts val="420"/>
              </a:spcBef>
              <a:spcAft>
                <a:spcPts val="0"/>
              </a:spcAft>
              <a:buClr>
                <a:srgbClr val="1186C3"/>
              </a:buClr>
              <a:buSzPts val="3045"/>
              <a:buFont typeface="Arial"/>
              <a:buNone/>
              <a:defRPr sz="2100" b="0" i="0" u="none" strike="noStrike" cap="none">
                <a:solidFill>
                  <a:schemeClr val="dk1"/>
                </a:solidFill>
                <a:latin typeface="Corbel"/>
                <a:ea typeface="Corbel"/>
                <a:cs typeface="Corbel"/>
                <a:sym typeface="Corbel"/>
              </a:defRPr>
            </a:lvl1pPr>
            <a:lvl2pPr marR="0" lvl="1" algn="ctr" rtl="0">
              <a:spcBef>
                <a:spcPts val="600"/>
              </a:spcBef>
              <a:spcAft>
                <a:spcPts val="0"/>
              </a:spcAft>
              <a:buClr>
                <a:srgbClr val="1186C3"/>
              </a:buClr>
              <a:buSzPts val="2900"/>
              <a:buFont typeface="Arial"/>
              <a:buNone/>
              <a:defRPr sz="2000" b="0" i="0" u="none" strike="noStrike" cap="none">
                <a:solidFill>
                  <a:srgbClr val="888888"/>
                </a:solidFill>
                <a:latin typeface="Corbel"/>
                <a:ea typeface="Corbel"/>
                <a:cs typeface="Corbel"/>
                <a:sym typeface="Corbel"/>
              </a:defRPr>
            </a:lvl2pPr>
            <a:lvl3pPr marR="0" lvl="2" algn="ctr" rtl="0">
              <a:spcBef>
                <a:spcPts val="600"/>
              </a:spcBef>
              <a:spcAft>
                <a:spcPts val="0"/>
              </a:spcAft>
              <a:buClr>
                <a:srgbClr val="1186C3"/>
              </a:buClr>
              <a:buSzPts val="2610"/>
              <a:buFont typeface="Arial"/>
              <a:buNone/>
              <a:defRPr sz="1800" b="0" i="0" u="none" strike="noStrike" cap="none">
                <a:solidFill>
                  <a:srgbClr val="888888"/>
                </a:solidFill>
                <a:latin typeface="Corbel"/>
                <a:ea typeface="Corbel"/>
                <a:cs typeface="Corbel"/>
                <a:sym typeface="Corbel"/>
              </a:defRPr>
            </a:lvl3pPr>
            <a:lvl4pPr marR="0" lvl="3" algn="ctr" rtl="0">
              <a:spcBef>
                <a:spcPts val="600"/>
              </a:spcBef>
              <a:spcAft>
                <a:spcPts val="0"/>
              </a:spcAft>
              <a:buClr>
                <a:srgbClr val="1186C3"/>
              </a:buClr>
              <a:buSzPts val="2320"/>
              <a:buFont typeface="Arial"/>
              <a:buNone/>
              <a:defRPr sz="1600" b="0" i="0" u="none" strike="noStrike" cap="none">
                <a:solidFill>
                  <a:srgbClr val="888888"/>
                </a:solidFill>
                <a:latin typeface="Corbel"/>
                <a:ea typeface="Corbel"/>
                <a:cs typeface="Corbel"/>
                <a:sym typeface="Corbel"/>
              </a:defRPr>
            </a:lvl4pPr>
            <a:lvl5pPr marR="0" lvl="4" algn="ctr"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5pPr>
            <a:lvl6pPr marR="0" lvl="5" algn="ctr"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6pPr>
            <a:lvl7pPr marR="0" lvl="6" algn="ctr"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7pPr>
            <a:lvl8pPr marR="0" lvl="7" algn="ctr"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8pPr>
            <a:lvl9pPr marR="0" lvl="8" algn="ctr" rtl="0">
              <a:spcBef>
                <a:spcPts val="600"/>
              </a:spcBef>
              <a:spcAft>
                <a:spcPts val="600"/>
              </a:spcAft>
              <a:buClr>
                <a:srgbClr val="1186C3"/>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32" name="Google Shape;32;p2"/>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 name="Google Shape;33;p2"/>
          <p:cNvSpPr txBox="1">
            <a:spLocks noGrp="1"/>
          </p:cNvSpPr>
          <p:nvPr>
            <p:ph type="ftr" idx="11"/>
          </p:nvPr>
        </p:nvSpPr>
        <p:spPr>
          <a:xfrm>
            <a:off x="5332412" y="5883275"/>
            <a:ext cx="4324044"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4" name="Google Shape;34;p2"/>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6"/>
        <p:cNvGrpSpPr/>
        <p:nvPr/>
      </p:nvGrpSpPr>
      <p:grpSpPr>
        <a:xfrm>
          <a:off x="0" y="0"/>
          <a:ext cx="0" cy="0"/>
          <a:chOff x="0" y="0"/>
          <a:chExt cx="0" cy="0"/>
        </a:xfrm>
      </p:grpSpPr>
      <p:sp>
        <p:nvSpPr>
          <p:cNvPr id="87" name="Google Shape;87;p11"/>
          <p:cNvSpPr txBox="1">
            <a:spLocks noGrp="1"/>
          </p:cNvSpPr>
          <p:nvPr>
            <p:ph type="title"/>
          </p:nvPr>
        </p:nvSpPr>
        <p:spPr>
          <a:xfrm>
            <a:off x="1484311" y="4732865"/>
            <a:ext cx="10018711" cy="566738"/>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dk1"/>
              </a:buClr>
              <a:buSzPts val="2400"/>
              <a:buFont typeface="Corbel"/>
              <a:buNone/>
              <a:defRPr sz="24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8" name="Google Shape;88;p11"/>
          <p:cNvSpPr>
            <a:spLocks noGrp="1"/>
          </p:cNvSpPr>
          <p:nvPr>
            <p:ph type="pic" idx="2"/>
          </p:nvPr>
        </p:nvSpPr>
        <p:spPr>
          <a:xfrm>
            <a:off x="2386012" y="932112"/>
            <a:ext cx="8225944" cy="3164976"/>
          </a:xfrm>
          <a:prstGeom prst="roundRect">
            <a:avLst>
              <a:gd name="adj" fmla="val 4380"/>
            </a:avLst>
          </a:prstGeom>
          <a:noFill/>
          <a:ln w="38100" cap="flat" cmpd="sng">
            <a:solidFill>
              <a:schemeClr val="lt2"/>
            </a:solidFill>
            <a:prstDash val="solid"/>
            <a:round/>
            <a:headEnd type="none" w="sm" len="sm"/>
            <a:tailEnd type="none" w="sm" len="sm"/>
          </a:ln>
        </p:spPr>
        <p:txBody>
          <a:bodyPr spcFirstLastPara="1" wrap="square" lIns="91425" tIns="45700" rIns="91425" bIns="45700" anchor="t" anchorCtr="0"/>
          <a:lstStyle>
            <a:lvl1pPr marR="0" lvl="0" algn="ctr" rtl="0">
              <a:spcBef>
                <a:spcPts val="32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1pPr>
            <a:lvl2pPr marR="0" lvl="1"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2pPr>
            <a:lvl3pPr marR="0" lvl="2"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3pPr>
            <a:lvl4pPr marR="0" lvl="3"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4pPr>
            <a:lvl5pPr marR="0" lvl="4"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5pPr>
            <a:lvl6pPr marR="0" lvl="5"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6pPr>
            <a:lvl7pPr marR="0" lvl="6"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7pPr>
            <a:lvl8pPr marR="0" lvl="7"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8pPr>
            <a:lvl9pPr marR="0" lvl="8" algn="l" rtl="0">
              <a:spcBef>
                <a:spcPts val="600"/>
              </a:spcBef>
              <a:spcAft>
                <a:spcPts val="600"/>
              </a:spcAft>
              <a:buClr>
                <a:srgbClr val="1186C3"/>
              </a:buClr>
              <a:buSzPts val="2320"/>
              <a:buFont typeface="Arial"/>
              <a:buNone/>
              <a:defRPr sz="1600" b="0" i="0" u="none" strike="noStrike" cap="none">
                <a:solidFill>
                  <a:schemeClr val="dk1"/>
                </a:solidFill>
                <a:latin typeface="Corbel"/>
                <a:ea typeface="Corbel"/>
                <a:cs typeface="Corbel"/>
                <a:sym typeface="Corbel"/>
              </a:defRPr>
            </a:lvl9pPr>
          </a:lstStyle>
          <a:p>
            <a:endParaRPr/>
          </a:p>
        </p:txBody>
      </p:sp>
      <p:sp>
        <p:nvSpPr>
          <p:cNvPr id="89" name="Google Shape;89;p11"/>
          <p:cNvSpPr txBox="1">
            <a:spLocks noGrp="1"/>
          </p:cNvSpPr>
          <p:nvPr>
            <p:ph type="body" idx="1"/>
          </p:nvPr>
        </p:nvSpPr>
        <p:spPr>
          <a:xfrm>
            <a:off x="1484311" y="5299603"/>
            <a:ext cx="10018711" cy="493712"/>
          </a:xfrm>
          <a:prstGeom prst="rect">
            <a:avLst/>
          </a:prstGeom>
          <a:noFill/>
          <a:ln>
            <a:noFill/>
          </a:ln>
        </p:spPr>
        <p:txBody>
          <a:bodyPr spcFirstLastPara="1" wrap="square" lIns="91425" tIns="45700" rIns="91425" bIns="45700" anchor="ctr" anchorCtr="0"/>
          <a:lstStyle>
            <a:lvl1pPr marL="457200" marR="0" lvl="0" indent="-228600" algn="ctr" rtl="0">
              <a:spcBef>
                <a:spcPts val="280"/>
              </a:spcBef>
              <a:spcAft>
                <a:spcPts val="0"/>
              </a:spcAft>
              <a:buClr>
                <a:srgbClr val="1186C3"/>
              </a:buClr>
              <a:buSzPts val="2030"/>
              <a:buFont typeface="Arial"/>
              <a:buNone/>
              <a:defRPr sz="14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1186C3"/>
              </a:buClr>
              <a:buSzPts val="1450"/>
              <a:buFont typeface="Arial"/>
              <a:buNone/>
              <a:defRPr sz="1000" b="0"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5pPr>
            <a:lvl6pPr marL="2743200" marR="0" lvl="5"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6pPr>
            <a:lvl7pPr marL="3200400" marR="0" lvl="6"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7pPr>
            <a:lvl8pPr marL="3657600" marR="0" lvl="7"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8pPr>
            <a:lvl9pPr marL="4114800" marR="0" lvl="8" indent="-228600" algn="l" rtl="0">
              <a:spcBef>
                <a:spcPts val="600"/>
              </a:spcBef>
              <a:spcAft>
                <a:spcPts val="600"/>
              </a:spcAft>
              <a:buClr>
                <a:srgbClr val="1186C3"/>
              </a:buClr>
              <a:buSzPts val="1305"/>
              <a:buFont typeface="Arial"/>
              <a:buNone/>
              <a:defRPr sz="900" b="0" i="0" u="none" strike="noStrike" cap="none">
                <a:solidFill>
                  <a:schemeClr val="dk1"/>
                </a:solidFill>
                <a:latin typeface="Corbel"/>
                <a:ea typeface="Corbel"/>
                <a:cs typeface="Corbel"/>
                <a:sym typeface="Corbel"/>
              </a:defRPr>
            </a:lvl9pPr>
          </a:lstStyle>
          <a:p>
            <a:endParaRPr/>
          </a:p>
        </p:txBody>
      </p:sp>
      <p:sp>
        <p:nvSpPr>
          <p:cNvPr id="90" name="Google Shape;90;p11"/>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1" name="Google Shape;91;p11"/>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2" name="Google Shape;92;p11"/>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3"/>
        <p:cNvGrpSpPr/>
        <p:nvPr/>
      </p:nvGrpSpPr>
      <p:grpSpPr>
        <a:xfrm>
          <a:off x="0" y="0"/>
          <a:ext cx="0" cy="0"/>
          <a:chOff x="0" y="0"/>
          <a:chExt cx="0" cy="0"/>
        </a:xfrm>
      </p:grpSpPr>
      <p:sp>
        <p:nvSpPr>
          <p:cNvPr id="94" name="Google Shape;94;p12"/>
          <p:cNvSpPr txBox="1">
            <a:spLocks noGrp="1"/>
          </p:cNvSpPr>
          <p:nvPr>
            <p:ph type="title"/>
          </p:nvPr>
        </p:nvSpPr>
        <p:spPr>
          <a:xfrm>
            <a:off x="1484312" y="685800"/>
            <a:ext cx="10018711" cy="3048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3200"/>
              <a:buFont typeface="Corbel"/>
              <a:buNone/>
              <a:defRPr sz="3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5" name="Google Shape;95;p12"/>
          <p:cNvSpPr txBox="1">
            <a:spLocks noGrp="1"/>
          </p:cNvSpPr>
          <p:nvPr>
            <p:ph type="body" idx="1"/>
          </p:nvPr>
        </p:nvSpPr>
        <p:spPr>
          <a:xfrm>
            <a:off x="1484312" y="4343400"/>
            <a:ext cx="10018713" cy="1447800"/>
          </a:xfrm>
          <a:prstGeom prst="rect">
            <a:avLst/>
          </a:prstGeom>
          <a:noFill/>
          <a:ln>
            <a:noFill/>
          </a:ln>
        </p:spPr>
        <p:txBody>
          <a:bodyPr spcFirstLastPara="1" wrap="square" lIns="91425" tIns="45700" rIns="91425" bIns="45700" anchor="ctr" anchorCtr="0"/>
          <a:lstStyle>
            <a:lvl1pPr marL="457200" marR="0" lvl="0" indent="-228600" algn="ctr" rtl="0">
              <a:spcBef>
                <a:spcPts val="400"/>
              </a:spcBef>
              <a:spcAft>
                <a:spcPts val="0"/>
              </a:spcAft>
              <a:buClr>
                <a:srgbClr val="1186C3"/>
              </a:buClr>
              <a:buSzPts val="2900"/>
              <a:buFont typeface="Arial"/>
              <a:buNone/>
              <a:defRPr sz="20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186C3"/>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1186C3"/>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1186C3"/>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96" name="Google Shape;96;p12"/>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7" name="Google Shape;97;p12"/>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8" name="Google Shape;98;p12"/>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9"/>
        <p:cNvGrpSpPr/>
        <p:nvPr/>
      </p:nvGrpSpPr>
      <p:grpSpPr>
        <a:xfrm>
          <a:off x="0" y="0"/>
          <a:ext cx="0" cy="0"/>
          <a:chOff x="0" y="0"/>
          <a:chExt cx="0" cy="0"/>
        </a:xfrm>
      </p:grpSpPr>
      <p:sp>
        <p:nvSpPr>
          <p:cNvPr id="100" name="Google Shape;100;p13"/>
          <p:cNvSpPr txBox="1"/>
          <p:nvPr/>
        </p:nvSpPr>
        <p:spPr>
          <a:xfrm>
            <a:off x="1598612" y="863023"/>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Arial"/>
                <a:ea typeface="Arial"/>
                <a:cs typeface="Arial"/>
                <a:sym typeface="Arial"/>
              </a:rPr>
              <a:t>“</a:t>
            </a:r>
            <a:endParaRPr/>
          </a:p>
        </p:txBody>
      </p:sp>
      <p:sp>
        <p:nvSpPr>
          <p:cNvPr id="101" name="Google Shape;101;p13"/>
          <p:cNvSpPr txBox="1"/>
          <p:nvPr/>
        </p:nvSpPr>
        <p:spPr>
          <a:xfrm>
            <a:off x="10893425" y="2819399"/>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Arial"/>
                <a:ea typeface="Arial"/>
                <a:cs typeface="Arial"/>
                <a:sym typeface="Arial"/>
              </a:rPr>
              <a:t>”</a:t>
            </a:r>
            <a:endParaRPr/>
          </a:p>
        </p:txBody>
      </p:sp>
      <p:sp>
        <p:nvSpPr>
          <p:cNvPr id="102" name="Google Shape;102;p13"/>
          <p:cNvSpPr txBox="1">
            <a:spLocks noGrp="1"/>
          </p:cNvSpPr>
          <p:nvPr>
            <p:ph type="title"/>
          </p:nvPr>
        </p:nvSpPr>
        <p:spPr>
          <a:xfrm>
            <a:off x="2208212" y="685800"/>
            <a:ext cx="8990012" cy="274319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3200"/>
              <a:buFont typeface="Corbel"/>
              <a:buNone/>
              <a:defRPr sz="3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03" name="Google Shape;103;p13"/>
          <p:cNvSpPr txBox="1">
            <a:spLocks noGrp="1"/>
          </p:cNvSpPr>
          <p:nvPr>
            <p:ph type="body" idx="1"/>
          </p:nvPr>
        </p:nvSpPr>
        <p:spPr>
          <a:xfrm>
            <a:off x="2436811" y="3428999"/>
            <a:ext cx="8532815" cy="381000"/>
          </a:xfrm>
          <a:prstGeom prst="rect">
            <a:avLst/>
          </a:prstGeom>
          <a:noFill/>
          <a:ln>
            <a:noFill/>
          </a:ln>
        </p:spPr>
        <p:txBody>
          <a:bodyPr spcFirstLastPara="1" wrap="square" lIns="91425" tIns="45700" rIns="91425" bIns="45700" anchor="ctr" anchorCtr="0"/>
          <a:lstStyle>
            <a:lvl1pPr marL="457200" marR="0" lvl="0" indent="-228600" algn="l" rtl="0">
              <a:spcBef>
                <a:spcPts val="360"/>
              </a:spcBef>
              <a:spcAft>
                <a:spcPts val="0"/>
              </a:spcAft>
              <a:buClr>
                <a:srgbClr val="1186C3"/>
              </a:buClr>
              <a:buSzPts val="2610"/>
              <a:buFont typeface="Arial"/>
              <a:buNone/>
              <a:defRPr sz="18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186C3"/>
              </a:buClr>
              <a:buSzPts val="2900"/>
              <a:buFont typeface="Arial"/>
              <a:buNone/>
              <a:defRPr sz="2000" b="0"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1186C3"/>
              </a:buClr>
              <a:buSzPts val="2610"/>
              <a:buFont typeface="Arial"/>
              <a:buNone/>
              <a:defRPr sz="1800" b="0"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1186C3"/>
              </a:buClr>
              <a:buSzPts val="2030"/>
              <a:buFont typeface="Arial"/>
              <a:buNone/>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04" name="Google Shape;104;p13"/>
          <p:cNvSpPr txBox="1">
            <a:spLocks noGrp="1"/>
          </p:cNvSpPr>
          <p:nvPr>
            <p:ph type="body" idx="2"/>
          </p:nvPr>
        </p:nvSpPr>
        <p:spPr>
          <a:xfrm>
            <a:off x="1484311" y="4343400"/>
            <a:ext cx="10018711" cy="1447800"/>
          </a:xfrm>
          <a:prstGeom prst="rect">
            <a:avLst/>
          </a:prstGeom>
          <a:noFill/>
          <a:ln>
            <a:noFill/>
          </a:ln>
        </p:spPr>
        <p:txBody>
          <a:bodyPr spcFirstLastPara="1" wrap="square" lIns="91425" tIns="45700" rIns="91425" bIns="45700" anchor="ctr" anchorCtr="0"/>
          <a:lstStyle>
            <a:lvl1pPr marL="457200" marR="0" lvl="0" indent="-228600" algn="ctr" rtl="0">
              <a:spcBef>
                <a:spcPts val="400"/>
              </a:spcBef>
              <a:spcAft>
                <a:spcPts val="0"/>
              </a:spcAft>
              <a:buClr>
                <a:srgbClr val="1186C3"/>
              </a:buClr>
              <a:buSzPts val="2900"/>
              <a:buFont typeface="Arial"/>
              <a:buNone/>
              <a:defRPr sz="20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186C3"/>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1186C3"/>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1186C3"/>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105" name="Google Shape;105;p13"/>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6" name="Google Shape;106;p13"/>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7" name="Google Shape;107;p13"/>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1484313" y="3308581"/>
            <a:ext cx="10018709" cy="1468800"/>
          </a:xfrm>
          <a:prstGeom prst="rect">
            <a:avLst/>
          </a:prstGeom>
          <a:noFill/>
          <a:ln>
            <a:noFill/>
          </a:ln>
        </p:spPr>
        <p:txBody>
          <a:bodyPr spcFirstLastPara="1" wrap="square" lIns="91425" tIns="45700" rIns="91425" bIns="45700" anchor="b" anchorCtr="0"/>
          <a:lstStyle>
            <a:lvl1pPr marR="0" lvl="0" algn="r" rtl="0">
              <a:spcBef>
                <a:spcPts val="0"/>
              </a:spcBef>
              <a:spcAft>
                <a:spcPts val="0"/>
              </a:spcAft>
              <a:buClr>
                <a:schemeClr val="dk1"/>
              </a:buClr>
              <a:buSzPts val="3200"/>
              <a:buFont typeface="Corbel"/>
              <a:buNone/>
              <a:defRPr sz="3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0" name="Google Shape;110;p14"/>
          <p:cNvSpPr txBox="1">
            <a:spLocks noGrp="1"/>
          </p:cNvSpPr>
          <p:nvPr>
            <p:ph type="body" idx="1"/>
          </p:nvPr>
        </p:nvSpPr>
        <p:spPr>
          <a:xfrm>
            <a:off x="1484312" y="4777381"/>
            <a:ext cx="10018710" cy="860400"/>
          </a:xfrm>
          <a:prstGeom prst="rect">
            <a:avLst/>
          </a:prstGeom>
          <a:noFill/>
          <a:ln>
            <a:noFill/>
          </a:ln>
        </p:spPr>
        <p:txBody>
          <a:bodyPr spcFirstLastPara="1" wrap="square" lIns="91425" tIns="45700" rIns="91425" bIns="45700" anchor="t" anchorCtr="0"/>
          <a:lstStyle>
            <a:lvl1pPr marL="457200" marR="0" lvl="0" indent="-228600" algn="r" rtl="0">
              <a:spcBef>
                <a:spcPts val="400"/>
              </a:spcBef>
              <a:spcAft>
                <a:spcPts val="0"/>
              </a:spcAft>
              <a:buClr>
                <a:srgbClr val="1186C3"/>
              </a:buClr>
              <a:buSzPts val="2900"/>
              <a:buFont typeface="Arial"/>
              <a:buNone/>
              <a:defRPr sz="20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186C3"/>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1186C3"/>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1186C3"/>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111" name="Google Shape;111;p14"/>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2" name="Google Shape;112;p14"/>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3" name="Google Shape;113;p14"/>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4"/>
        <p:cNvGrpSpPr/>
        <p:nvPr/>
      </p:nvGrpSpPr>
      <p:grpSpPr>
        <a:xfrm>
          <a:off x="0" y="0"/>
          <a:ext cx="0" cy="0"/>
          <a:chOff x="0" y="0"/>
          <a:chExt cx="0" cy="0"/>
        </a:xfrm>
      </p:grpSpPr>
      <p:sp>
        <p:nvSpPr>
          <p:cNvPr id="115" name="Google Shape;115;p15"/>
          <p:cNvSpPr txBox="1"/>
          <p:nvPr/>
        </p:nvSpPr>
        <p:spPr>
          <a:xfrm>
            <a:off x="1598612" y="863023"/>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Arial"/>
                <a:ea typeface="Arial"/>
                <a:cs typeface="Arial"/>
                <a:sym typeface="Arial"/>
              </a:rPr>
              <a:t>“</a:t>
            </a:r>
            <a:endParaRPr/>
          </a:p>
        </p:txBody>
      </p:sp>
      <p:sp>
        <p:nvSpPr>
          <p:cNvPr id="116" name="Google Shape;116;p15"/>
          <p:cNvSpPr txBox="1"/>
          <p:nvPr/>
        </p:nvSpPr>
        <p:spPr>
          <a:xfrm>
            <a:off x="10893425" y="2819399"/>
            <a:ext cx="609600"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Arial"/>
                <a:ea typeface="Arial"/>
                <a:cs typeface="Arial"/>
                <a:sym typeface="Arial"/>
              </a:rPr>
              <a:t>”</a:t>
            </a:r>
            <a:endParaRPr/>
          </a:p>
        </p:txBody>
      </p:sp>
      <p:sp>
        <p:nvSpPr>
          <p:cNvPr id="117" name="Google Shape;117;p15"/>
          <p:cNvSpPr txBox="1">
            <a:spLocks noGrp="1"/>
          </p:cNvSpPr>
          <p:nvPr>
            <p:ph type="title"/>
          </p:nvPr>
        </p:nvSpPr>
        <p:spPr>
          <a:xfrm>
            <a:off x="2208212" y="685800"/>
            <a:ext cx="8990012" cy="274319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3200"/>
              <a:buFont typeface="Corbel"/>
              <a:buNone/>
              <a:defRPr sz="3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8" name="Google Shape;118;p15"/>
          <p:cNvSpPr txBox="1">
            <a:spLocks noGrp="1"/>
          </p:cNvSpPr>
          <p:nvPr>
            <p:ph type="body" idx="1"/>
          </p:nvPr>
        </p:nvSpPr>
        <p:spPr>
          <a:xfrm>
            <a:off x="1484313" y="3886200"/>
            <a:ext cx="10018710" cy="889000"/>
          </a:xfrm>
          <a:prstGeom prst="rect">
            <a:avLst/>
          </a:prstGeom>
          <a:noFill/>
          <a:ln>
            <a:noFill/>
          </a:ln>
        </p:spPr>
        <p:txBody>
          <a:bodyPr spcFirstLastPara="1" wrap="square" lIns="91425" tIns="45700" rIns="91425" bIns="45700" anchor="b" anchorCtr="0"/>
          <a:lstStyle>
            <a:lvl1pPr marL="457200" marR="0" lvl="0" indent="-228600" algn="r" rtl="0">
              <a:spcBef>
                <a:spcPts val="480"/>
              </a:spcBef>
              <a:spcAft>
                <a:spcPts val="0"/>
              </a:spcAft>
              <a:buClr>
                <a:srgbClr val="1186C3"/>
              </a:buClr>
              <a:buSzPts val="3480"/>
              <a:buFont typeface="Arial"/>
              <a:buNone/>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1186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1186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19" name="Google Shape;119;p15"/>
          <p:cNvSpPr txBox="1">
            <a:spLocks noGrp="1"/>
          </p:cNvSpPr>
          <p:nvPr>
            <p:ph type="body" idx="2"/>
          </p:nvPr>
        </p:nvSpPr>
        <p:spPr>
          <a:xfrm>
            <a:off x="1484312" y="4775200"/>
            <a:ext cx="10018710" cy="1016000"/>
          </a:xfrm>
          <a:prstGeom prst="rect">
            <a:avLst/>
          </a:prstGeom>
          <a:noFill/>
          <a:ln>
            <a:noFill/>
          </a:ln>
        </p:spPr>
        <p:txBody>
          <a:bodyPr spcFirstLastPara="1" wrap="square" lIns="91425" tIns="45700" rIns="91425" bIns="45700" anchor="t" anchorCtr="0"/>
          <a:lstStyle>
            <a:lvl1pPr marL="457200" marR="0" lvl="0" indent="-228600" algn="r" rtl="0">
              <a:spcBef>
                <a:spcPts val="360"/>
              </a:spcBef>
              <a:spcAft>
                <a:spcPts val="0"/>
              </a:spcAft>
              <a:buClr>
                <a:srgbClr val="1186C3"/>
              </a:buClr>
              <a:buSzPts val="2610"/>
              <a:buFont typeface="Arial"/>
              <a:buNone/>
              <a:defRPr sz="18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186C3"/>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1186C3"/>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1186C3"/>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120" name="Google Shape;120;p15"/>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1" name="Google Shape;121;p15"/>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2" name="Google Shape;122;p15"/>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3"/>
        <p:cNvGrpSpPr/>
        <p:nvPr/>
      </p:nvGrpSpPr>
      <p:grpSpPr>
        <a:xfrm>
          <a:off x="0" y="0"/>
          <a:ext cx="0" cy="0"/>
          <a:chOff x="0" y="0"/>
          <a:chExt cx="0" cy="0"/>
        </a:xfrm>
      </p:grpSpPr>
      <p:sp>
        <p:nvSpPr>
          <p:cNvPr id="124" name="Google Shape;124;p16"/>
          <p:cNvSpPr txBox="1">
            <a:spLocks noGrp="1"/>
          </p:cNvSpPr>
          <p:nvPr>
            <p:ph type="title"/>
          </p:nvPr>
        </p:nvSpPr>
        <p:spPr>
          <a:xfrm>
            <a:off x="1484313" y="685800"/>
            <a:ext cx="10018712" cy="27273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25" name="Google Shape;125;p16"/>
          <p:cNvSpPr txBox="1">
            <a:spLocks noGrp="1"/>
          </p:cNvSpPr>
          <p:nvPr>
            <p:ph type="body" idx="1"/>
          </p:nvPr>
        </p:nvSpPr>
        <p:spPr>
          <a:xfrm>
            <a:off x="1484312" y="3505200"/>
            <a:ext cx="10018713" cy="838200"/>
          </a:xfrm>
          <a:prstGeom prst="rect">
            <a:avLst/>
          </a:prstGeom>
          <a:noFill/>
          <a:ln>
            <a:noFill/>
          </a:ln>
        </p:spPr>
        <p:txBody>
          <a:bodyPr spcFirstLastPara="1" wrap="square" lIns="91425" tIns="45700" rIns="91425" bIns="45700" anchor="b" anchorCtr="0"/>
          <a:lstStyle>
            <a:lvl1pPr marL="457200" marR="0" lvl="0" indent="-228600" algn="l" rtl="0">
              <a:spcBef>
                <a:spcPts val="560"/>
              </a:spcBef>
              <a:spcAft>
                <a:spcPts val="0"/>
              </a:spcAft>
              <a:buClr>
                <a:srgbClr val="1186C3"/>
              </a:buClr>
              <a:buSzPts val="4060"/>
              <a:buFont typeface="Arial"/>
              <a:buNone/>
              <a:defRPr sz="28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1186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1186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26" name="Google Shape;126;p16"/>
          <p:cNvSpPr txBox="1">
            <a:spLocks noGrp="1"/>
          </p:cNvSpPr>
          <p:nvPr>
            <p:ph type="body" idx="2"/>
          </p:nvPr>
        </p:nvSpPr>
        <p:spPr>
          <a:xfrm>
            <a:off x="1484311" y="4343400"/>
            <a:ext cx="10018713" cy="144780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Clr>
                <a:srgbClr val="1186C3"/>
              </a:buClr>
              <a:buSzPts val="2610"/>
              <a:buFont typeface="Arial"/>
              <a:buNone/>
              <a:defRPr sz="18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186C3"/>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1186C3"/>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1186C3"/>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127" name="Google Shape;127;p16"/>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8" name="Google Shape;128;p16"/>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9" name="Google Shape;129;p16"/>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0"/>
        <p:cNvGrpSpPr/>
        <p:nvPr/>
      </p:nvGrpSpPr>
      <p:grpSpPr>
        <a:xfrm>
          <a:off x="0" y="0"/>
          <a:ext cx="0" cy="0"/>
          <a:chOff x="0" y="0"/>
          <a:chExt cx="0" cy="0"/>
        </a:xfrm>
      </p:grpSpPr>
      <p:sp>
        <p:nvSpPr>
          <p:cNvPr id="131" name="Google Shape;131;p17"/>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2" name="Google Shape;132;p17"/>
          <p:cNvSpPr txBox="1">
            <a:spLocks noGrp="1"/>
          </p:cNvSpPr>
          <p:nvPr>
            <p:ph type="body" idx="1"/>
          </p:nvPr>
        </p:nvSpPr>
        <p:spPr>
          <a:xfrm rot="5400000">
            <a:off x="4931566" y="-780257"/>
            <a:ext cx="3124201" cy="10018713"/>
          </a:xfrm>
          <a:prstGeom prst="rect">
            <a:avLst/>
          </a:prstGeom>
          <a:noFill/>
          <a:ln>
            <a:noFill/>
          </a:ln>
        </p:spPr>
        <p:txBody>
          <a:bodyPr spcFirstLastPara="1" wrap="square" lIns="91425" tIns="45700" rIns="91425" bIns="45700" anchor="t" anchorCtr="0"/>
          <a:lstStyle>
            <a:lvl1pPr marL="457200" marR="0" lvl="0" indent="-449580" algn="l" rtl="0">
              <a:spcBef>
                <a:spcPts val="480"/>
              </a:spcBef>
              <a:spcAft>
                <a:spcPts val="0"/>
              </a:spcAft>
              <a:buClr>
                <a:srgbClr val="1186C3"/>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1186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1186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33" name="Google Shape;133;p17"/>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4" name="Google Shape;134;p17"/>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35" name="Google Shape;135;p17"/>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6"/>
        <p:cNvGrpSpPr/>
        <p:nvPr/>
      </p:nvGrpSpPr>
      <p:grpSpPr>
        <a:xfrm>
          <a:off x="0" y="0"/>
          <a:ext cx="0" cy="0"/>
          <a:chOff x="0" y="0"/>
          <a:chExt cx="0" cy="0"/>
        </a:xfrm>
      </p:grpSpPr>
      <p:sp>
        <p:nvSpPr>
          <p:cNvPr id="137" name="Google Shape;137;p18"/>
          <p:cNvSpPr txBox="1">
            <a:spLocks noGrp="1"/>
          </p:cNvSpPr>
          <p:nvPr>
            <p:ph type="title"/>
          </p:nvPr>
        </p:nvSpPr>
        <p:spPr>
          <a:xfrm rot="5400000">
            <a:off x="8065140" y="2353315"/>
            <a:ext cx="5105400" cy="177036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38" name="Google Shape;138;p18"/>
          <p:cNvSpPr txBox="1">
            <a:spLocks noGrp="1"/>
          </p:cNvSpPr>
          <p:nvPr>
            <p:ph type="body" idx="1"/>
          </p:nvPr>
        </p:nvSpPr>
        <p:spPr>
          <a:xfrm rot="5400000">
            <a:off x="2941483" y="-771371"/>
            <a:ext cx="5105400" cy="8019742"/>
          </a:xfrm>
          <a:prstGeom prst="rect">
            <a:avLst/>
          </a:prstGeom>
          <a:noFill/>
          <a:ln>
            <a:noFill/>
          </a:ln>
        </p:spPr>
        <p:txBody>
          <a:bodyPr spcFirstLastPara="1" wrap="square" lIns="91425" tIns="45700" rIns="91425" bIns="45700" anchor="t" anchorCtr="0"/>
          <a:lstStyle>
            <a:lvl1pPr marL="457200" marR="0" lvl="0" indent="-449580" algn="l" rtl="0">
              <a:spcBef>
                <a:spcPts val="480"/>
              </a:spcBef>
              <a:spcAft>
                <a:spcPts val="0"/>
              </a:spcAft>
              <a:buClr>
                <a:srgbClr val="1186C3"/>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1186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1186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39" name="Google Shape;139;p18"/>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0" name="Google Shape;140;p18"/>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41" name="Google Shape;141;p18"/>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3"/>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7" name="Google Shape;37;p3"/>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8" name="Google Shape;38;p3"/>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4"/>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1" name="Google Shape;41;p4"/>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2" name="Google Shape;42;p4"/>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3" name="Google Shape;43;p4"/>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6" name="Google Shape;46;p5"/>
          <p:cNvSpPr txBox="1">
            <a:spLocks noGrp="1"/>
          </p:cNvSpPr>
          <p:nvPr>
            <p:ph type="body" idx="1"/>
          </p:nvPr>
        </p:nvSpPr>
        <p:spPr>
          <a:xfrm>
            <a:off x="1772179" y="2658533"/>
            <a:ext cx="4607188" cy="576262"/>
          </a:xfrm>
          <a:prstGeom prst="rect">
            <a:avLst/>
          </a:prstGeom>
          <a:noFill/>
          <a:ln>
            <a:noFill/>
          </a:ln>
        </p:spPr>
        <p:txBody>
          <a:bodyPr spcFirstLastPara="1" wrap="square" lIns="91425" tIns="45700" rIns="91425" bIns="45700" anchor="b" anchorCtr="0"/>
          <a:lstStyle>
            <a:lvl1pPr marL="457200" marR="0" lvl="0" indent="-228600" algn="l" rtl="0">
              <a:spcBef>
                <a:spcPts val="560"/>
              </a:spcBef>
              <a:spcAft>
                <a:spcPts val="0"/>
              </a:spcAft>
              <a:buClr>
                <a:srgbClr val="1186C3"/>
              </a:buClr>
              <a:buSzPts val="4060"/>
              <a:buFont typeface="Arial"/>
              <a:buNone/>
              <a:defRPr sz="2800" b="0" i="0" u="none" strike="noStrike" cap="none">
                <a:solidFill>
                  <a:srgbClr val="1186C3"/>
                </a:solidFill>
                <a:latin typeface="Corbel"/>
                <a:ea typeface="Corbel"/>
                <a:cs typeface="Corbel"/>
                <a:sym typeface="Corbel"/>
              </a:defRPr>
            </a:lvl1pPr>
            <a:lvl2pPr marL="914400" marR="0" lvl="1" indent="-228600" algn="l" rtl="0">
              <a:spcBef>
                <a:spcPts val="600"/>
              </a:spcBef>
              <a:spcAft>
                <a:spcPts val="0"/>
              </a:spcAft>
              <a:buClr>
                <a:srgbClr val="1186C3"/>
              </a:buClr>
              <a:buSzPts val="2900"/>
              <a:buFont typeface="Arial"/>
              <a:buNone/>
              <a:defRPr sz="2000" b="1"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1186C3"/>
              </a:buClr>
              <a:buSzPts val="2610"/>
              <a:buFont typeface="Arial"/>
              <a:buNone/>
              <a:defRPr sz="1800" b="1"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1186C3"/>
              </a:buClr>
              <a:buSzPts val="2320"/>
              <a:buFont typeface="Arial"/>
              <a:buNone/>
              <a:defRPr sz="1600" b="1"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1186C3"/>
              </a:buClr>
              <a:buSzPts val="2320"/>
              <a:buFont typeface="Arial"/>
              <a:buNone/>
              <a:defRPr sz="1600" b="1" i="0" u="none" strike="noStrike" cap="none">
                <a:solidFill>
                  <a:schemeClr val="dk1"/>
                </a:solidFill>
                <a:latin typeface="Corbel"/>
                <a:ea typeface="Corbel"/>
                <a:cs typeface="Corbel"/>
                <a:sym typeface="Corbel"/>
              </a:defRPr>
            </a:lvl5pPr>
            <a:lvl6pPr marL="2743200" marR="0" lvl="5" indent="-228600" algn="l" rtl="0">
              <a:spcBef>
                <a:spcPts val="600"/>
              </a:spcBef>
              <a:spcAft>
                <a:spcPts val="0"/>
              </a:spcAft>
              <a:buClr>
                <a:srgbClr val="1186C3"/>
              </a:buClr>
              <a:buSzPts val="2320"/>
              <a:buFont typeface="Arial"/>
              <a:buNone/>
              <a:defRPr sz="1600" b="1" i="0" u="none" strike="noStrike" cap="none">
                <a:solidFill>
                  <a:schemeClr val="dk1"/>
                </a:solidFill>
                <a:latin typeface="Corbel"/>
                <a:ea typeface="Corbel"/>
                <a:cs typeface="Corbel"/>
                <a:sym typeface="Corbel"/>
              </a:defRPr>
            </a:lvl6pPr>
            <a:lvl7pPr marL="3200400" marR="0" lvl="6" indent="-228600" algn="l" rtl="0">
              <a:spcBef>
                <a:spcPts val="600"/>
              </a:spcBef>
              <a:spcAft>
                <a:spcPts val="0"/>
              </a:spcAft>
              <a:buClr>
                <a:srgbClr val="1186C3"/>
              </a:buClr>
              <a:buSzPts val="2320"/>
              <a:buFont typeface="Arial"/>
              <a:buNone/>
              <a:defRPr sz="1600" b="1" i="0" u="none" strike="noStrike" cap="none">
                <a:solidFill>
                  <a:schemeClr val="dk1"/>
                </a:solidFill>
                <a:latin typeface="Corbel"/>
                <a:ea typeface="Corbel"/>
                <a:cs typeface="Corbel"/>
                <a:sym typeface="Corbel"/>
              </a:defRPr>
            </a:lvl7pPr>
            <a:lvl8pPr marL="3657600" marR="0" lvl="7" indent="-228600" algn="l" rtl="0">
              <a:spcBef>
                <a:spcPts val="600"/>
              </a:spcBef>
              <a:spcAft>
                <a:spcPts val="0"/>
              </a:spcAft>
              <a:buClr>
                <a:srgbClr val="1186C3"/>
              </a:buClr>
              <a:buSzPts val="2320"/>
              <a:buFont typeface="Arial"/>
              <a:buNone/>
              <a:defRPr sz="1600" b="1" i="0" u="none" strike="noStrike" cap="none">
                <a:solidFill>
                  <a:schemeClr val="dk1"/>
                </a:solidFill>
                <a:latin typeface="Corbel"/>
                <a:ea typeface="Corbel"/>
                <a:cs typeface="Corbel"/>
                <a:sym typeface="Corbel"/>
              </a:defRPr>
            </a:lvl8pPr>
            <a:lvl9pPr marL="4114800" marR="0" lvl="8" indent="-228600" algn="l" rtl="0">
              <a:spcBef>
                <a:spcPts val="600"/>
              </a:spcBef>
              <a:spcAft>
                <a:spcPts val="600"/>
              </a:spcAft>
              <a:buClr>
                <a:srgbClr val="1186C3"/>
              </a:buClr>
              <a:buSzPts val="2320"/>
              <a:buFont typeface="Arial"/>
              <a:buNone/>
              <a:defRPr sz="1600" b="1" i="0" u="none" strike="noStrike" cap="none">
                <a:solidFill>
                  <a:schemeClr val="dk1"/>
                </a:solidFill>
                <a:latin typeface="Corbel"/>
                <a:ea typeface="Corbel"/>
                <a:cs typeface="Corbel"/>
                <a:sym typeface="Corbel"/>
              </a:defRPr>
            </a:lvl9pPr>
          </a:lstStyle>
          <a:p>
            <a:endParaRPr/>
          </a:p>
        </p:txBody>
      </p:sp>
      <p:sp>
        <p:nvSpPr>
          <p:cNvPr id="47" name="Google Shape;47;p5"/>
          <p:cNvSpPr txBox="1">
            <a:spLocks noGrp="1"/>
          </p:cNvSpPr>
          <p:nvPr>
            <p:ph type="body" idx="2"/>
          </p:nvPr>
        </p:nvSpPr>
        <p:spPr>
          <a:xfrm>
            <a:off x="1484311" y="3335337"/>
            <a:ext cx="4895056" cy="2455862"/>
          </a:xfrm>
          <a:prstGeom prst="rect">
            <a:avLst/>
          </a:prstGeom>
          <a:noFill/>
          <a:ln>
            <a:noFill/>
          </a:ln>
        </p:spPr>
        <p:txBody>
          <a:bodyPr spcFirstLastPara="1" wrap="square" lIns="91425" tIns="45700" rIns="91425" bIns="45700" anchor="t" anchorCtr="0"/>
          <a:lstStyle>
            <a:lvl1pPr marL="457200" marR="0" lvl="0" indent="-394335" algn="l" rtl="0">
              <a:spcBef>
                <a:spcPts val="36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75919" algn="l" rtl="0">
              <a:spcBef>
                <a:spcPts val="600"/>
              </a:spcBef>
              <a:spcAft>
                <a:spcPts val="0"/>
              </a:spcAft>
              <a:buClr>
                <a:srgbClr val="1186C3"/>
              </a:buClr>
              <a:buSzPts val="2320"/>
              <a:buFont typeface="Arial"/>
              <a:buChar char="•"/>
              <a:defRPr sz="1600" b="0" i="0" u="none" strike="noStrike" cap="none">
                <a:solidFill>
                  <a:schemeClr val="dk1"/>
                </a:solidFill>
                <a:latin typeface="Corbel"/>
                <a:ea typeface="Corbel"/>
                <a:cs typeface="Corbel"/>
                <a:sym typeface="Corbel"/>
              </a:defRPr>
            </a:lvl2pPr>
            <a:lvl3pPr marL="1371600" marR="0" lvl="2" indent="-357505"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3pPr>
            <a:lvl4pPr marL="1828800" marR="0" lvl="3"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5pPr>
            <a:lvl6pPr marL="2743200" marR="0" lvl="5"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6pPr>
            <a:lvl7pPr marL="3200400" marR="0" lvl="6"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7pPr>
            <a:lvl8pPr marL="3657600" marR="0" lvl="7" indent="-339090"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8pPr>
            <a:lvl9pPr marL="4114800" marR="0" lvl="8" indent="-339090" algn="l" rtl="0">
              <a:spcBef>
                <a:spcPts val="600"/>
              </a:spcBef>
              <a:spcAft>
                <a:spcPts val="600"/>
              </a:spcAft>
              <a:buClr>
                <a:srgbClr val="1186C3"/>
              </a:buClr>
              <a:buSzPts val="1740"/>
              <a:buFont typeface="Arial"/>
              <a:buChar char="•"/>
              <a:defRPr sz="1200" b="0" i="0" u="none" strike="noStrike" cap="none">
                <a:solidFill>
                  <a:schemeClr val="dk1"/>
                </a:solidFill>
                <a:latin typeface="Corbel"/>
                <a:ea typeface="Corbel"/>
                <a:cs typeface="Corbel"/>
                <a:sym typeface="Corbel"/>
              </a:defRPr>
            </a:lvl9pPr>
          </a:lstStyle>
          <a:p>
            <a:endParaRPr/>
          </a:p>
        </p:txBody>
      </p:sp>
      <p:sp>
        <p:nvSpPr>
          <p:cNvPr id="48" name="Google Shape;48;p5"/>
          <p:cNvSpPr txBox="1">
            <a:spLocks noGrp="1"/>
          </p:cNvSpPr>
          <p:nvPr>
            <p:ph type="body" idx="3"/>
          </p:nvPr>
        </p:nvSpPr>
        <p:spPr>
          <a:xfrm>
            <a:off x="6880487" y="2667000"/>
            <a:ext cx="4622537" cy="576262"/>
          </a:xfrm>
          <a:prstGeom prst="rect">
            <a:avLst/>
          </a:prstGeom>
          <a:noFill/>
          <a:ln>
            <a:noFill/>
          </a:ln>
        </p:spPr>
        <p:txBody>
          <a:bodyPr spcFirstLastPara="1" wrap="square" lIns="91425" tIns="45700" rIns="91425" bIns="45700" anchor="b" anchorCtr="0"/>
          <a:lstStyle>
            <a:lvl1pPr marL="457200" marR="0" lvl="0" indent="-228600" algn="l" rtl="0">
              <a:spcBef>
                <a:spcPts val="560"/>
              </a:spcBef>
              <a:spcAft>
                <a:spcPts val="0"/>
              </a:spcAft>
              <a:buClr>
                <a:srgbClr val="1186C3"/>
              </a:buClr>
              <a:buSzPts val="4060"/>
              <a:buFont typeface="Arial"/>
              <a:buNone/>
              <a:defRPr sz="2800" b="0" i="0" u="none" strike="noStrike" cap="none">
                <a:solidFill>
                  <a:srgbClr val="1186C3"/>
                </a:solidFill>
                <a:latin typeface="Corbel"/>
                <a:ea typeface="Corbel"/>
                <a:cs typeface="Corbel"/>
                <a:sym typeface="Corbel"/>
              </a:defRPr>
            </a:lvl1pPr>
            <a:lvl2pPr marL="914400" marR="0" lvl="1" indent="-228600" algn="l" rtl="0">
              <a:spcBef>
                <a:spcPts val="600"/>
              </a:spcBef>
              <a:spcAft>
                <a:spcPts val="0"/>
              </a:spcAft>
              <a:buClr>
                <a:srgbClr val="1186C3"/>
              </a:buClr>
              <a:buSzPts val="2900"/>
              <a:buFont typeface="Arial"/>
              <a:buNone/>
              <a:defRPr sz="2000" b="1"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1186C3"/>
              </a:buClr>
              <a:buSzPts val="2610"/>
              <a:buFont typeface="Arial"/>
              <a:buNone/>
              <a:defRPr sz="1800" b="1"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1186C3"/>
              </a:buClr>
              <a:buSzPts val="2320"/>
              <a:buFont typeface="Arial"/>
              <a:buNone/>
              <a:defRPr sz="1600" b="1"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1186C3"/>
              </a:buClr>
              <a:buSzPts val="2320"/>
              <a:buFont typeface="Arial"/>
              <a:buNone/>
              <a:defRPr sz="1600" b="1" i="0" u="none" strike="noStrike" cap="none">
                <a:solidFill>
                  <a:schemeClr val="dk1"/>
                </a:solidFill>
                <a:latin typeface="Corbel"/>
                <a:ea typeface="Corbel"/>
                <a:cs typeface="Corbel"/>
                <a:sym typeface="Corbel"/>
              </a:defRPr>
            </a:lvl5pPr>
            <a:lvl6pPr marL="2743200" marR="0" lvl="5" indent="-228600" algn="l" rtl="0">
              <a:spcBef>
                <a:spcPts val="600"/>
              </a:spcBef>
              <a:spcAft>
                <a:spcPts val="0"/>
              </a:spcAft>
              <a:buClr>
                <a:srgbClr val="1186C3"/>
              </a:buClr>
              <a:buSzPts val="2320"/>
              <a:buFont typeface="Arial"/>
              <a:buNone/>
              <a:defRPr sz="1600" b="1" i="0" u="none" strike="noStrike" cap="none">
                <a:solidFill>
                  <a:schemeClr val="dk1"/>
                </a:solidFill>
                <a:latin typeface="Corbel"/>
                <a:ea typeface="Corbel"/>
                <a:cs typeface="Corbel"/>
                <a:sym typeface="Corbel"/>
              </a:defRPr>
            </a:lvl6pPr>
            <a:lvl7pPr marL="3200400" marR="0" lvl="6" indent="-228600" algn="l" rtl="0">
              <a:spcBef>
                <a:spcPts val="600"/>
              </a:spcBef>
              <a:spcAft>
                <a:spcPts val="0"/>
              </a:spcAft>
              <a:buClr>
                <a:srgbClr val="1186C3"/>
              </a:buClr>
              <a:buSzPts val="2320"/>
              <a:buFont typeface="Arial"/>
              <a:buNone/>
              <a:defRPr sz="1600" b="1" i="0" u="none" strike="noStrike" cap="none">
                <a:solidFill>
                  <a:schemeClr val="dk1"/>
                </a:solidFill>
                <a:latin typeface="Corbel"/>
                <a:ea typeface="Corbel"/>
                <a:cs typeface="Corbel"/>
                <a:sym typeface="Corbel"/>
              </a:defRPr>
            </a:lvl7pPr>
            <a:lvl8pPr marL="3657600" marR="0" lvl="7" indent="-228600" algn="l" rtl="0">
              <a:spcBef>
                <a:spcPts val="600"/>
              </a:spcBef>
              <a:spcAft>
                <a:spcPts val="0"/>
              </a:spcAft>
              <a:buClr>
                <a:srgbClr val="1186C3"/>
              </a:buClr>
              <a:buSzPts val="2320"/>
              <a:buFont typeface="Arial"/>
              <a:buNone/>
              <a:defRPr sz="1600" b="1" i="0" u="none" strike="noStrike" cap="none">
                <a:solidFill>
                  <a:schemeClr val="dk1"/>
                </a:solidFill>
                <a:latin typeface="Corbel"/>
                <a:ea typeface="Corbel"/>
                <a:cs typeface="Corbel"/>
                <a:sym typeface="Corbel"/>
              </a:defRPr>
            </a:lvl8pPr>
            <a:lvl9pPr marL="4114800" marR="0" lvl="8" indent="-228600" algn="l" rtl="0">
              <a:spcBef>
                <a:spcPts val="600"/>
              </a:spcBef>
              <a:spcAft>
                <a:spcPts val="600"/>
              </a:spcAft>
              <a:buClr>
                <a:srgbClr val="1186C3"/>
              </a:buClr>
              <a:buSzPts val="2320"/>
              <a:buFont typeface="Arial"/>
              <a:buNone/>
              <a:defRPr sz="1600" b="1" i="0" u="none" strike="noStrike" cap="none">
                <a:solidFill>
                  <a:schemeClr val="dk1"/>
                </a:solidFill>
                <a:latin typeface="Corbel"/>
                <a:ea typeface="Corbel"/>
                <a:cs typeface="Corbel"/>
                <a:sym typeface="Corbel"/>
              </a:defRPr>
            </a:lvl9pPr>
          </a:lstStyle>
          <a:p>
            <a:endParaRPr/>
          </a:p>
        </p:txBody>
      </p:sp>
      <p:sp>
        <p:nvSpPr>
          <p:cNvPr id="49" name="Google Shape;49;p5"/>
          <p:cNvSpPr txBox="1">
            <a:spLocks noGrp="1"/>
          </p:cNvSpPr>
          <p:nvPr>
            <p:ph type="body" idx="4"/>
          </p:nvPr>
        </p:nvSpPr>
        <p:spPr>
          <a:xfrm>
            <a:off x="6607967" y="3335337"/>
            <a:ext cx="4895056" cy="2455862"/>
          </a:xfrm>
          <a:prstGeom prst="rect">
            <a:avLst/>
          </a:prstGeom>
          <a:noFill/>
          <a:ln>
            <a:noFill/>
          </a:ln>
        </p:spPr>
        <p:txBody>
          <a:bodyPr spcFirstLastPara="1" wrap="square" lIns="91425" tIns="45700" rIns="91425" bIns="45700" anchor="t" anchorCtr="0"/>
          <a:lstStyle>
            <a:lvl1pPr marL="457200" marR="0" lvl="0" indent="-394335" algn="l" rtl="0">
              <a:spcBef>
                <a:spcPts val="36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75919" algn="l" rtl="0">
              <a:spcBef>
                <a:spcPts val="600"/>
              </a:spcBef>
              <a:spcAft>
                <a:spcPts val="0"/>
              </a:spcAft>
              <a:buClr>
                <a:srgbClr val="1186C3"/>
              </a:buClr>
              <a:buSzPts val="2320"/>
              <a:buFont typeface="Arial"/>
              <a:buChar char="•"/>
              <a:defRPr sz="1600" b="0" i="0" u="none" strike="noStrike" cap="none">
                <a:solidFill>
                  <a:schemeClr val="dk1"/>
                </a:solidFill>
                <a:latin typeface="Corbel"/>
                <a:ea typeface="Corbel"/>
                <a:cs typeface="Corbel"/>
                <a:sym typeface="Corbel"/>
              </a:defRPr>
            </a:lvl2pPr>
            <a:lvl3pPr marL="1371600" marR="0" lvl="2" indent="-357505"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3pPr>
            <a:lvl4pPr marL="1828800" marR="0" lvl="3"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5pPr>
            <a:lvl6pPr marL="2743200" marR="0" lvl="5"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6pPr>
            <a:lvl7pPr marL="3200400" marR="0" lvl="6"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7pPr>
            <a:lvl8pPr marL="3657600" marR="0" lvl="7" indent="-339090"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8pPr>
            <a:lvl9pPr marL="4114800" marR="0" lvl="8" indent="-339090" algn="l" rtl="0">
              <a:spcBef>
                <a:spcPts val="600"/>
              </a:spcBef>
              <a:spcAft>
                <a:spcPts val="600"/>
              </a:spcAft>
              <a:buClr>
                <a:srgbClr val="1186C3"/>
              </a:buClr>
              <a:buSzPts val="1740"/>
              <a:buFont typeface="Arial"/>
              <a:buChar char="•"/>
              <a:defRPr sz="1200" b="0" i="0" u="none" strike="noStrike" cap="none">
                <a:solidFill>
                  <a:schemeClr val="dk1"/>
                </a:solidFill>
                <a:latin typeface="Corbel"/>
                <a:ea typeface="Corbel"/>
                <a:cs typeface="Corbel"/>
                <a:sym typeface="Corbel"/>
              </a:defRPr>
            </a:lvl9pPr>
          </a:lstStyle>
          <a:p>
            <a:endParaRPr/>
          </a:p>
        </p:txBody>
      </p:sp>
      <p:sp>
        <p:nvSpPr>
          <p:cNvPr id="50" name="Google Shape;50;p5"/>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1" name="Google Shape;51;p5"/>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2" name="Google Shape;52;p5"/>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5" name="Google Shape;55;p6"/>
          <p:cNvSpPr txBox="1">
            <a:spLocks noGrp="1"/>
          </p:cNvSpPr>
          <p:nvPr>
            <p:ph type="body" idx="1"/>
          </p:nvPr>
        </p:nvSpPr>
        <p:spPr>
          <a:xfrm>
            <a:off x="1484310" y="2666999"/>
            <a:ext cx="10018713" cy="3124201"/>
          </a:xfrm>
          <a:prstGeom prst="rect">
            <a:avLst/>
          </a:prstGeom>
          <a:noFill/>
          <a:ln>
            <a:noFill/>
          </a:ln>
        </p:spPr>
        <p:txBody>
          <a:bodyPr spcFirstLastPara="1" wrap="square" lIns="91425" tIns="45700" rIns="91425" bIns="45700" anchor="ctr" anchorCtr="0"/>
          <a:lstStyle>
            <a:lvl1pPr marL="457200" marR="0" lvl="0" indent="-449580" algn="l" rtl="0">
              <a:spcBef>
                <a:spcPts val="480"/>
              </a:spcBef>
              <a:spcAft>
                <a:spcPts val="0"/>
              </a:spcAft>
              <a:buClr>
                <a:srgbClr val="1186C3"/>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1186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1186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56" name="Google Shape;56;p6"/>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7" name="Google Shape;57;p6"/>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8" name="Google Shape;58;p6"/>
          <p:cNvSpPr txBox="1">
            <a:spLocks noGrp="1"/>
          </p:cNvSpPr>
          <p:nvPr>
            <p:ph type="sldNum" idx="12"/>
          </p:nvPr>
        </p:nvSpPr>
        <p:spPr>
          <a:xfrm>
            <a:off x="10951856" y="5867131"/>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7"/>
          <p:cNvSpPr txBox="1">
            <a:spLocks noGrp="1"/>
          </p:cNvSpPr>
          <p:nvPr>
            <p:ph type="title"/>
          </p:nvPr>
        </p:nvSpPr>
        <p:spPr>
          <a:xfrm>
            <a:off x="2572279" y="2666999"/>
            <a:ext cx="8930747" cy="2110382"/>
          </a:xfrm>
          <a:prstGeom prst="rect">
            <a:avLst/>
          </a:prstGeom>
          <a:noFill/>
          <a:ln>
            <a:noFill/>
          </a:ln>
        </p:spPr>
        <p:txBody>
          <a:bodyPr spcFirstLastPara="1" wrap="square" lIns="91425" tIns="45700" rIns="91425" bIns="45700" anchor="b" anchorCtr="0"/>
          <a:lstStyle>
            <a:lvl1pPr marR="0" lvl="0" algn="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1" name="Google Shape;61;p7"/>
          <p:cNvSpPr txBox="1">
            <a:spLocks noGrp="1"/>
          </p:cNvSpPr>
          <p:nvPr>
            <p:ph type="body" idx="1"/>
          </p:nvPr>
        </p:nvSpPr>
        <p:spPr>
          <a:xfrm>
            <a:off x="2572278" y="4777381"/>
            <a:ext cx="8930748" cy="860400"/>
          </a:xfrm>
          <a:prstGeom prst="rect">
            <a:avLst/>
          </a:prstGeom>
          <a:noFill/>
          <a:ln>
            <a:noFill/>
          </a:ln>
        </p:spPr>
        <p:txBody>
          <a:bodyPr spcFirstLastPara="1" wrap="square" lIns="91425" tIns="45700" rIns="91425" bIns="45700" anchor="t" anchorCtr="0"/>
          <a:lstStyle>
            <a:lvl1pPr marL="457200" marR="0" lvl="0" indent="-228600" algn="r" rtl="0">
              <a:spcBef>
                <a:spcPts val="400"/>
              </a:spcBef>
              <a:spcAft>
                <a:spcPts val="0"/>
              </a:spcAft>
              <a:buClr>
                <a:srgbClr val="1186C3"/>
              </a:buClr>
              <a:buSzPts val="2900"/>
              <a:buFont typeface="Arial"/>
              <a:buNone/>
              <a:defRPr sz="20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186C3"/>
              </a:buClr>
              <a:buSzPts val="2610"/>
              <a:buFont typeface="Arial"/>
              <a:buNone/>
              <a:defRPr sz="1800" b="0" i="0" u="none" strike="noStrike" cap="none">
                <a:solidFill>
                  <a:srgbClr val="888888"/>
                </a:solidFill>
                <a:latin typeface="Corbel"/>
                <a:ea typeface="Corbel"/>
                <a:cs typeface="Corbel"/>
                <a:sym typeface="Corbel"/>
              </a:defRPr>
            </a:lvl2pPr>
            <a:lvl3pPr marL="1371600" marR="0" lvl="2" indent="-228600" algn="l" rtl="0">
              <a:spcBef>
                <a:spcPts val="600"/>
              </a:spcBef>
              <a:spcAft>
                <a:spcPts val="0"/>
              </a:spcAft>
              <a:buClr>
                <a:srgbClr val="1186C3"/>
              </a:buClr>
              <a:buSzPts val="2320"/>
              <a:buFont typeface="Arial"/>
              <a:buNone/>
              <a:defRPr sz="1600" b="0" i="0" u="none" strike="noStrike" cap="none">
                <a:solidFill>
                  <a:srgbClr val="888888"/>
                </a:solidFill>
                <a:latin typeface="Corbel"/>
                <a:ea typeface="Corbel"/>
                <a:cs typeface="Corbel"/>
                <a:sym typeface="Corbel"/>
              </a:defRPr>
            </a:lvl3pPr>
            <a:lvl4pPr marL="1828800" marR="0" lvl="3"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4pPr>
            <a:lvl5pPr marL="2286000" marR="0" lvl="4"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5pPr>
            <a:lvl6pPr marL="2743200" marR="0" lvl="5"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6pPr>
            <a:lvl7pPr marL="3200400" marR="0" lvl="6"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7pPr>
            <a:lvl8pPr marL="3657600" marR="0" lvl="7" indent="-228600" algn="l" rtl="0">
              <a:spcBef>
                <a:spcPts val="600"/>
              </a:spcBef>
              <a:spcAft>
                <a:spcPts val="0"/>
              </a:spcAft>
              <a:buClr>
                <a:srgbClr val="1186C3"/>
              </a:buClr>
              <a:buSzPts val="2030"/>
              <a:buFont typeface="Arial"/>
              <a:buNone/>
              <a:defRPr sz="1400" b="0" i="0" u="none" strike="noStrike" cap="none">
                <a:solidFill>
                  <a:srgbClr val="888888"/>
                </a:solidFill>
                <a:latin typeface="Corbel"/>
                <a:ea typeface="Corbel"/>
                <a:cs typeface="Corbel"/>
                <a:sym typeface="Corbel"/>
              </a:defRPr>
            </a:lvl8pPr>
            <a:lvl9pPr marL="4114800" marR="0" lvl="8" indent="-228600" algn="l" rtl="0">
              <a:spcBef>
                <a:spcPts val="600"/>
              </a:spcBef>
              <a:spcAft>
                <a:spcPts val="600"/>
              </a:spcAft>
              <a:buClr>
                <a:srgbClr val="1186C3"/>
              </a:buClr>
              <a:buSzPts val="2030"/>
              <a:buFont typeface="Arial"/>
              <a:buNone/>
              <a:defRPr sz="1400" b="0" i="0" u="none" strike="noStrike" cap="none">
                <a:solidFill>
                  <a:srgbClr val="888888"/>
                </a:solidFill>
                <a:latin typeface="Corbel"/>
                <a:ea typeface="Corbel"/>
                <a:cs typeface="Corbel"/>
                <a:sym typeface="Corbel"/>
              </a:defRPr>
            </a:lvl9pPr>
          </a:lstStyle>
          <a:p>
            <a:endParaRPr/>
          </a:p>
        </p:txBody>
      </p:sp>
      <p:sp>
        <p:nvSpPr>
          <p:cNvPr id="62" name="Google Shape;62;p7"/>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3" name="Google Shape;63;p7"/>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4" name="Google Shape;64;p7"/>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sp>
        <p:nvSpPr>
          <p:cNvPr id="66" name="Google Shape;66;p8"/>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7" name="Google Shape;67;p8"/>
          <p:cNvSpPr txBox="1">
            <a:spLocks noGrp="1"/>
          </p:cNvSpPr>
          <p:nvPr>
            <p:ph type="body" idx="1"/>
          </p:nvPr>
        </p:nvSpPr>
        <p:spPr>
          <a:xfrm>
            <a:off x="1484312" y="2666999"/>
            <a:ext cx="4895055" cy="3124201"/>
          </a:xfrm>
          <a:prstGeom prst="rect">
            <a:avLst/>
          </a:prstGeom>
          <a:noFill/>
          <a:ln>
            <a:noFill/>
          </a:ln>
        </p:spPr>
        <p:txBody>
          <a:bodyPr spcFirstLastPara="1" wrap="square" lIns="91425" tIns="45700" rIns="91425" bIns="45700" anchor="ctr" anchorCtr="0"/>
          <a:lstStyle>
            <a:lvl1pPr marL="457200" marR="0" lvl="0" indent="-394335" algn="l" rtl="0">
              <a:spcBef>
                <a:spcPts val="36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75919" algn="l" rtl="0">
              <a:spcBef>
                <a:spcPts val="600"/>
              </a:spcBef>
              <a:spcAft>
                <a:spcPts val="0"/>
              </a:spcAft>
              <a:buClr>
                <a:srgbClr val="1186C3"/>
              </a:buClr>
              <a:buSzPts val="2320"/>
              <a:buFont typeface="Arial"/>
              <a:buChar char="•"/>
              <a:defRPr sz="1600" b="0" i="0" u="none" strike="noStrike" cap="none">
                <a:solidFill>
                  <a:schemeClr val="dk1"/>
                </a:solidFill>
                <a:latin typeface="Corbel"/>
                <a:ea typeface="Corbel"/>
                <a:cs typeface="Corbel"/>
                <a:sym typeface="Corbel"/>
              </a:defRPr>
            </a:lvl2pPr>
            <a:lvl3pPr marL="1371600" marR="0" lvl="2" indent="-357505"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3pPr>
            <a:lvl4pPr marL="1828800" marR="0" lvl="3"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5pPr>
            <a:lvl6pPr marL="2743200" marR="0" lvl="5"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6pPr>
            <a:lvl7pPr marL="3200400" marR="0" lvl="6"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7pPr>
            <a:lvl8pPr marL="3657600" marR="0" lvl="7" indent="-339090"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8pPr>
            <a:lvl9pPr marL="4114800" marR="0" lvl="8" indent="-339090" algn="l" rtl="0">
              <a:spcBef>
                <a:spcPts val="600"/>
              </a:spcBef>
              <a:spcAft>
                <a:spcPts val="600"/>
              </a:spcAft>
              <a:buClr>
                <a:srgbClr val="1186C3"/>
              </a:buClr>
              <a:buSzPts val="1740"/>
              <a:buFont typeface="Arial"/>
              <a:buChar char="•"/>
              <a:defRPr sz="1200" b="0" i="0" u="none" strike="noStrike" cap="none">
                <a:solidFill>
                  <a:schemeClr val="dk1"/>
                </a:solidFill>
                <a:latin typeface="Corbel"/>
                <a:ea typeface="Corbel"/>
                <a:cs typeface="Corbel"/>
                <a:sym typeface="Corbel"/>
              </a:defRPr>
            </a:lvl9pPr>
          </a:lstStyle>
          <a:p>
            <a:endParaRPr/>
          </a:p>
        </p:txBody>
      </p:sp>
      <p:sp>
        <p:nvSpPr>
          <p:cNvPr id="68" name="Google Shape;68;p8"/>
          <p:cNvSpPr txBox="1">
            <a:spLocks noGrp="1"/>
          </p:cNvSpPr>
          <p:nvPr>
            <p:ph type="body" idx="2"/>
          </p:nvPr>
        </p:nvSpPr>
        <p:spPr>
          <a:xfrm>
            <a:off x="6607967" y="2667000"/>
            <a:ext cx="4895056" cy="3124200"/>
          </a:xfrm>
          <a:prstGeom prst="rect">
            <a:avLst/>
          </a:prstGeom>
          <a:noFill/>
          <a:ln>
            <a:noFill/>
          </a:ln>
        </p:spPr>
        <p:txBody>
          <a:bodyPr spcFirstLastPara="1" wrap="square" lIns="91425" tIns="45700" rIns="91425" bIns="45700" anchor="ctr" anchorCtr="0"/>
          <a:lstStyle>
            <a:lvl1pPr marL="457200" marR="0" lvl="0" indent="-394335" algn="l" rtl="0">
              <a:spcBef>
                <a:spcPts val="36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1pPr>
            <a:lvl2pPr marL="914400" marR="0" lvl="1" indent="-375919" algn="l" rtl="0">
              <a:spcBef>
                <a:spcPts val="600"/>
              </a:spcBef>
              <a:spcAft>
                <a:spcPts val="0"/>
              </a:spcAft>
              <a:buClr>
                <a:srgbClr val="1186C3"/>
              </a:buClr>
              <a:buSzPts val="2320"/>
              <a:buFont typeface="Arial"/>
              <a:buChar char="•"/>
              <a:defRPr sz="1600" b="0" i="0" u="none" strike="noStrike" cap="none">
                <a:solidFill>
                  <a:schemeClr val="dk1"/>
                </a:solidFill>
                <a:latin typeface="Corbel"/>
                <a:ea typeface="Corbel"/>
                <a:cs typeface="Corbel"/>
                <a:sym typeface="Corbel"/>
              </a:defRPr>
            </a:lvl2pPr>
            <a:lvl3pPr marL="1371600" marR="0" lvl="2" indent="-357505"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3pPr>
            <a:lvl4pPr marL="1828800" marR="0" lvl="3"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4pPr>
            <a:lvl5pPr marL="2286000" marR="0" lvl="4"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5pPr>
            <a:lvl6pPr marL="2743200" marR="0" lvl="5"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6pPr>
            <a:lvl7pPr marL="3200400" marR="0" lvl="6" indent="-339089"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7pPr>
            <a:lvl8pPr marL="3657600" marR="0" lvl="7" indent="-339090" algn="l" rtl="0">
              <a:spcBef>
                <a:spcPts val="600"/>
              </a:spcBef>
              <a:spcAft>
                <a:spcPts val="0"/>
              </a:spcAft>
              <a:buClr>
                <a:srgbClr val="1186C3"/>
              </a:buClr>
              <a:buSzPts val="1740"/>
              <a:buFont typeface="Arial"/>
              <a:buChar char="•"/>
              <a:defRPr sz="1200" b="0" i="0" u="none" strike="noStrike" cap="none">
                <a:solidFill>
                  <a:schemeClr val="dk1"/>
                </a:solidFill>
                <a:latin typeface="Corbel"/>
                <a:ea typeface="Corbel"/>
                <a:cs typeface="Corbel"/>
                <a:sym typeface="Corbel"/>
              </a:defRPr>
            </a:lvl8pPr>
            <a:lvl9pPr marL="4114800" marR="0" lvl="8" indent="-339090" algn="l" rtl="0">
              <a:spcBef>
                <a:spcPts val="600"/>
              </a:spcBef>
              <a:spcAft>
                <a:spcPts val="600"/>
              </a:spcAft>
              <a:buClr>
                <a:srgbClr val="1186C3"/>
              </a:buClr>
              <a:buSzPts val="1740"/>
              <a:buFont typeface="Arial"/>
              <a:buChar char="•"/>
              <a:defRPr sz="1200" b="0" i="0" u="none" strike="noStrike" cap="none">
                <a:solidFill>
                  <a:schemeClr val="dk1"/>
                </a:solidFill>
                <a:latin typeface="Corbel"/>
                <a:ea typeface="Corbel"/>
                <a:cs typeface="Corbel"/>
                <a:sym typeface="Corbel"/>
              </a:defRPr>
            </a:lvl9pPr>
          </a:lstStyle>
          <a:p>
            <a:endParaRPr/>
          </a:p>
        </p:txBody>
      </p:sp>
      <p:sp>
        <p:nvSpPr>
          <p:cNvPr id="69" name="Google Shape;69;p8"/>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0" name="Google Shape;70;p8"/>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1" name="Google Shape;71;p8"/>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9"/>
          <p:cNvSpPr txBox="1">
            <a:spLocks noGrp="1"/>
          </p:cNvSpPr>
          <p:nvPr>
            <p:ph type="title"/>
          </p:nvPr>
        </p:nvSpPr>
        <p:spPr>
          <a:xfrm>
            <a:off x="1484312" y="1600200"/>
            <a:ext cx="3549121" cy="13716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dk1"/>
              </a:buClr>
              <a:buSzPts val="2400"/>
              <a:buFont typeface="Corbel"/>
              <a:buNone/>
              <a:defRPr sz="24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74" name="Google Shape;74;p9"/>
          <p:cNvSpPr txBox="1">
            <a:spLocks noGrp="1"/>
          </p:cNvSpPr>
          <p:nvPr>
            <p:ph type="body" idx="1"/>
          </p:nvPr>
        </p:nvSpPr>
        <p:spPr>
          <a:xfrm>
            <a:off x="5262033" y="685799"/>
            <a:ext cx="6240990" cy="5105401"/>
          </a:xfrm>
          <a:prstGeom prst="rect">
            <a:avLst/>
          </a:prstGeom>
          <a:noFill/>
          <a:ln>
            <a:noFill/>
          </a:ln>
        </p:spPr>
        <p:txBody>
          <a:bodyPr spcFirstLastPara="1" wrap="square" lIns="91425" tIns="45700" rIns="91425" bIns="45700" anchor="ctr" anchorCtr="0"/>
          <a:lstStyle>
            <a:lvl1pPr marL="457200" marR="0" lvl="0" indent="-412750" algn="l" rtl="0">
              <a:spcBef>
                <a:spcPts val="400"/>
              </a:spcBef>
              <a:spcAft>
                <a:spcPts val="0"/>
              </a:spcAft>
              <a:buClr>
                <a:srgbClr val="1186C3"/>
              </a:buClr>
              <a:buSzPts val="2900"/>
              <a:buFont typeface="Arial"/>
              <a:buChar char="•"/>
              <a:defRPr sz="2000" b="0" i="0" u="none" strike="noStrike" cap="none">
                <a:solidFill>
                  <a:schemeClr val="dk1"/>
                </a:solidFill>
                <a:latin typeface="Corbel"/>
                <a:ea typeface="Corbel"/>
                <a:cs typeface="Corbel"/>
                <a:sym typeface="Corbel"/>
              </a:defRPr>
            </a:lvl1pPr>
            <a:lvl2pPr marL="914400" marR="0" lvl="1" indent="-394335" algn="l" rtl="0">
              <a:spcBef>
                <a:spcPts val="60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2pPr>
            <a:lvl3pPr marL="1371600" marR="0" lvl="2" indent="-375919" algn="l" rtl="0">
              <a:spcBef>
                <a:spcPts val="600"/>
              </a:spcBef>
              <a:spcAft>
                <a:spcPts val="0"/>
              </a:spcAft>
              <a:buClr>
                <a:srgbClr val="1186C3"/>
              </a:buClr>
              <a:buSzPts val="2320"/>
              <a:buFont typeface="Arial"/>
              <a:buChar char="•"/>
              <a:defRPr sz="1600" b="0" i="0" u="none" strike="noStrike" cap="none">
                <a:solidFill>
                  <a:schemeClr val="dk1"/>
                </a:solidFill>
                <a:latin typeface="Corbel"/>
                <a:ea typeface="Corbel"/>
                <a:cs typeface="Corbel"/>
                <a:sym typeface="Corbel"/>
              </a:defRPr>
            </a:lvl3pPr>
            <a:lvl4pPr marL="1828800" marR="0" lvl="3" indent="-357505"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75" name="Google Shape;75;p9"/>
          <p:cNvSpPr txBox="1">
            <a:spLocks noGrp="1"/>
          </p:cNvSpPr>
          <p:nvPr>
            <p:ph type="body" idx="2"/>
          </p:nvPr>
        </p:nvSpPr>
        <p:spPr>
          <a:xfrm>
            <a:off x="1484312" y="2971800"/>
            <a:ext cx="3549121" cy="1828800"/>
          </a:xfrm>
          <a:prstGeom prst="rect">
            <a:avLst/>
          </a:prstGeom>
          <a:noFill/>
          <a:ln>
            <a:noFill/>
          </a:ln>
        </p:spPr>
        <p:txBody>
          <a:bodyPr spcFirstLastPara="1" wrap="square" lIns="91425" tIns="45700" rIns="91425" bIns="45700" anchor="ctr" anchorCtr="0"/>
          <a:lstStyle>
            <a:lvl1pPr marL="457200" marR="0" lvl="0" indent="-228600" algn="ctr" rtl="0">
              <a:spcBef>
                <a:spcPts val="32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1186C3"/>
              </a:buClr>
              <a:buSzPts val="1450"/>
              <a:buFont typeface="Arial"/>
              <a:buNone/>
              <a:defRPr sz="1000" b="0"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5pPr>
            <a:lvl6pPr marL="2743200" marR="0" lvl="5"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6pPr>
            <a:lvl7pPr marL="3200400" marR="0" lvl="6"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7pPr>
            <a:lvl8pPr marL="3657600" marR="0" lvl="7"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8pPr>
            <a:lvl9pPr marL="4114800" marR="0" lvl="8" indent="-228600" algn="l" rtl="0">
              <a:spcBef>
                <a:spcPts val="600"/>
              </a:spcBef>
              <a:spcAft>
                <a:spcPts val="600"/>
              </a:spcAft>
              <a:buClr>
                <a:srgbClr val="1186C3"/>
              </a:buClr>
              <a:buSzPts val="1305"/>
              <a:buFont typeface="Arial"/>
              <a:buNone/>
              <a:defRPr sz="900" b="0" i="0" u="none" strike="noStrike" cap="none">
                <a:solidFill>
                  <a:schemeClr val="dk1"/>
                </a:solidFill>
                <a:latin typeface="Corbel"/>
                <a:ea typeface="Corbel"/>
                <a:cs typeface="Corbel"/>
                <a:sym typeface="Corbel"/>
              </a:defRPr>
            </a:lvl9pPr>
          </a:lstStyle>
          <a:p>
            <a:endParaRPr/>
          </a:p>
        </p:txBody>
      </p:sp>
      <p:sp>
        <p:nvSpPr>
          <p:cNvPr id="76" name="Google Shape;76;p9"/>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7" name="Google Shape;77;p9"/>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8" name="Google Shape;78;p9"/>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10"/>
          <p:cNvSpPr txBox="1">
            <a:spLocks noGrp="1"/>
          </p:cNvSpPr>
          <p:nvPr>
            <p:ph type="title"/>
          </p:nvPr>
        </p:nvSpPr>
        <p:spPr>
          <a:xfrm>
            <a:off x="1482724" y="1752599"/>
            <a:ext cx="5426158" cy="13716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dk1"/>
              </a:buClr>
              <a:buSzPts val="2800"/>
              <a:buFont typeface="Corbel"/>
              <a:buNone/>
              <a:defRPr sz="28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1" name="Google Shape;81;p10"/>
          <p:cNvSpPr>
            <a:spLocks noGrp="1"/>
          </p:cNvSpPr>
          <p:nvPr>
            <p:ph type="pic" idx="2"/>
          </p:nvPr>
        </p:nvSpPr>
        <p:spPr>
          <a:xfrm>
            <a:off x="7594682" y="914400"/>
            <a:ext cx="3280974" cy="4572000"/>
          </a:xfrm>
          <a:prstGeom prst="roundRect">
            <a:avLst>
              <a:gd name="adj" fmla="val 4280"/>
            </a:avLst>
          </a:prstGeom>
          <a:noFill/>
          <a:ln w="38100" cap="flat" cmpd="sng">
            <a:solidFill>
              <a:schemeClr val="lt2"/>
            </a:solidFill>
            <a:prstDash val="solid"/>
            <a:round/>
            <a:headEnd type="none" w="sm" len="sm"/>
            <a:tailEnd type="none" w="sm" len="sm"/>
          </a:ln>
        </p:spPr>
        <p:txBody>
          <a:bodyPr spcFirstLastPara="1" wrap="square" lIns="91425" tIns="45700" rIns="91425" bIns="45700" anchor="t" anchorCtr="0"/>
          <a:lstStyle>
            <a:lvl1pPr marR="0" lvl="0" algn="ctr" rtl="0">
              <a:spcBef>
                <a:spcPts val="32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1pPr>
            <a:lvl2pPr marR="0" lvl="1"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2pPr>
            <a:lvl3pPr marR="0" lvl="2"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3pPr>
            <a:lvl4pPr marR="0" lvl="3"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4pPr>
            <a:lvl5pPr marR="0" lvl="4"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5pPr>
            <a:lvl6pPr marR="0" lvl="5"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6pPr>
            <a:lvl7pPr marR="0" lvl="6"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7pPr>
            <a:lvl8pPr marR="0" lvl="7" algn="l" rtl="0">
              <a:spcBef>
                <a:spcPts val="600"/>
              </a:spcBef>
              <a:spcAft>
                <a:spcPts val="0"/>
              </a:spcAft>
              <a:buClr>
                <a:srgbClr val="1186C3"/>
              </a:buClr>
              <a:buSzPts val="2320"/>
              <a:buFont typeface="Arial"/>
              <a:buNone/>
              <a:defRPr sz="1600" b="0" i="0" u="none" strike="noStrike" cap="none">
                <a:solidFill>
                  <a:schemeClr val="dk1"/>
                </a:solidFill>
                <a:latin typeface="Corbel"/>
                <a:ea typeface="Corbel"/>
                <a:cs typeface="Corbel"/>
                <a:sym typeface="Corbel"/>
              </a:defRPr>
            </a:lvl8pPr>
            <a:lvl9pPr marR="0" lvl="8" algn="l" rtl="0">
              <a:spcBef>
                <a:spcPts val="600"/>
              </a:spcBef>
              <a:spcAft>
                <a:spcPts val="600"/>
              </a:spcAft>
              <a:buClr>
                <a:srgbClr val="1186C3"/>
              </a:buClr>
              <a:buSzPts val="2320"/>
              <a:buFont typeface="Arial"/>
              <a:buNone/>
              <a:defRPr sz="1600" b="0" i="0" u="none" strike="noStrike" cap="none">
                <a:solidFill>
                  <a:schemeClr val="dk1"/>
                </a:solidFill>
                <a:latin typeface="Corbel"/>
                <a:ea typeface="Corbel"/>
                <a:cs typeface="Corbel"/>
                <a:sym typeface="Corbel"/>
              </a:defRPr>
            </a:lvl9pPr>
          </a:lstStyle>
          <a:p>
            <a:endParaRPr/>
          </a:p>
        </p:txBody>
      </p:sp>
      <p:sp>
        <p:nvSpPr>
          <p:cNvPr id="82" name="Google Shape;82;p10"/>
          <p:cNvSpPr txBox="1">
            <a:spLocks noGrp="1"/>
          </p:cNvSpPr>
          <p:nvPr>
            <p:ph type="body" idx="1"/>
          </p:nvPr>
        </p:nvSpPr>
        <p:spPr>
          <a:xfrm>
            <a:off x="1482724" y="3124199"/>
            <a:ext cx="5426158" cy="1828800"/>
          </a:xfrm>
          <a:prstGeom prst="rect">
            <a:avLst/>
          </a:prstGeom>
          <a:noFill/>
          <a:ln>
            <a:noFill/>
          </a:ln>
        </p:spPr>
        <p:txBody>
          <a:bodyPr spcFirstLastPara="1" wrap="square" lIns="91425" tIns="45700" rIns="91425" bIns="45700" anchor="ctr" anchorCtr="0"/>
          <a:lstStyle>
            <a:lvl1pPr marL="457200" marR="0" lvl="0" indent="-228600" algn="ctr" rtl="0">
              <a:spcBef>
                <a:spcPts val="360"/>
              </a:spcBef>
              <a:spcAft>
                <a:spcPts val="0"/>
              </a:spcAft>
              <a:buClr>
                <a:srgbClr val="1186C3"/>
              </a:buClr>
              <a:buSzPts val="2610"/>
              <a:buFont typeface="Arial"/>
              <a:buNone/>
              <a:defRPr sz="1800" b="0" i="0" u="none" strike="noStrike" cap="none">
                <a:solidFill>
                  <a:schemeClr val="dk1"/>
                </a:solidFill>
                <a:latin typeface="Corbel"/>
                <a:ea typeface="Corbel"/>
                <a:cs typeface="Corbel"/>
                <a:sym typeface="Corbel"/>
              </a:defRPr>
            </a:lvl1pPr>
            <a:lvl2pPr marL="914400" marR="0" lvl="1" indent="-228600" algn="l" rtl="0">
              <a:spcBef>
                <a:spcPts val="600"/>
              </a:spcBef>
              <a:spcAft>
                <a:spcPts val="0"/>
              </a:spcAft>
              <a:buClr>
                <a:srgbClr val="1186C3"/>
              </a:buClr>
              <a:buSzPts val="1740"/>
              <a:buFont typeface="Arial"/>
              <a:buNone/>
              <a:defRPr sz="1200" b="0" i="0" u="none" strike="noStrike" cap="none">
                <a:solidFill>
                  <a:schemeClr val="dk1"/>
                </a:solidFill>
                <a:latin typeface="Corbel"/>
                <a:ea typeface="Corbel"/>
                <a:cs typeface="Corbel"/>
                <a:sym typeface="Corbel"/>
              </a:defRPr>
            </a:lvl2pPr>
            <a:lvl3pPr marL="1371600" marR="0" lvl="2" indent="-228600" algn="l" rtl="0">
              <a:spcBef>
                <a:spcPts val="600"/>
              </a:spcBef>
              <a:spcAft>
                <a:spcPts val="0"/>
              </a:spcAft>
              <a:buClr>
                <a:srgbClr val="1186C3"/>
              </a:buClr>
              <a:buSzPts val="1450"/>
              <a:buFont typeface="Arial"/>
              <a:buNone/>
              <a:defRPr sz="1000" b="0" i="0" u="none" strike="noStrike" cap="none">
                <a:solidFill>
                  <a:schemeClr val="dk1"/>
                </a:solidFill>
                <a:latin typeface="Corbel"/>
                <a:ea typeface="Corbel"/>
                <a:cs typeface="Corbel"/>
                <a:sym typeface="Corbel"/>
              </a:defRPr>
            </a:lvl3pPr>
            <a:lvl4pPr marL="1828800" marR="0" lvl="3"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4pPr>
            <a:lvl5pPr marL="2286000" marR="0" lvl="4"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5pPr>
            <a:lvl6pPr marL="2743200" marR="0" lvl="5"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6pPr>
            <a:lvl7pPr marL="3200400" marR="0" lvl="6"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7pPr>
            <a:lvl8pPr marL="3657600" marR="0" lvl="7" indent="-228600" algn="l" rtl="0">
              <a:spcBef>
                <a:spcPts val="600"/>
              </a:spcBef>
              <a:spcAft>
                <a:spcPts val="0"/>
              </a:spcAft>
              <a:buClr>
                <a:srgbClr val="1186C3"/>
              </a:buClr>
              <a:buSzPts val="1305"/>
              <a:buFont typeface="Arial"/>
              <a:buNone/>
              <a:defRPr sz="900" b="0" i="0" u="none" strike="noStrike" cap="none">
                <a:solidFill>
                  <a:schemeClr val="dk1"/>
                </a:solidFill>
                <a:latin typeface="Corbel"/>
                <a:ea typeface="Corbel"/>
                <a:cs typeface="Corbel"/>
                <a:sym typeface="Corbel"/>
              </a:defRPr>
            </a:lvl8pPr>
            <a:lvl9pPr marL="4114800" marR="0" lvl="8" indent="-228600" algn="l" rtl="0">
              <a:spcBef>
                <a:spcPts val="600"/>
              </a:spcBef>
              <a:spcAft>
                <a:spcPts val="600"/>
              </a:spcAft>
              <a:buClr>
                <a:srgbClr val="1186C3"/>
              </a:buClr>
              <a:buSzPts val="1305"/>
              <a:buFont typeface="Arial"/>
              <a:buNone/>
              <a:defRPr sz="900" b="0" i="0" u="none" strike="noStrike" cap="none">
                <a:solidFill>
                  <a:schemeClr val="dk1"/>
                </a:solidFill>
                <a:latin typeface="Corbel"/>
                <a:ea typeface="Corbel"/>
                <a:cs typeface="Corbel"/>
                <a:sym typeface="Corbel"/>
              </a:defRPr>
            </a:lvl9pPr>
          </a:lstStyle>
          <a:p>
            <a:endParaRPr/>
          </a:p>
        </p:txBody>
      </p:sp>
      <p:sp>
        <p:nvSpPr>
          <p:cNvPr id="83" name="Google Shape;83;p10"/>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4" name="Google Shape;84;p10"/>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5" name="Google Shape;85;p10"/>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50812" y="0"/>
            <a:ext cx="2436813" cy="6858001"/>
            <a:chOff x="1320800" y="0"/>
            <a:chExt cx="2436813" cy="6858001"/>
          </a:xfrm>
        </p:grpSpPr>
        <p:sp>
          <p:nvSpPr>
            <p:cNvPr id="11" name="Google Shape;11;p1"/>
            <p:cNvSpPr/>
            <p:nvPr/>
          </p:nvSpPr>
          <p:spPr>
            <a:xfrm>
              <a:off x="1627188" y="0"/>
              <a:ext cx="1122363" cy="5329238"/>
            </a:xfrm>
            <a:custGeom>
              <a:avLst/>
              <a:gdLst/>
              <a:ahLst/>
              <a:cxnLst/>
              <a:rect l="l" t="t" r="r" b="b"/>
              <a:pathLst>
                <a:path w="707" h="3357" extrusionOk="0">
                  <a:moveTo>
                    <a:pt x="0" y="3330"/>
                  </a:moveTo>
                  <a:lnTo>
                    <a:pt x="156" y="3357"/>
                  </a:lnTo>
                  <a:lnTo>
                    <a:pt x="707" y="0"/>
                  </a:lnTo>
                  <a:lnTo>
                    <a:pt x="547" y="0"/>
                  </a:lnTo>
                  <a:lnTo>
                    <a:pt x="0" y="3330"/>
                  </a:lnTo>
                  <a:close/>
                </a:path>
              </a:pathLst>
            </a:custGeom>
            <a:solidFill>
              <a:schemeClr val="accent1"/>
            </a:solidFill>
            <a:ln>
              <a:noFill/>
            </a:ln>
          </p:spPr>
        </p:sp>
        <p:sp>
          <p:nvSpPr>
            <p:cNvPr id="12" name="Google Shape;12;p1"/>
            <p:cNvSpPr/>
            <p:nvPr/>
          </p:nvSpPr>
          <p:spPr>
            <a:xfrm>
              <a:off x="1320800" y="0"/>
              <a:ext cx="1117600" cy="5276850"/>
            </a:xfrm>
            <a:custGeom>
              <a:avLst/>
              <a:gdLst/>
              <a:ahLst/>
              <a:cxnLst/>
              <a:rect l="l" t="t" r="r" b="b"/>
              <a:pathLst>
                <a:path w="704" h="3324" extrusionOk="0">
                  <a:moveTo>
                    <a:pt x="704" y="0"/>
                  </a:moveTo>
                  <a:lnTo>
                    <a:pt x="545" y="0"/>
                  </a:lnTo>
                  <a:lnTo>
                    <a:pt x="0" y="3300"/>
                  </a:lnTo>
                  <a:lnTo>
                    <a:pt x="157" y="3324"/>
                  </a:lnTo>
                  <a:lnTo>
                    <a:pt x="704" y="0"/>
                  </a:lnTo>
                  <a:close/>
                </a:path>
              </a:pathLst>
            </a:custGeom>
            <a:solidFill>
              <a:srgbClr val="595959"/>
            </a:solidFill>
            <a:ln>
              <a:noFill/>
            </a:ln>
          </p:spPr>
        </p:sp>
        <p:sp>
          <p:nvSpPr>
            <p:cNvPr id="13" name="Google Shape;13;p1"/>
            <p:cNvSpPr/>
            <p:nvPr/>
          </p:nvSpPr>
          <p:spPr>
            <a:xfrm>
              <a:off x="1320800" y="5238750"/>
              <a:ext cx="1228725" cy="1619250"/>
            </a:xfrm>
            <a:custGeom>
              <a:avLst/>
              <a:gdLst/>
              <a:ahLst/>
              <a:cxnLst/>
              <a:rect l="l" t="t" r="r" b="b"/>
              <a:pathLst>
                <a:path w="774" h="1020" extrusionOk="0">
                  <a:moveTo>
                    <a:pt x="0" y="0"/>
                  </a:moveTo>
                  <a:lnTo>
                    <a:pt x="740" y="1020"/>
                  </a:lnTo>
                  <a:lnTo>
                    <a:pt x="774" y="1020"/>
                  </a:lnTo>
                  <a:lnTo>
                    <a:pt x="0" y="0"/>
                  </a:lnTo>
                  <a:close/>
                </a:path>
              </a:pathLst>
            </a:custGeom>
            <a:solidFill>
              <a:srgbClr val="262626"/>
            </a:solidFill>
            <a:ln>
              <a:noFill/>
            </a:ln>
          </p:spPr>
        </p:sp>
        <p:sp>
          <p:nvSpPr>
            <p:cNvPr id="14" name="Google Shape;14;p1"/>
            <p:cNvSpPr/>
            <p:nvPr/>
          </p:nvSpPr>
          <p:spPr>
            <a:xfrm>
              <a:off x="1627188" y="5291138"/>
              <a:ext cx="1495425" cy="1566863"/>
            </a:xfrm>
            <a:custGeom>
              <a:avLst/>
              <a:gdLst/>
              <a:ahLst/>
              <a:cxnLst/>
              <a:rect l="l" t="t" r="r" b="b"/>
              <a:pathLst>
                <a:path w="942" h="987" extrusionOk="0">
                  <a:moveTo>
                    <a:pt x="0" y="0"/>
                  </a:moveTo>
                  <a:lnTo>
                    <a:pt x="909" y="987"/>
                  </a:lnTo>
                  <a:lnTo>
                    <a:pt x="942" y="987"/>
                  </a:lnTo>
                  <a:lnTo>
                    <a:pt x="0" y="0"/>
                  </a:lnTo>
                  <a:close/>
                </a:path>
              </a:pathLst>
            </a:custGeom>
            <a:solidFill>
              <a:srgbClr val="0B5982"/>
            </a:solidFill>
            <a:ln>
              <a:noFill/>
            </a:ln>
          </p:spPr>
        </p:sp>
        <p:sp>
          <p:nvSpPr>
            <p:cNvPr id="15" name="Google Shape;15;p1"/>
            <p:cNvSpPr/>
            <p:nvPr/>
          </p:nvSpPr>
          <p:spPr>
            <a:xfrm>
              <a:off x="1627188" y="5286375"/>
              <a:ext cx="2130425" cy="1571625"/>
            </a:xfrm>
            <a:custGeom>
              <a:avLst/>
              <a:gdLst/>
              <a:ahLst/>
              <a:cxnLst/>
              <a:rect l="l" t="t" r="r" b="b"/>
              <a:pathLst>
                <a:path w="1342" h="990" extrusionOk="0">
                  <a:moveTo>
                    <a:pt x="0" y="3"/>
                  </a:moveTo>
                  <a:lnTo>
                    <a:pt x="942" y="990"/>
                  </a:lnTo>
                  <a:lnTo>
                    <a:pt x="1342" y="990"/>
                  </a:lnTo>
                  <a:lnTo>
                    <a:pt x="156" y="27"/>
                  </a:lnTo>
                  <a:lnTo>
                    <a:pt x="0" y="0"/>
                  </a:lnTo>
                  <a:lnTo>
                    <a:pt x="0" y="3"/>
                  </a:lnTo>
                  <a:close/>
                </a:path>
              </a:pathLst>
            </a:custGeom>
            <a:solidFill>
              <a:srgbClr val="1186C3"/>
            </a:solidFill>
            <a:ln>
              <a:noFill/>
            </a:ln>
          </p:spPr>
        </p:sp>
        <p:sp>
          <p:nvSpPr>
            <p:cNvPr id="16" name="Google Shape;16;p1"/>
            <p:cNvSpPr/>
            <p:nvPr/>
          </p:nvSpPr>
          <p:spPr>
            <a:xfrm>
              <a:off x="1320800" y="5238750"/>
              <a:ext cx="1695450" cy="1619250"/>
            </a:xfrm>
            <a:custGeom>
              <a:avLst/>
              <a:gdLst/>
              <a:ahLst/>
              <a:cxnLst/>
              <a:rect l="l" t="t" r="r" b="b"/>
              <a:pathLst>
                <a:path w="1068" h="1020" extrusionOk="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3F3F3F"/>
            </a:solidFill>
            <a:ln>
              <a:noFill/>
            </a:ln>
          </p:spPr>
        </p:sp>
      </p:grpSp>
      <p:sp>
        <p:nvSpPr>
          <p:cNvPr id="17" name="Google Shape;17;p1"/>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1"/>
          <p:cNvSpPr txBox="1">
            <a:spLocks noGrp="1"/>
          </p:cNvSpPr>
          <p:nvPr>
            <p:ph type="body" idx="1"/>
          </p:nvPr>
        </p:nvSpPr>
        <p:spPr>
          <a:xfrm>
            <a:off x="1484310" y="2666999"/>
            <a:ext cx="10018713" cy="3124201"/>
          </a:xfrm>
          <a:prstGeom prst="rect">
            <a:avLst/>
          </a:prstGeom>
          <a:noFill/>
          <a:ln>
            <a:noFill/>
          </a:ln>
        </p:spPr>
        <p:txBody>
          <a:bodyPr spcFirstLastPara="1" wrap="square" lIns="91425" tIns="45700" rIns="91425" bIns="45700" anchor="ctr" anchorCtr="0"/>
          <a:lstStyle>
            <a:lvl1pPr marL="457200" marR="0" lvl="0" indent="-449580" algn="l" rtl="0">
              <a:spcBef>
                <a:spcPts val="480"/>
              </a:spcBef>
              <a:spcAft>
                <a:spcPts val="0"/>
              </a:spcAft>
              <a:buClr>
                <a:srgbClr val="1186C3"/>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spcBef>
                <a:spcPts val="600"/>
              </a:spcBef>
              <a:spcAft>
                <a:spcPts val="0"/>
              </a:spcAft>
              <a:buClr>
                <a:srgbClr val="1186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spcBef>
                <a:spcPts val="60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spcBef>
                <a:spcPts val="600"/>
              </a:spcBef>
              <a:spcAft>
                <a:spcPts val="0"/>
              </a:spcAft>
              <a:buClr>
                <a:srgbClr val="1186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9" name="Google Shape;19;p1"/>
          <p:cNvSpPr txBox="1">
            <a:spLocks noGrp="1"/>
          </p:cNvSpPr>
          <p:nvPr>
            <p:ph type="dt" idx="10"/>
          </p:nvPr>
        </p:nvSpPr>
        <p:spPr>
          <a:xfrm>
            <a:off x="9732656" y="5883275"/>
            <a:ext cx="1143000" cy="365125"/>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 name="Google Shape;20;p1"/>
          <p:cNvSpPr txBox="1">
            <a:spLocks noGrp="1"/>
          </p:cNvSpPr>
          <p:nvPr>
            <p:ph type="ftr" idx="11"/>
          </p:nvPr>
        </p:nvSpPr>
        <p:spPr>
          <a:xfrm>
            <a:off x="2572279" y="5883275"/>
            <a:ext cx="7084177"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 name="Google Shape;21;p1"/>
          <p:cNvSpPr txBox="1">
            <a:spLocks noGrp="1"/>
          </p:cNvSpPr>
          <p:nvPr>
            <p:ph type="sldNum" idx="12"/>
          </p:nvPr>
        </p:nvSpPr>
        <p:spPr>
          <a:xfrm>
            <a:off x="10951856" y="5883275"/>
            <a:ext cx="55116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hyear.org/"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sjfc.edu/major-minors/center-for-service-learning-and-civic-engagement/about-service-learning/"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www.sjfc.edu/major-minors/community-engaged-learnin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hyperlink" Target="http://sjfcsocialchangethroughservice.weebly.com/"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hyperlink" Target="http://seedsofsuccesssjfc.weebly.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9.jpg"/><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9"/>
          <p:cNvSpPr txBox="1">
            <a:spLocks noGrp="1"/>
          </p:cNvSpPr>
          <p:nvPr>
            <p:ph type="ctrTitle"/>
          </p:nvPr>
        </p:nvSpPr>
        <p:spPr>
          <a:xfrm>
            <a:off x="1958622" y="881996"/>
            <a:ext cx="9972350" cy="17916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262626"/>
              </a:buClr>
              <a:buSzPts val="4860"/>
              <a:buFont typeface="Century Gothic"/>
              <a:buNone/>
            </a:pPr>
            <a:r>
              <a:rPr lang="en-US" sz="4860" b="0" i="0" u="none" strike="noStrike" cap="none" dirty="0">
                <a:solidFill>
                  <a:srgbClr val="262626"/>
                </a:solidFill>
                <a:latin typeface="Century Gothic"/>
                <a:ea typeface="Century Gothic"/>
                <a:cs typeface="Century Gothic"/>
                <a:sym typeface="Century Gothic"/>
              </a:rPr>
              <a:t/>
            </a:r>
            <a:br>
              <a:rPr lang="en-US" sz="4860" b="0" i="0" u="none" strike="noStrike" cap="none" dirty="0">
                <a:solidFill>
                  <a:srgbClr val="262626"/>
                </a:solidFill>
                <a:latin typeface="Century Gothic"/>
                <a:ea typeface="Century Gothic"/>
                <a:cs typeface="Century Gothic"/>
                <a:sym typeface="Century Gothic"/>
              </a:rPr>
            </a:br>
            <a:r>
              <a:rPr lang="en-US" sz="4860" b="1" i="0" u="none" strike="noStrike" cap="none" dirty="0">
                <a:solidFill>
                  <a:srgbClr val="262626"/>
                </a:solidFill>
                <a:latin typeface="Corbel"/>
                <a:ea typeface="Corbel"/>
                <a:cs typeface="Corbel"/>
                <a:sym typeface="Corbel"/>
              </a:rPr>
              <a:t>Orientation to </a:t>
            </a:r>
            <a:r>
              <a:rPr lang="en-US" sz="4860" b="1" i="0" u="none" strike="noStrike" cap="none" dirty="0" smtClean="0">
                <a:solidFill>
                  <a:srgbClr val="262626"/>
                </a:solidFill>
                <a:latin typeface="Corbel"/>
                <a:ea typeface="Corbel"/>
                <a:cs typeface="Corbel"/>
                <a:sym typeface="Corbel"/>
              </a:rPr>
              <a:t/>
            </a:r>
            <a:br>
              <a:rPr lang="en-US" sz="4860" b="1" i="0" u="none" strike="noStrike" cap="none" dirty="0" smtClean="0">
                <a:solidFill>
                  <a:srgbClr val="262626"/>
                </a:solidFill>
                <a:latin typeface="Corbel"/>
                <a:ea typeface="Corbel"/>
                <a:cs typeface="Corbel"/>
                <a:sym typeface="Corbel"/>
              </a:rPr>
            </a:br>
            <a:r>
              <a:rPr lang="en-US" sz="4860" b="1" i="0" u="none" strike="noStrike" cap="none" dirty="0" smtClean="0">
                <a:solidFill>
                  <a:schemeClr val="dk1"/>
                </a:solidFill>
                <a:latin typeface="Corbel"/>
                <a:ea typeface="Corbel"/>
                <a:cs typeface="Corbel"/>
                <a:sym typeface="Corbel"/>
              </a:rPr>
              <a:t>Community-Engaged </a:t>
            </a:r>
            <a:r>
              <a:rPr lang="en-US" sz="4860" b="1" i="0" u="none" strike="noStrike" cap="none" dirty="0" smtClean="0">
                <a:solidFill>
                  <a:schemeClr val="dk1"/>
                </a:solidFill>
                <a:latin typeface="Corbel"/>
                <a:ea typeface="Corbel"/>
                <a:cs typeface="Corbel"/>
                <a:sym typeface="Corbel"/>
              </a:rPr>
              <a:t>Learning</a:t>
            </a:r>
            <a:endParaRPr sz="4860" b="1" i="0" u="none" strike="noStrike" cap="none" dirty="0">
              <a:solidFill>
                <a:schemeClr val="dk1"/>
              </a:solidFill>
              <a:latin typeface="Corbel"/>
              <a:ea typeface="Corbel"/>
              <a:cs typeface="Corbel"/>
              <a:sym typeface="Corbel"/>
            </a:endParaRPr>
          </a:p>
          <a:p>
            <a:pPr marL="0" marR="0" lvl="0" indent="0" algn="l" rtl="0">
              <a:spcBef>
                <a:spcPts val="0"/>
              </a:spcBef>
              <a:spcAft>
                <a:spcPts val="0"/>
              </a:spcAft>
              <a:buClr>
                <a:srgbClr val="262626"/>
              </a:buClr>
              <a:buSzPts val="4860"/>
              <a:buFont typeface="Century Gothic"/>
              <a:buNone/>
            </a:pPr>
            <a:r>
              <a:rPr lang="en-US" sz="4860" b="1" i="0" u="none" strike="noStrike" cap="none" dirty="0">
                <a:solidFill>
                  <a:schemeClr val="dk1"/>
                </a:solidFill>
                <a:latin typeface="Corbel"/>
                <a:ea typeface="Corbel"/>
                <a:cs typeface="Corbel"/>
                <a:sym typeface="Corbel"/>
              </a:rPr>
              <a:t>St. John Fisher College</a:t>
            </a:r>
            <a:endParaRPr sz="4860" b="1" i="0" u="none" strike="noStrike" cap="none" dirty="0">
              <a:solidFill>
                <a:schemeClr val="dk1"/>
              </a:solidFill>
              <a:latin typeface="Corbel"/>
              <a:ea typeface="Corbel"/>
              <a:cs typeface="Corbel"/>
              <a:sym typeface="Corbel"/>
            </a:endParaRPr>
          </a:p>
        </p:txBody>
      </p:sp>
      <p:sp>
        <p:nvSpPr>
          <p:cNvPr id="147" name="Google Shape;147;p19"/>
          <p:cNvSpPr txBox="1">
            <a:spLocks noGrp="1"/>
          </p:cNvSpPr>
          <p:nvPr>
            <p:ph type="subTitle" idx="1"/>
          </p:nvPr>
        </p:nvSpPr>
        <p:spPr>
          <a:xfrm>
            <a:off x="3038151" y="2673596"/>
            <a:ext cx="8915399" cy="11262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800"/>
              <a:buFont typeface="Noto Sans Symbols"/>
              <a:buNone/>
            </a:pPr>
            <a:r>
              <a:rPr lang="en-US" sz="1800" b="1" i="0" u="none" strike="noStrike" cap="none" dirty="0">
                <a:solidFill>
                  <a:srgbClr val="595959"/>
                </a:solidFill>
                <a:latin typeface="Century Gothic"/>
                <a:ea typeface="Century Gothic"/>
                <a:cs typeface="Century Gothic"/>
                <a:sym typeface="Century Gothic"/>
              </a:rPr>
              <a:t>Dr. Lynn Donahue</a:t>
            </a:r>
            <a:endParaRPr sz="2100" b="0" i="0" u="none" strike="noStrike" cap="none" dirty="0">
              <a:solidFill>
                <a:schemeClr val="dk1"/>
              </a:solidFill>
              <a:latin typeface="Corbel"/>
              <a:ea typeface="Corbel"/>
              <a:cs typeface="Corbel"/>
              <a:sym typeface="Corbel"/>
            </a:endParaRPr>
          </a:p>
          <a:p>
            <a:pPr marL="0" marR="0" lvl="0" indent="0" algn="l" rtl="0">
              <a:spcBef>
                <a:spcPts val="1000"/>
              </a:spcBef>
              <a:spcAft>
                <a:spcPts val="0"/>
              </a:spcAft>
              <a:buClr>
                <a:schemeClr val="accent1"/>
              </a:buClr>
              <a:buSzPts val="1800"/>
              <a:buFont typeface="Noto Sans Symbols"/>
              <a:buNone/>
            </a:pPr>
            <a:r>
              <a:rPr lang="en-US" sz="1800" b="1" i="0" u="none" strike="noStrike" cap="none" dirty="0">
                <a:solidFill>
                  <a:srgbClr val="595959"/>
                </a:solidFill>
                <a:latin typeface="Century Gothic"/>
                <a:ea typeface="Century Gothic"/>
                <a:cs typeface="Century Gothic"/>
                <a:sym typeface="Century Gothic"/>
              </a:rPr>
              <a:t>Assistant Director, Institute of Civic and Community </a:t>
            </a:r>
            <a:r>
              <a:rPr lang="en-US" sz="1800" b="1" i="0" u="none" strike="noStrike" cap="none" dirty="0" smtClean="0">
                <a:solidFill>
                  <a:srgbClr val="595959"/>
                </a:solidFill>
                <a:latin typeface="Century Gothic"/>
                <a:ea typeface="Century Gothic"/>
                <a:cs typeface="Century Gothic"/>
                <a:sym typeface="Century Gothic"/>
              </a:rPr>
              <a:t>Engagement</a:t>
            </a:r>
          </a:p>
          <a:p>
            <a:pPr marL="0" marR="0" lvl="0" indent="0" algn="l" rtl="0">
              <a:spcBef>
                <a:spcPts val="1000"/>
              </a:spcBef>
              <a:spcAft>
                <a:spcPts val="0"/>
              </a:spcAft>
              <a:buClr>
                <a:schemeClr val="accent1"/>
              </a:buClr>
              <a:buSzPts val="1800"/>
              <a:buFont typeface="Noto Sans Symbols"/>
              <a:buNone/>
            </a:pPr>
            <a:r>
              <a:rPr lang="en-US" sz="1800" b="1" dirty="0" smtClean="0">
                <a:solidFill>
                  <a:srgbClr val="595959"/>
                </a:solidFill>
                <a:latin typeface="Century Gothic"/>
                <a:ea typeface="Century Gothic"/>
                <a:cs typeface="Century Gothic"/>
                <a:sym typeface="Century Gothic"/>
              </a:rPr>
              <a:t>585-385-7342; ldonahue@sjfc.edu</a:t>
            </a:r>
            <a:endParaRPr sz="1800" b="1" i="0" u="none" strike="noStrike" cap="none" dirty="0">
              <a:solidFill>
                <a:srgbClr val="595959"/>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8"/>
          <p:cNvSpPr txBox="1">
            <a:spLocks noGrp="1"/>
          </p:cNvSpPr>
          <p:nvPr>
            <p:ph type="title"/>
          </p:nvPr>
        </p:nvSpPr>
        <p:spPr>
          <a:xfrm>
            <a:off x="2135839" y="0"/>
            <a:ext cx="9444600" cy="685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62626"/>
              </a:buClr>
              <a:buSzPts val="8800"/>
              <a:buFont typeface="Century Gothic"/>
              <a:buNone/>
            </a:pPr>
            <a:r>
              <a:rPr lang="en-US" sz="8800" b="0" i="0" u="none" strike="noStrike" cap="none">
                <a:solidFill>
                  <a:srgbClr val="262626"/>
                </a:solidFill>
                <a:latin typeface="Century Gothic"/>
                <a:ea typeface="Century Gothic"/>
                <a:cs typeface="Century Gothic"/>
                <a:sym typeface="Century Gothic"/>
              </a:rPr>
              <a:t>How can you make the biggest impact (get the most out of it)?</a:t>
            </a:r>
            <a:endParaRPr sz="8800" b="0" i="0" u="none" strike="noStrike" cap="none">
              <a:solidFill>
                <a:srgbClr val="262626"/>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9"/>
          <p:cNvSpPr txBox="1">
            <a:spLocks noGrp="1"/>
          </p:cNvSpPr>
          <p:nvPr>
            <p:ph type="title"/>
          </p:nvPr>
        </p:nvSpPr>
        <p:spPr>
          <a:xfrm>
            <a:off x="1813000" y="143400"/>
            <a:ext cx="10050900" cy="992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dirty="0">
                <a:solidFill>
                  <a:srgbClr val="262626"/>
                </a:solidFill>
                <a:latin typeface="Century Gothic"/>
                <a:ea typeface="Century Gothic"/>
                <a:cs typeface="Century Gothic"/>
                <a:sym typeface="Century Gothic"/>
              </a:rPr>
              <a:t>Tips for </a:t>
            </a:r>
            <a:r>
              <a:rPr lang="en-US" sz="3600" b="1" i="0" u="none" strike="noStrike" cap="none" dirty="0" smtClean="0">
                <a:solidFill>
                  <a:srgbClr val="262626"/>
                </a:solidFill>
                <a:latin typeface="Century Gothic"/>
                <a:ea typeface="Century Gothic"/>
                <a:cs typeface="Century Gothic"/>
                <a:sym typeface="Century Gothic"/>
              </a:rPr>
              <a:t>Professional </a:t>
            </a:r>
            <a:r>
              <a:rPr lang="en-US" sz="3600" b="1" i="0" u="none" strike="noStrike" cap="none" dirty="0">
                <a:solidFill>
                  <a:srgbClr val="262626"/>
                </a:solidFill>
                <a:latin typeface="Century Gothic"/>
                <a:ea typeface="Century Gothic"/>
                <a:cs typeface="Century Gothic"/>
                <a:sym typeface="Century Gothic"/>
              </a:rPr>
              <a:t>Behavior</a:t>
            </a:r>
            <a:endParaRPr sz="3600" b="1" i="0" u="none" strike="noStrike" cap="none" dirty="0">
              <a:solidFill>
                <a:srgbClr val="262626"/>
              </a:solidFill>
              <a:latin typeface="Century Gothic"/>
              <a:ea typeface="Century Gothic"/>
              <a:cs typeface="Century Gothic"/>
              <a:sym typeface="Century Gothic"/>
            </a:endParaRPr>
          </a:p>
        </p:txBody>
      </p:sp>
      <p:sp>
        <p:nvSpPr>
          <p:cNvPr id="229" name="Google Shape;229;p29"/>
          <p:cNvSpPr/>
          <p:nvPr/>
        </p:nvSpPr>
        <p:spPr>
          <a:xfrm>
            <a:off x="2007475" y="798400"/>
            <a:ext cx="5823000" cy="5946900"/>
          </a:xfrm>
          <a:prstGeom prst="rect">
            <a:avLst/>
          </a:prstGeom>
          <a:noFill/>
          <a:ln>
            <a:noFill/>
          </a:ln>
        </p:spPr>
        <p:txBody>
          <a:bodyPr spcFirstLastPara="1" wrap="square" lIns="91425" tIns="45700" rIns="91425" bIns="45700" anchor="t" anchorCtr="0">
            <a:noAutofit/>
          </a:bodyPr>
          <a:lstStyle/>
          <a:p>
            <a:pPr marL="457200" marR="0" lvl="0" indent="-368300" algn="l" rtl="0">
              <a:lnSpc>
                <a:spcPct val="100000"/>
              </a:lnSpc>
              <a:spcBef>
                <a:spcPts val="0"/>
              </a:spcBef>
              <a:spcAft>
                <a:spcPts val="0"/>
              </a:spcAft>
              <a:buClr>
                <a:schemeClr val="dk1"/>
              </a:buClr>
              <a:buSzPts val="2200"/>
              <a:buFont typeface="Calibri"/>
              <a:buAutoNum type="arabicPeriod"/>
            </a:pPr>
            <a:r>
              <a:rPr lang="en-US" sz="2000" b="1" dirty="0">
                <a:solidFill>
                  <a:schemeClr val="dk1"/>
                </a:solidFill>
                <a:latin typeface="+mn-lt"/>
                <a:ea typeface="Calibri"/>
                <a:cs typeface="Calibri"/>
                <a:sym typeface="Calibri"/>
              </a:rPr>
              <a:t>Participate in the initial training and orientation.; Learn about your partner's expectations and policies.</a:t>
            </a:r>
            <a:endParaRPr sz="2000" b="1" dirty="0">
              <a:solidFill>
                <a:schemeClr val="dk1"/>
              </a:solidFill>
              <a:latin typeface="+mn-lt"/>
              <a:ea typeface="Calibri"/>
              <a:cs typeface="Calibri"/>
              <a:sym typeface="Calibri"/>
            </a:endParaRPr>
          </a:p>
          <a:p>
            <a:pPr marL="914400" marR="0" lvl="0" indent="-457200" algn="l" rtl="0">
              <a:lnSpc>
                <a:spcPct val="100000"/>
              </a:lnSpc>
              <a:spcBef>
                <a:spcPts val="0"/>
              </a:spcBef>
              <a:spcAft>
                <a:spcPts val="0"/>
              </a:spcAft>
              <a:buFont typeface="+mj-lt"/>
              <a:buAutoNum type="arabicPeriod"/>
            </a:pPr>
            <a:endParaRPr sz="2000" b="1" dirty="0">
              <a:solidFill>
                <a:schemeClr val="dk1"/>
              </a:solidFill>
              <a:latin typeface="+mn-lt"/>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AutoNum type="arabicPeriod"/>
            </a:pPr>
            <a:r>
              <a:rPr lang="en-US" sz="2000" b="1" dirty="0">
                <a:solidFill>
                  <a:schemeClr val="dk1"/>
                </a:solidFill>
                <a:latin typeface="+mn-lt"/>
                <a:ea typeface="Calibri"/>
                <a:cs typeface="Calibri"/>
                <a:sym typeface="Calibri"/>
              </a:rPr>
              <a:t>Challenge yourself to go outside your comfort zone.; Adopt a positive attitude.</a:t>
            </a:r>
            <a:endParaRPr sz="2000" b="1" dirty="0">
              <a:solidFill>
                <a:schemeClr val="dk1"/>
              </a:solidFill>
              <a:latin typeface="+mn-lt"/>
              <a:ea typeface="Calibri"/>
              <a:cs typeface="Calibri"/>
              <a:sym typeface="Calibri"/>
            </a:endParaRPr>
          </a:p>
          <a:p>
            <a:pPr marL="914400" marR="0" lvl="0" indent="-457200" algn="l" rtl="0">
              <a:lnSpc>
                <a:spcPct val="100000"/>
              </a:lnSpc>
              <a:spcBef>
                <a:spcPts val="0"/>
              </a:spcBef>
              <a:spcAft>
                <a:spcPts val="0"/>
              </a:spcAft>
              <a:buFont typeface="+mj-lt"/>
              <a:buAutoNum type="arabicPeriod"/>
            </a:pPr>
            <a:endParaRPr sz="2000" b="1" dirty="0">
              <a:solidFill>
                <a:schemeClr val="dk1"/>
              </a:solidFill>
              <a:latin typeface="+mn-lt"/>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AutoNum type="arabicPeriod"/>
            </a:pPr>
            <a:r>
              <a:rPr lang="en-US" sz="2000" b="1" dirty="0">
                <a:solidFill>
                  <a:schemeClr val="dk1"/>
                </a:solidFill>
                <a:latin typeface="+mn-lt"/>
                <a:ea typeface="Calibri"/>
                <a:cs typeface="Calibri"/>
                <a:sym typeface="Calibri"/>
              </a:rPr>
              <a:t>Fully understand your assignment, role and responsibilities, and desired outcomes.</a:t>
            </a:r>
            <a:endParaRPr sz="2000" b="0" i="0" u="none" strike="noStrike" cap="none" dirty="0">
              <a:solidFill>
                <a:schemeClr val="dk1"/>
              </a:solidFill>
              <a:latin typeface="+mn-lt"/>
              <a:ea typeface="Cambria"/>
              <a:cs typeface="Cambria"/>
              <a:sym typeface="Cambria"/>
            </a:endParaRPr>
          </a:p>
          <a:p>
            <a:pPr marL="914400" marR="0" lvl="0" indent="-457200" algn="l" rtl="0">
              <a:lnSpc>
                <a:spcPct val="100000"/>
              </a:lnSpc>
              <a:spcBef>
                <a:spcPts val="0"/>
              </a:spcBef>
              <a:spcAft>
                <a:spcPts val="0"/>
              </a:spcAft>
              <a:buFont typeface="+mj-lt"/>
              <a:buAutoNum type="arabicPeriod"/>
            </a:pPr>
            <a:endParaRPr sz="2000" b="0" i="0" u="none" strike="noStrike" cap="none" dirty="0">
              <a:solidFill>
                <a:schemeClr val="dk1"/>
              </a:solidFill>
              <a:latin typeface="+mn-lt"/>
              <a:ea typeface="Cambria"/>
              <a:cs typeface="Cambria"/>
              <a:sym typeface="Cambria"/>
            </a:endParaRPr>
          </a:p>
          <a:p>
            <a:pPr marL="457200" marR="0" lvl="0" indent="-368300" algn="l" rtl="0">
              <a:lnSpc>
                <a:spcPct val="100000"/>
              </a:lnSpc>
              <a:spcBef>
                <a:spcPts val="0"/>
              </a:spcBef>
              <a:spcAft>
                <a:spcPts val="0"/>
              </a:spcAft>
              <a:buClr>
                <a:schemeClr val="dk1"/>
              </a:buClr>
              <a:buSzPts val="2200"/>
              <a:buFont typeface="Calibri"/>
              <a:buAutoNum type="arabicPeriod"/>
            </a:pPr>
            <a:r>
              <a:rPr lang="en-US" sz="2000" b="1" i="0" u="none" strike="noStrike" cap="none" dirty="0">
                <a:solidFill>
                  <a:schemeClr val="dk1"/>
                </a:solidFill>
                <a:latin typeface="+mn-lt"/>
                <a:ea typeface="Calibri"/>
                <a:cs typeface="Calibri"/>
                <a:sym typeface="Calibri"/>
              </a:rPr>
              <a:t>Use </a:t>
            </a:r>
            <a:r>
              <a:rPr lang="en-US" sz="2000" b="1" dirty="0">
                <a:solidFill>
                  <a:schemeClr val="dk1"/>
                </a:solidFill>
                <a:latin typeface="+mn-lt"/>
                <a:ea typeface="Calibri"/>
                <a:cs typeface="Calibri"/>
                <a:sym typeface="Calibri"/>
              </a:rPr>
              <a:t>p</a:t>
            </a:r>
            <a:r>
              <a:rPr lang="en-US" sz="2000" b="1" i="0" u="none" strike="noStrike" cap="none" dirty="0">
                <a:solidFill>
                  <a:schemeClr val="dk1"/>
                </a:solidFill>
                <a:latin typeface="+mn-lt"/>
                <a:ea typeface="Calibri"/>
                <a:cs typeface="Calibri"/>
                <a:sym typeface="Calibri"/>
              </a:rPr>
              <a:t>rofessional and </a:t>
            </a:r>
            <a:r>
              <a:rPr lang="en-US" sz="2000" b="1" dirty="0">
                <a:solidFill>
                  <a:schemeClr val="dk1"/>
                </a:solidFill>
                <a:latin typeface="+mn-lt"/>
                <a:ea typeface="Calibri"/>
                <a:cs typeface="Calibri"/>
                <a:sym typeface="Calibri"/>
              </a:rPr>
              <a:t>c</a:t>
            </a:r>
            <a:r>
              <a:rPr lang="en-US" sz="2000" b="1" i="0" u="none" strike="noStrike" cap="none" dirty="0">
                <a:solidFill>
                  <a:schemeClr val="dk1"/>
                </a:solidFill>
                <a:latin typeface="+mn-lt"/>
                <a:ea typeface="Calibri"/>
                <a:cs typeface="Calibri"/>
                <a:sym typeface="Calibri"/>
              </a:rPr>
              <a:t>lear </a:t>
            </a:r>
            <a:r>
              <a:rPr lang="en-US" sz="2000" b="1" dirty="0">
                <a:solidFill>
                  <a:schemeClr val="dk1"/>
                </a:solidFill>
                <a:latin typeface="+mn-lt"/>
                <a:ea typeface="Calibri"/>
                <a:cs typeface="Calibri"/>
                <a:sym typeface="Calibri"/>
              </a:rPr>
              <a:t>c</a:t>
            </a:r>
            <a:r>
              <a:rPr lang="en-US" sz="2000" b="1" i="0" u="none" strike="noStrike" cap="none" dirty="0">
                <a:solidFill>
                  <a:schemeClr val="dk1"/>
                </a:solidFill>
                <a:latin typeface="+mn-lt"/>
                <a:ea typeface="Calibri"/>
                <a:cs typeface="Calibri"/>
                <a:sym typeface="Calibri"/>
              </a:rPr>
              <a:t>ommunication.</a:t>
            </a:r>
            <a:r>
              <a:rPr lang="en-US" sz="2000" b="1" dirty="0">
                <a:solidFill>
                  <a:schemeClr val="dk1"/>
                </a:solidFill>
                <a:latin typeface="+mn-lt"/>
                <a:ea typeface="Calibri"/>
                <a:cs typeface="Calibri"/>
                <a:sym typeface="Calibri"/>
              </a:rPr>
              <a:t>; Be on time and reliable.</a:t>
            </a:r>
            <a:endParaRPr sz="2000" b="1" dirty="0">
              <a:solidFill>
                <a:schemeClr val="dk1"/>
              </a:solidFill>
              <a:latin typeface="+mn-lt"/>
              <a:ea typeface="Calibri"/>
              <a:cs typeface="Calibri"/>
              <a:sym typeface="Calibri"/>
            </a:endParaRPr>
          </a:p>
          <a:p>
            <a:pPr marL="914400" lvl="0" indent="-457200" algn="l" rtl="0">
              <a:spcBef>
                <a:spcPts val="0"/>
              </a:spcBef>
              <a:spcAft>
                <a:spcPts val="0"/>
              </a:spcAft>
              <a:buFont typeface="+mj-lt"/>
              <a:buAutoNum type="arabicPeriod"/>
            </a:pPr>
            <a:endParaRPr sz="2000" b="1" dirty="0">
              <a:solidFill>
                <a:schemeClr val="dk1"/>
              </a:solidFill>
              <a:latin typeface="+mn-lt"/>
              <a:ea typeface="Calibri"/>
              <a:cs typeface="Calibri"/>
              <a:sym typeface="Calibri"/>
            </a:endParaRPr>
          </a:p>
          <a:p>
            <a:pPr marL="457200" lvl="0" indent="-368300" algn="l" rtl="0">
              <a:spcBef>
                <a:spcPts val="0"/>
              </a:spcBef>
              <a:spcAft>
                <a:spcPts val="0"/>
              </a:spcAft>
              <a:buClr>
                <a:schemeClr val="dk1"/>
              </a:buClr>
              <a:buSzPts val="2200"/>
              <a:buFont typeface="Calibri"/>
              <a:buAutoNum type="arabicPeriod"/>
            </a:pPr>
            <a:r>
              <a:rPr lang="en-US" sz="2000" b="1" dirty="0">
                <a:solidFill>
                  <a:schemeClr val="dk1"/>
                </a:solidFill>
                <a:latin typeface="+mn-lt"/>
                <a:ea typeface="Calibri"/>
                <a:cs typeface="Calibri"/>
                <a:sym typeface="Calibri"/>
              </a:rPr>
              <a:t>Request feedback and be willing to make changes to best meet the needs. </a:t>
            </a:r>
            <a:endParaRPr sz="2000" b="1" dirty="0">
              <a:solidFill>
                <a:schemeClr val="dk1"/>
              </a:solidFill>
              <a:latin typeface="+mn-lt"/>
              <a:ea typeface="Calibri"/>
              <a:cs typeface="Calibri"/>
              <a:sym typeface="Calibri"/>
            </a:endParaRPr>
          </a:p>
          <a:p>
            <a:pPr marL="914400" lvl="0" indent="-457200" algn="l" rtl="0">
              <a:spcBef>
                <a:spcPts val="0"/>
              </a:spcBef>
              <a:spcAft>
                <a:spcPts val="0"/>
              </a:spcAft>
              <a:buFont typeface="+mj-lt"/>
              <a:buAutoNum type="arabicPeriod"/>
            </a:pPr>
            <a:endParaRPr sz="2000" b="1" dirty="0">
              <a:solidFill>
                <a:schemeClr val="dk1"/>
              </a:solidFill>
              <a:latin typeface="+mn-lt"/>
              <a:ea typeface="Calibri"/>
              <a:cs typeface="Calibri"/>
              <a:sym typeface="Calibri"/>
            </a:endParaRPr>
          </a:p>
          <a:p>
            <a:pPr marL="457200" lvl="0" indent="-368300" algn="l" rtl="0">
              <a:spcBef>
                <a:spcPts val="0"/>
              </a:spcBef>
              <a:spcAft>
                <a:spcPts val="0"/>
              </a:spcAft>
              <a:buClr>
                <a:schemeClr val="dk1"/>
              </a:buClr>
              <a:buSzPts val="2200"/>
              <a:buFont typeface="Calibri"/>
              <a:buAutoNum type="arabicPeriod"/>
            </a:pPr>
            <a:r>
              <a:rPr lang="en-US" sz="2000" b="1" dirty="0">
                <a:solidFill>
                  <a:schemeClr val="dk1"/>
                </a:solidFill>
                <a:latin typeface="+mn-lt"/>
                <a:ea typeface="Calibri"/>
                <a:cs typeface="Calibri"/>
                <a:sym typeface="Calibri"/>
              </a:rPr>
              <a:t>Create a quality product or service </a:t>
            </a:r>
            <a:endParaRPr sz="2000" dirty="0">
              <a:solidFill>
                <a:schemeClr val="dk1"/>
              </a:solidFill>
              <a:latin typeface="+mn-lt"/>
              <a:ea typeface="Cambria"/>
              <a:cs typeface="Cambria"/>
              <a:sym typeface="Cambria"/>
            </a:endParaRPr>
          </a:p>
          <a:p>
            <a:pPr marL="0" lvl="0" indent="0" algn="l" rtl="0">
              <a:spcBef>
                <a:spcPts val="0"/>
              </a:spcBef>
              <a:spcAft>
                <a:spcPts val="0"/>
              </a:spcAft>
              <a:buClr>
                <a:schemeClr val="dk1"/>
              </a:buClr>
              <a:buSzPts val="2000"/>
              <a:buFont typeface="Arial"/>
              <a:buNone/>
            </a:pPr>
            <a:endParaRPr sz="2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200" b="1" i="0" u="none" strike="noStrike" cap="none" dirty="0">
                <a:solidFill>
                  <a:schemeClr val="dk1"/>
                </a:solidFill>
                <a:latin typeface="Calibri"/>
                <a:ea typeface="Calibri"/>
                <a:cs typeface="Calibri"/>
                <a:sym typeface="Calibri"/>
              </a:rPr>
              <a:t> </a:t>
            </a:r>
            <a:endParaRPr sz="2200" b="0" i="0" u="none" strike="noStrike" cap="none" dirty="0">
              <a:solidFill>
                <a:schemeClr val="dk1"/>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mbria"/>
              <a:ea typeface="Cambria"/>
              <a:cs typeface="Cambria"/>
              <a:sym typeface="Cambria"/>
            </a:endParaRPr>
          </a:p>
        </p:txBody>
      </p:sp>
      <p:pic>
        <p:nvPicPr>
          <p:cNvPr id="230" name="Google Shape;230;p29"/>
          <p:cNvPicPr preferRelativeResize="0"/>
          <p:nvPr/>
        </p:nvPicPr>
        <p:blipFill rotWithShape="1">
          <a:blip r:embed="rId3">
            <a:alphaModFix/>
          </a:blip>
          <a:srcRect b="21098"/>
          <a:stretch/>
        </p:blipFill>
        <p:spPr>
          <a:xfrm>
            <a:off x="8155500" y="1325500"/>
            <a:ext cx="3708450" cy="1950724"/>
          </a:xfrm>
          <a:prstGeom prst="rect">
            <a:avLst/>
          </a:prstGeom>
          <a:noFill/>
          <a:ln>
            <a:noFill/>
          </a:ln>
        </p:spPr>
      </p:pic>
      <p:sp>
        <p:nvSpPr>
          <p:cNvPr id="231" name="Google Shape;231;p29"/>
          <p:cNvSpPr txBox="1"/>
          <p:nvPr/>
        </p:nvSpPr>
        <p:spPr>
          <a:xfrm>
            <a:off x="8175975" y="3078500"/>
            <a:ext cx="3667500" cy="361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latin typeface="Cambria"/>
              <a:ea typeface="Cambria"/>
              <a:cs typeface="Cambria"/>
              <a:sym typeface="Cambria"/>
            </a:endParaRPr>
          </a:p>
          <a:p>
            <a:pPr marL="0" lvl="0" indent="0" algn="l" rtl="0">
              <a:spcBef>
                <a:spcPts val="0"/>
              </a:spcBef>
              <a:spcAft>
                <a:spcPts val="0"/>
              </a:spcAft>
              <a:buNone/>
            </a:pP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sz="2400"/>
          </a:p>
        </p:txBody>
      </p:sp>
      <p:pic>
        <p:nvPicPr>
          <p:cNvPr id="232" name="Google Shape;232;p29"/>
          <p:cNvPicPr preferRelativeResize="0"/>
          <p:nvPr/>
        </p:nvPicPr>
        <p:blipFill rotWithShape="1">
          <a:blip r:embed="rId4">
            <a:alphaModFix/>
          </a:blip>
          <a:srcRect l="13010" t="8762" r="13150" b="22133"/>
          <a:stretch/>
        </p:blipFill>
        <p:spPr>
          <a:xfrm>
            <a:off x="8175975" y="4164325"/>
            <a:ext cx="3708452" cy="231371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0"/>
          <p:cNvSpPr txBox="1">
            <a:spLocks noGrp="1"/>
          </p:cNvSpPr>
          <p:nvPr>
            <p:ph type="title"/>
          </p:nvPr>
        </p:nvSpPr>
        <p:spPr>
          <a:xfrm>
            <a:off x="1446525" y="267975"/>
            <a:ext cx="10622100" cy="1597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t>Cultural Sensitivity and Reciprocity</a:t>
            </a:r>
            <a:endParaRPr sz="3600" b="1"/>
          </a:p>
          <a:p>
            <a:pPr marL="0" lvl="0" indent="0" algn="ctr" rtl="0">
              <a:spcBef>
                <a:spcPts val="0"/>
              </a:spcBef>
              <a:spcAft>
                <a:spcPts val="0"/>
              </a:spcAft>
              <a:buNone/>
            </a:pPr>
            <a:endParaRPr sz="1600" b="1"/>
          </a:p>
        </p:txBody>
      </p:sp>
      <p:pic>
        <p:nvPicPr>
          <p:cNvPr id="239" name="Google Shape;239;p30"/>
          <p:cNvPicPr preferRelativeResize="0"/>
          <p:nvPr/>
        </p:nvPicPr>
        <p:blipFill rotWithShape="1">
          <a:blip r:embed="rId3">
            <a:alphaModFix/>
          </a:blip>
          <a:srcRect l="13524"/>
          <a:stretch/>
        </p:blipFill>
        <p:spPr>
          <a:xfrm>
            <a:off x="8787425" y="2645400"/>
            <a:ext cx="3180254" cy="2451851"/>
          </a:xfrm>
          <a:prstGeom prst="rect">
            <a:avLst/>
          </a:prstGeom>
          <a:noFill/>
          <a:ln>
            <a:noFill/>
          </a:ln>
        </p:spPr>
      </p:pic>
      <p:sp>
        <p:nvSpPr>
          <p:cNvPr id="240" name="Google Shape;240;p30"/>
          <p:cNvSpPr/>
          <p:nvPr/>
        </p:nvSpPr>
        <p:spPr>
          <a:xfrm>
            <a:off x="1621625" y="1400525"/>
            <a:ext cx="7165800" cy="50373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chemeClr val="dk1"/>
              </a:buClr>
              <a:buSzPts val="2400"/>
              <a:buFont typeface="Calibri"/>
              <a:buAutoNum type="arabicPeriod"/>
            </a:pPr>
            <a:r>
              <a:rPr lang="en-US" sz="2400" b="1" dirty="0">
                <a:solidFill>
                  <a:schemeClr val="dk1"/>
                </a:solidFill>
                <a:latin typeface="Calibri"/>
                <a:ea typeface="Calibri"/>
                <a:cs typeface="Calibri"/>
                <a:sym typeface="Calibri"/>
              </a:rPr>
              <a:t>Take time to develop mutual trust, respect, and humility.</a:t>
            </a:r>
            <a:endParaRPr sz="2400" b="1" dirty="0">
              <a:solidFill>
                <a:schemeClr val="dk1"/>
              </a:solidFill>
              <a:latin typeface="Calibri"/>
              <a:ea typeface="Calibri"/>
              <a:cs typeface="Calibri"/>
              <a:sym typeface="Calibri"/>
            </a:endParaRPr>
          </a:p>
          <a:p>
            <a:pPr marL="914400" marR="0" lvl="0" indent="-457200" algn="l" rtl="0">
              <a:lnSpc>
                <a:spcPct val="100000"/>
              </a:lnSpc>
              <a:spcBef>
                <a:spcPts val="0"/>
              </a:spcBef>
              <a:spcAft>
                <a:spcPts val="0"/>
              </a:spcAft>
              <a:buFont typeface="+mj-lt"/>
              <a:buAutoNum type="arabicPeriod"/>
            </a:pPr>
            <a:endParaRPr sz="2400" b="1" dirty="0">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AutoNum type="arabicPeriod"/>
            </a:pPr>
            <a:r>
              <a:rPr lang="en-US" sz="2400" b="1" dirty="0">
                <a:solidFill>
                  <a:schemeClr val="dk1"/>
                </a:solidFill>
                <a:latin typeface="Calibri"/>
                <a:ea typeface="Calibri"/>
                <a:cs typeface="Calibri"/>
                <a:sym typeface="Calibri"/>
              </a:rPr>
              <a:t>Listen to understand rather than listening to speak; Maintain an open mind and commit to learning from others.; Reduce barriers. </a:t>
            </a:r>
            <a:endParaRPr sz="2400" b="1" dirty="0">
              <a:solidFill>
                <a:schemeClr val="dk1"/>
              </a:solidFill>
              <a:latin typeface="Calibri"/>
              <a:ea typeface="Calibri"/>
              <a:cs typeface="Calibri"/>
              <a:sym typeface="Calibri"/>
            </a:endParaRPr>
          </a:p>
          <a:p>
            <a:pPr marL="914400" marR="0" lvl="0" indent="-457200" algn="l" rtl="0">
              <a:lnSpc>
                <a:spcPct val="100000"/>
              </a:lnSpc>
              <a:spcBef>
                <a:spcPts val="0"/>
              </a:spcBef>
              <a:spcAft>
                <a:spcPts val="0"/>
              </a:spcAft>
              <a:buFont typeface="+mj-lt"/>
              <a:buAutoNum type="arabicPeriod"/>
            </a:pPr>
            <a:endParaRPr sz="2400" b="1" dirty="0">
              <a:solidFill>
                <a:schemeClr val="dk1"/>
              </a:solidFill>
              <a:latin typeface="Calibri"/>
              <a:ea typeface="Calibri"/>
              <a:cs typeface="Calibri"/>
              <a:sym typeface="Calibri"/>
            </a:endParaRPr>
          </a:p>
          <a:p>
            <a:pPr marL="457200" marR="0" lvl="0" indent="-381000" algn="l" rtl="0">
              <a:lnSpc>
                <a:spcPct val="100000"/>
              </a:lnSpc>
              <a:spcBef>
                <a:spcPts val="0"/>
              </a:spcBef>
              <a:spcAft>
                <a:spcPts val="0"/>
              </a:spcAft>
              <a:buClr>
                <a:schemeClr val="dk1"/>
              </a:buClr>
              <a:buSzPts val="2400"/>
              <a:buFont typeface="Calibri"/>
              <a:buAutoNum type="arabicPeriod"/>
            </a:pPr>
            <a:r>
              <a:rPr lang="en-US" sz="2400" b="1" dirty="0">
                <a:solidFill>
                  <a:schemeClr val="dk1"/>
                </a:solidFill>
                <a:latin typeface="Calibri"/>
                <a:ea typeface="Calibri"/>
                <a:cs typeface="Calibri"/>
                <a:sym typeface="Calibri"/>
              </a:rPr>
              <a:t>Focus on the strengths and assets of your partner, not just the deficits.; Know you will learn from each other.</a:t>
            </a:r>
            <a:endParaRPr sz="2400" b="1" dirty="0">
              <a:solidFill>
                <a:schemeClr val="dk1"/>
              </a:solidFill>
              <a:latin typeface="Calibri"/>
              <a:ea typeface="Calibri"/>
              <a:cs typeface="Calibri"/>
              <a:sym typeface="Calibri"/>
            </a:endParaRPr>
          </a:p>
          <a:p>
            <a:pPr marL="914400" lvl="0" indent="-457200" algn="l" rtl="0">
              <a:spcBef>
                <a:spcPts val="0"/>
              </a:spcBef>
              <a:spcAft>
                <a:spcPts val="0"/>
              </a:spcAft>
              <a:buFont typeface="+mj-lt"/>
              <a:buAutoNum type="arabicPeriod"/>
            </a:pPr>
            <a:endParaRPr sz="2400" b="1" dirty="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AutoNum type="arabicPeriod"/>
            </a:pPr>
            <a:r>
              <a:rPr lang="en-US" sz="2400" b="1" dirty="0">
                <a:solidFill>
                  <a:schemeClr val="dk1"/>
                </a:solidFill>
                <a:latin typeface="Calibri"/>
                <a:ea typeface="Calibri"/>
                <a:cs typeface="Calibri"/>
                <a:sym typeface="Calibri"/>
              </a:rPr>
              <a:t>Respect boundaries; Maintain safety.</a:t>
            </a:r>
            <a:endParaRPr sz="24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24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mbria"/>
              <a:ea typeface="Cambria"/>
              <a:cs typeface="Cambria"/>
              <a:sym typeface="Cambr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1"/>
          <p:cNvSpPr txBox="1">
            <a:spLocks noGrp="1"/>
          </p:cNvSpPr>
          <p:nvPr>
            <p:ph type="title"/>
          </p:nvPr>
        </p:nvSpPr>
        <p:spPr>
          <a:xfrm>
            <a:off x="1515525" y="321575"/>
            <a:ext cx="10018800" cy="1176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t>What’s Next?</a:t>
            </a:r>
            <a:endParaRPr sz="4800" b="1"/>
          </a:p>
        </p:txBody>
      </p:sp>
      <p:sp>
        <p:nvSpPr>
          <p:cNvPr id="247" name="Google Shape;247;p31"/>
          <p:cNvSpPr/>
          <p:nvPr/>
        </p:nvSpPr>
        <p:spPr>
          <a:xfrm>
            <a:off x="1941625" y="1543825"/>
            <a:ext cx="9474600" cy="5037300"/>
          </a:xfrm>
          <a:prstGeom prst="rect">
            <a:avLst/>
          </a:prstGeom>
          <a:noFill/>
          <a:ln>
            <a:noFill/>
          </a:ln>
        </p:spPr>
        <p:txBody>
          <a:bodyPr spcFirstLastPara="1" wrap="square" lIns="91425" tIns="45700" rIns="91425" bIns="45700" anchor="t" anchorCtr="0">
            <a:noAutofit/>
          </a:bodyPr>
          <a:lstStyle/>
          <a:p>
            <a:pPr marL="457200" marR="0" lvl="0" indent="-368300" algn="l" rtl="0">
              <a:lnSpc>
                <a:spcPct val="100000"/>
              </a:lnSpc>
              <a:spcBef>
                <a:spcPts val="0"/>
              </a:spcBef>
              <a:spcAft>
                <a:spcPts val="0"/>
              </a:spcAft>
              <a:buClr>
                <a:schemeClr val="dk1"/>
              </a:buClr>
              <a:buSzPts val="2200"/>
              <a:buFont typeface="Calibri"/>
              <a:buChar char="❖"/>
            </a:pPr>
            <a:r>
              <a:rPr lang="en-US" sz="2200" b="1" dirty="0">
                <a:solidFill>
                  <a:schemeClr val="dk1"/>
                </a:solidFill>
                <a:latin typeface="Calibri"/>
                <a:ea typeface="Calibri"/>
                <a:cs typeface="Calibri"/>
                <a:sym typeface="Calibri"/>
              </a:rPr>
              <a:t>Market it! </a:t>
            </a:r>
            <a:r>
              <a:rPr lang="en-US" sz="2200" dirty="0">
                <a:solidFill>
                  <a:schemeClr val="dk1"/>
                </a:solidFill>
                <a:latin typeface="Calibri"/>
                <a:ea typeface="Calibri"/>
                <a:cs typeface="Calibri"/>
                <a:sym typeface="Calibri"/>
              </a:rPr>
              <a:t>Add your </a:t>
            </a:r>
            <a:r>
              <a:rPr lang="en-US" sz="2200" dirty="0" smtClean="0">
                <a:solidFill>
                  <a:schemeClr val="dk1"/>
                </a:solidFill>
                <a:latin typeface="Calibri"/>
                <a:ea typeface="Calibri"/>
                <a:cs typeface="Calibri"/>
                <a:sym typeface="Calibri"/>
              </a:rPr>
              <a:t>CEL experience </a:t>
            </a:r>
            <a:r>
              <a:rPr lang="en-US" sz="2200" b="1" dirty="0">
                <a:solidFill>
                  <a:schemeClr val="dk1"/>
                </a:solidFill>
                <a:latin typeface="Calibri"/>
                <a:ea typeface="Calibri"/>
                <a:cs typeface="Calibri"/>
                <a:sym typeface="Calibri"/>
              </a:rPr>
              <a:t>to your resume </a:t>
            </a:r>
            <a:r>
              <a:rPr lang="en-US" sz="2200" dirty="0">
                <a:solidFill>
                  <a:schemeClr val="dk1"/>
                </a:solidFill>
                <a:latin typeface="Calibri"/>
                <a:ea typeface="Calibri"/>
                <a:cs typeface="Calibri"/>
                <a:sym typeface="Calibri"/>
              </a:rPr>
              <a:t>and use it to promote your skills during an </a:t>
            </a:r>
            <a:r>
              <a:rPr lang="en-US" sz="2200" b="1" dirty="0">
                <a:solidFill>
                  <a:schemeClr val="dk1"/>
                </a:solidFill>
                <a:latin typeface="Calibri"/>
                <a:ea typeface="Calibri"/>
                <a:cs typeface="Calibri"/>
                <a:sym typeface="Calibri"/>
              </a:rPr>
              <a:t>interview.</a:t>
            </a:r>
            <a:endParaRPr sz="2200" b="1"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endParaRPr sz="2200" dirty="0">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1" dirty="0">
                <a:solidFill>
                  <a:schemeClr val="dk1"/>
                </a:solidFill>
                <a:latin typeface="Calibri"/>
                <a:ea typeface="Calibri"/>
                <a:cs typeface="Calibri"/>
                <a:sym typeface="Calibri"/>
              </a:rPr>
              <a:t>More </a:t>
            </a:r>
            <a:r>
              <a:rPr lang="en-US" sz="2200" b="1" dirty="0" smtClean="0">
                <a:solidFill>
                  <a:schemeClr val="dk1"/>
                </a:solidFill>
                <a:latin typeface="Calibri"/>
                <a:ea typeface="Calibri"/>
                <a:cs typeface="Calibri"/>
                <a:sym typeface="Calibri"/>
              </a:rPr>
              <a:t>CEL</a:t>
            </a:r>
            <a:r>
              <a:rPr lang="en-US" sz="2200" b="1" dirty="0">
                <a:solidFill>
                  <a:schemeClr val="dk1"/>
                </a:solidFill>
                <a:latin typeface="Calibri"/>
                <a:ea typeface="Calibri"/>
                <a:cs typeface="Calibri"/>
                <a:sym typeface="Calibri"/>
              </a:rPr>
              <a:t>! </a:t>
            </a:r>
            <a:r>
              <a:rPr lang="en-US" sz="2200" dirty="0">
                <a:solidFill>
                  <a:schemeClr val="dk1"/>
                </a:solidFill>
                <a:latin typeface="Calibri"/>
                <a:ea typeface="Calibri"/>
                <a:cs typeface="Calibri"/>
                <a:sym typeface="Calibri"/>
              </a:rPr>
              <a:t>Consider </a:t>
            </a:r>
            <a:r>
              <a:rPr lang="en-US" sz="2200" b="1" dirty="0">
                <a:solidFill>
                  <a:schemeClr val="dk1"/>
                </a:solidFill>
                <a:latin typeface="Calibri"/>
                <a:ea typeface="Calibri"/>
                <a:cs typeface="Calibri"/>
                <a:sym typeface="Calibri"/>
              </a:rPr>
              <a:t>additional </a:t>
            </a:r>
            <a:r>
              <a:rPr lang="en-US" sz="2200" b="1" dirty="0" smtClean="0">
                <a:solidFill>
                  <a:schemeClr val="dk1"/>
                </a:solidFill>
                <a:latin typeface="Calibri"/>
                <a:ea typeface="Calibri"/>
                <a:cs typeface="Calibri"/>
                <a:sym typeface="Calibri"/>
              </a:rPr>
              <a:t>community-engaged learning</a:t>
            </a:r>
            <a:r>
              <a:rPr lang="en-US" sz="2200" dirty="0" smtClean="0">
                <a:solidFill>
                  <a:schemeClr val="dk1"/>
                </a:solidFill>
                <a:latin typeface="Calibri"/>
                <a:ea typeface="Calibri"/>
                <a:cs typeface="Calibri"/>
                <a:sym typeface="Calibri"/>
              </a:rPr>
              <a:t> </a:t>
            </a:r>
            <a:r>
              <a:rPr lang="en-US" sz="2200" dirty="0">
                <a:solidFill>
                  <a:schemeClr val="dk1"/>
                </a:solidFill>
                <a:latin typeface="Calibri"/>
                <a:ea typeface="Calibri"/>
                <a:cs typeface="Calibri"/>
                <a:sym typeface="Calibri"/>
              </a:rPr>
              <a:t>courses to expand your experiences and knowledge and gain work-ready skills </a:t>
            </a:r>
            <a:r>
              <a:rPr lang="en-US" sz="2200" dirty="0" smtClean="0">
                <a:solidFill>
                  <a:schemeClr val="dk1"/>
                </a:solidFill>
                <a:latin typeface="Calibri"/>
                <a:ea typeface="Calibri"/>
                <a:cs typeface="Calibri"/>
                <a:sym typeface="Calibri"/>
              </a:rPr>
              <a:t>(look for SLC Attribute </a:t>
            </a:r>
            <a:r>
              <a:rPr lang="en-US" sz="2200" dirty="0">
                <a:solidFill>
                  <a:schemeClr val="dk1"/>
                </a:solidFill>
                <a:latin typeface="Calibri"/>
                <a:ea typeface="Calibri"/>
                <a:cs typeface="Calibri"/>
                <a:sym typeface="Calibri"/>
              </a:rPr>
              <a:t>on course registration page).</a:t>
            </a:r>
            <a:endParaRPr sz="2200"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endParaRPr sz="2200" dirty="0">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1" dirty="0">
                <a:solidFill>
                  <a:schemeClr val="dk1"/>
                </a:solidFill>
                <a:latin typeface="Calibri"/>
                <a:ea typeface="Calibri"/>
                <a:cs typeface="Calibri"/>
                <a:sym typeface="Calibri"/>
              </a:rPr>
              <a:t>Go Further!</a:t>
            </a:r>
            <a:r>
              <a:rPr lang="en-US" sz="2200" dirty="0">
                <a:solidFill>
                  <a:schemeClr val="dk1"/>
                </a:solidFill>
                <a:latin typeface="Calibri"/>
                <a:ea typeface="Calibri"/>
                <a:cs typeface="Calibri"/>
                <a:sym typeface="Calibri"/>
              </a:rPr>
              <a:t> Consider applying for </a:t>
            </a:r>
            <a:r>
              <a:rPr lang="en-US" sz="2200" b="1" dirty="0">
                <a:solidFill>
                  <a:schemeClr val="dk1"/>
                </a:solidFill>
                <a:latin typeface="Calibri"/>
                <a:ea typeface="Calibri"/>
                <a:cs typeface="Calibri"/>
                <a:sym typeface="Calibri"/>
              </a:rPr>
              <a:t>Rochester Summer Urban Fellow or Rochester Youth Year</a:t>
            </a:r>
            <a:r>
              <a:rPr lang="en-US" sz="2200" dirty="0">
                <a:solidFill>
                  <a:schemeClr val="dk1"/>
                </a:solidFill>
                <a:latin typeface="Calibri"/>
                <a:ea typeface="Calibri"/>
                <a:cs typeface="Calibri"/>
                <a:sym typeface="Calibri"/>
              </a:rPr>
              <a:t> after graduation. </a:t>
            </a:r>
            <a:r>
              <a:rPr lang="en-US" sz="2200" u="sng" dirty="0">
                <a:solidFill>
                  <a:schemeClr val="hlink"/>
                </a:solidFill>
                <a:latin typeface="Calibri"/>
                <a:ea typeface="Calibri"/>
                <a:cs typeface="Calibri"/>
                <a:sym typeface="Calibri"/>
                <a:hlinkClick r:id="rId3"/>
              </a:rPr>
              <a:t>https://www.youthyear.org/</a:t>
            </a:r>
            <a:r>
              <a:rPr lang="en-US" sz="2200" dirty="0">
                <a:solidFill>
                  <a:schemeClr val="dk1"/>
                </a:solidFill>
                <a:latin typeface="Calibri"/>
                <a:ea typeface="Calibri"/>
                <a:cs typeface="Calibri"/>
                <a:sym typeface="Calibri"/>
              </a:rPr>
              <a:t> </a:t>
            </a:r>
            <a:endParaRPr sz="2200"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None/>
            </a:pPr>
            <a:endParaRPr sz="2200" dirty="0">
              <a:solidFill>
                <a:schemeClr val="dk1"/>
              </a:solidFill>
              <a:latin typeface="Calibri"/>
              <a:ea typeface="Calibri"/>
              <a:cs typeface="Calibri"/>
              <a:sym typeface="Calibri"/>
            </a:endParaRPr>
          </a:p>
          <a:p>
            <a:pPr marL="457200" marR="0" lvl="0" indent="-368300" algn="l" rtl="0">
              <a:lnSpc>
                <a:spcPct val="100000"/>
              </a:lnSpc>
              <a:spcBef>
                <a:spcPts val="0"/>
              </a:spcBef>
              <a:spcAft>
                <a:spcPts val="0"/>
              </a:spcAft>
              <a:buClr>
                <a:schemeClr val="dk1"/>
              </a:buClr>
              <a:buSzPts val="2200"/>
              <a:buFont typeface="Calibri"/>
              <a:buChar char="❖"/>
            </a:pPr>
            <a:r>
              <a:rPr lang="en-US" sz="2200" b="1" dirty="0">
                <a:solidFill>
                  <a:schemeClr val="dk1"/>
                </a:solidFill>
                <a:latin typeface="Calibri"/>
                <a:ea typeface="Calibri"/>
                <a:cs typeface="Calibri"/>
                <a:sym typeface="Calibri"/>
              </a:rPr>
              <a:t>Go Beyond!</a:t>
            </a:r>
            <a:r>
              <a:rPr lang="en-US" sz="2200" dirty="0">
                <a:solidFill>
                  <a:schemeClr val="dk1"/>
                </a:solidFill>
                <a:latin typeface="Calibri"/>
                <a:ea typeface="Calibri"/>
                <a:cs typeface="Calibri"/>
                <a:sym typeface="Calibri"/>
              </a:rPr>
              <a:t> Look into </a:t>
            </a:r>
            <a:r>
              <a:rPr lang="en-US" sz="2200" b="1" dirty="0" smtClean="0">
                <a:solidFill>
                  <a:schemeClr val="dk1"/>
                </a:solidFill>
                <a:latin typeface="Calibri"/>
                <a:ea typeface="Calibri"/>
                <a:cs typeface="Calibri"/>
                <a:sym typeface="Calibri"/>
              </a:rPr>
              <a:t>CEL </a:t>
            </a:r>
            <a:r>
              <a:rPr lang="en-US" sz="2200" b="1" dirty="0">
                <a:solidFill>
                  <a:schemeClr val="dk1"/>
                </a:solidFill>
                <a:latin typeface="Calibri"/>
                <a:ea typeface="Calibri"/>
                <a:cs typeface="Calibri"/>
                <a:sym typeface="Calibri"/>
              </a:rPr>
              <a:t>or internships abroad</a:t>
            </a:r>
            <a:r>
              <a:rPr lang="en-US" sz="2200" dirty="0">
                <a:solidFill>
                  <a:schemeClr val="dk1"/>
                </a:solidFill>
                <a:latin typeface="Calibri"/>
                <a:ea typeface="Calibri"/>
                <a:cs typeface="Calibri"/>
                <a:sym typeface="Calibri"/>
              </a:rPr>
              <a:t> through international service opportunities or study abroad programs. </a:t>
            </a:r>
            <a:endParaRPr sz="2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mbria"/>
              <a:ea typeface="Cambria"/>
              <a:cs typeface="Cambria"/>
              <a:sym typeface="Cambr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2"/>
          <p:cNvSpPr txBox="1">
            <a:spLocks noGrp="1"/>
          </p:cNvSpPr>
          <p:nvPr>
            <p:ph type="title"/>
          </p:nvPr>
        </p:nvSpPr>
        <p:spPr>
          <a:xfrm>
            <a:off x="1841975" y="211400"/>
            <a:ext cx="9589800" cy="1402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a:solidFill>
                  <a:srgbClr val="262626"/>
                </a:solidFill>
                <a:latin typeface="Century Gothic"/>
                <a:ea typeface="Century Gothic"/>
                <a:cs typeface="Century Gothic"/>
                <a:sym typeface="Century Gothic"/>
              </a:rPr>
              <a:t>Resources</a:t>
            </a:r>
            <a:endParaRPr sz="3600" b="1" i="0" u="none" strike="noStrike" cap="none">
              <a:solidFill>
                <a:srgbClr val="262626"/>
              </a:solidFill>
              <a:latin typeface="Century Gothic"/>
              <a:ea typeface="Century Gothic"/>
              <a:cs typeface="Century Gothic"/>
              <a:sym typeface="Century Gothic"/>
            </a:endParaRPr>
          </a:p>
        </p:txBody>
      </p:sp>
      <p:sp>
        <p:nvSpPr>
          <p:cNvPr id="253" name="Google Shape;253;p32"/>
          <p:cNvSpPr/>
          <p:nvPr/>
        </p:nvSpPr>
        <p:spPr>
          <a:xfrm>
            <a:off x="1841975" y="1092700"/>
            <a:ext cx="9699000" cy="54846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0"/>
              </a:spcBef>
              <a:spcAft>
                <a:spcPts val="0"/>
              </a:spcAft>
              <a:buClr>
                <a:srgbClr val="000000"/>
              </a:buClr>
              <a:buSzPts val="2400"/>
              <a:buFont typeface="Arial"/>
              <a:buChar char="❏"/>
            </a:pPr>
            <a:r>
              <a:rPr lang="en-US" sz="2400" b="1" dirty="0" smtClean="0">
                <a:latin typeface="Century Gothic"/>
                <a:ea typeface="Century Gothic"/>
                <a:cs typeface="Century Gothic"/>
                <a:sym typeface="Century Gothic"/>
              </a:rPr>
              <a:t>CEL </a:t>
            </a:r>
            <a:r>
              <a:rPr lang="en-US" sz="2400" b="1" i="0" u="none" strike="noStrike" cap="none" dirty="0">
                <a:solidFill>
                  <a:srgbClr val="000000"/>
                </a:solidFill>
                <a:latin typeface="Century Gothic"/>
                <a:ea typeface="Century Gothic"/>
                <a:cs typeface="Century Gothic"/>
                <a:sym typeface="Century Gothic"/>
              </a:rPr>
              <a:t>Website and Resources:</a:t>
            </a:r>
            <a:endParaRPr sz="2400" b="1"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endParaRPr sz="1800" b="1" i="0" u="sng" strike="noStrike" cap="none" dirty="0">
              <a:solidFill>
                <a:schemeClr val="hlink"/>
              </a:solidFill>
              <a:latin typeface="Century Gothic"/>
              <a:ea typeface="Century Gothic"/>
              <a:cs typeface="Century Gothic"/>
              <a:sym typeface="Century Gothic"/>
              <a:hlinkClick r:id="rId3"/>
            </a:endParaRPr>
          </a:p>
          <a:p>
            <a:pPr marL="914400" lvl="0">
              <a:buSzPts val="1200"/>
            </a:pPr>
            <a:r>
              <a:rPr lang="en-US" sz="1800" b="1" u="sng" dirty="0">
                <a:solidFill>
                  <a:schemeClr val="hlink"/>
                </a:solidFill>
                <a:latin typeface="Century Gothic"/>
                <a:ea typeface="Century Gothic"/>
                <a:cs typeface="Century Gothic"/>
                <a:sym typeface="Century Gothic"/>
                <a:hlinkClick r:id="rId4"/>
              </a:rPr>
              <a:t>https://www.sjfc.edu/major-minors/community-engaged-learning</a:t>
            </a:r>
            <a:r>
              <a:rPr lang="en-US" sz="1800" b="1" u="sng" dirty="0" smtClean="0">
                <a:solidFill>
                  <a:schemeClr val="hlink"/>
                </a:solidFill>
                <a:latin typeface="Century Gothic"/>
                <a:ea typeface="Century Gothic"/>
                <a:cs typeface="Century Gothic"/>
                <a:sym typeface="Century Gothic"/>
                <a:hlinkClick r:id="rId4"/>
              </a:rPr>
              <a:t>/</a:t>
            </a:r>
            <a:r>
              <a:rPr lang="en-US" sz="1800" b="1" u="sng" dirty="0" smtClean="0">
                <a:solidFill>
                  <a:schemeClr val="hlink"/>
                </a:solidFill>
                <a:latin typeface="Century Gothic"/>
                <a:ea typeface="Century Gothic"/>
                <a:cs typeface="Century Gothic"/>
                <a:sym typeface="Century Gothic"/>
              </a:rPr>
              <a:t> </a:t>
            </a:r>
          </a:p>
          <a:p>
            <a:pPr marL="914400" lvl="0">
              <a:buSzPts val="1200"/>
            </a:pPr>
            <a:endParaRPr sz="2400" b="1" i="0" u="none" strike="noStrike" cap="none" dirty="0">
              <a:solidFill>
                <a:schemeClr val="dk1"/>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rgbClr val="000000"/>
              </a:buClr>
              <a:buSzPts val="2400"/>
              <a:buFont typeface="Arial"/>
              <a:buChar char="❏"/>
            </a:pPr>
            <a:r>
              <a:rPr lang="en-US" sz="2400" b="1" i="0" u="none" strike="noStrike" cap="none" dirty="0">
                <a:solidFill>
                  <a:srgbClr val="000000"/>
                </a:solidFill>
                <a:latin typeface="Century Gothic"/>
                <a:ea typeface="Century Gothic"/>
                <a:cs typeface="Century Gothic"/>
                <a:sym typeface="Century Gothic"/>
              </a:rPr>
              <a:t>Civic Engagement Grants</a:t>
            </a:r>
            <a:endParaRPr sz="2400" b="1" i="0" u="none" strike="noStrike" cap="none" dirty="0">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endParaRPr sz="2400" b="1" dirty="0">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rgbClr val="000000"/>
              </a:buClr>
              <a:buSzPts val="2400"/>
              <a:buFont typeface="Century Gothic"/>
              <a:buChar char="❏"/>
            </a:pPr>
            <a:r>
              <a:rPr lang="en-US" sz="2400" b="1" dirty="0">
                <a:latin typeface="Century Gothic"/>
                <a:ea typeface="Century Gothic"/>
                <a:cs typeface="Century Gothic"/>
                <a:sym typeface="Century Gothic"/>
              </a:rPr>
              <a:t>Civic Engagement Awards and Celebration</a:t>
            </a:r>
            <a:endParaRPr sz="2400" b="1" dirty="0">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000"/>
              <a:buFont typeface="Arial"/>
              <a:buNone/>
            </a:pPr>
            <a:endParaRPr sz="2400" b="1" i="0" u="none" strike="noStrike" cap="none" dirty="0">
              <a:solidFill>
                <a:srgbClr val="000000"/>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chemeClr val="dk1"/>
              </a:buClr>
              <a:buSzPts val="2400"/>
              <a:buFont typeface="Century Gothic"/>
              <a:buChar char="❏"/>
            </a:pPr>
            <a:r>
              <a:rPr lang="en-US" sz="2400" b="1" i="0" u="none" strike="noStrike" cap="none" dirty="0" smtClean="0">
                <a:solidFill>
                  <a:schemeClr val="dk1"/>
                </a:solidFill>
                <a:latin typeface="Century Gothic"/>
                <a:ea typeface="Century Gothic"/>
                <a:cs typeface="Century Gothic"/>
                <a:sym typeface="Century Gothic"/>
              </a:rPr>
              <a:t>Contact</a:t>
            </a:r>
            <a:endParaRPr sz="2400" b="1" i="0" u="none" strike="noStrike" cap="none" dirty="0">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3000"/>
              <a:buFont typeface="Arial"/>
              <a:buNone/>
            </a:pPr>
            <a:endParaRPr sz="3000" b="1"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000"/>
              <a:buFont typeface="Arial"/>
              <a:buNone/>
            </a:pPr>
            <a:endParaRPr sz="3000" b="1"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000"/>
              <a:buFont typeface="Arial"/>
              <a:buNone/>
            </a:pPr>
            <a:endParaRPr sz="3000" b="1"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sp>
        <p:nvSpPr>
          <p:cNvPr id="254" name="Google Shape;254;p32"/>
          <p:cNvSpPr/>
          <p:nvPr/>
        </p:nvSpPr>
        <p:spPr>
          <a:xfrm>
            <a:off x="2959075" y="4670075"/>
            <a:ext cx="7681200" cy="168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i="0" u="none" strike="noStrike" cap="none">
                <a:solidFill>
                  <a:srgbClr val="000000"/>
                </a:solidFill>
                <a:latin typeface="Calibri"/>
                <a:ea typeface="Calibri"/>
                <a:cs typeface="Calibri"/>
                <a:sym typeface="Calibri"/>
              </a:rPr>
              <a:t>Dr. Lynn Donahue</a:t>
            </a:r>
            <a:endParaRPr sz="14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i="0" u="none" strike="noStrike" cap="none">
                <a:solidFill>
                  <a:srgbClr val="000000"/>
                </a:solidFill>
                <a:latin typeface="Calibri"/>
                <a:ea typeface="Calibri"/>
                <a:cs typeface="Calibri"/>
                <a:sym typeface="Calibri"/>
              </a:rPr>
              <a:t>Assistant Director, </a:t>
            </a:r>
            <a:r>
              <a:rPr lang="en-US" sz="1800">
                <a:latin typeface="Calibri"/>
                <a:ea typeface="Calibri"/>
                <a:cs typeface="Calibri"/>
                <a:sym typeface="Calibri"/>
              </a:rPr>
              <a:t>Institute for Civic and Community Engagement</a:t>
            </a:r>
            <a:endParaRPr sz="18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Lavery Library 104</a:t>
            </a:r>
            <a:endParaRPr sz="18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i="0" u="none" strike="noStrike" cap="none">
                <a:solidFill>
                  <a:srgbClr val="000000"/>
                </a:solidFill>
                <a:latin typeface="Calibri"/>
                <a:ea typeface="Calibri"/>
                <a:cs typeface="Calibri"/>
                <a:sym typeface="Calibri"/>
              </a:rPr>
              <a:t>385-7342</a:t>
            </a:r>
            <a:endParaRPr sz="180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i="0" u="none" strike="noStrike" cap="none">
                <a:solidFill>
                  <a:srgbClr val="000000"/>
                </a:solidFill>
                <a:latin typeface="Calibri"/>
                <a:ea typeface="Calibri"/>
                <a:cs typeface="Calibri"/>
                <a:sym typeface="Calibri"/>
              </a:rPr>
              <a:t>ldonahue@sjfc.edu</a:t>
            </a:r>
            <a:endParaRPr sz="1800"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3"/>
          <p:cNvSpPr txBox="1">
            <a:spLocks noGrp="1"/>
          </p:cNvSpPr>
          <p:nvPr>
            <p:ph type="title"/>
          </p:nvPr>
        </p:nvSpPr>
        <p:spPr>
          <a:xfrm>
            <a:off x="1857290" y="1708484"/>
            <a:ext cx="10018713" cy="17525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8800"/>
              <a:buFont typeface="Century Gothic"/>
              <a:buNone/>
            </a:pPr>
            <a:r>
              <a:rPr lang="en-US" sz="8800" b="0" i="0" u="none" strike="noStrike" cap="none" dirty="0">
                <a:solidFill>
                  <a:srgbClr val="262626"/>
                </a:solidFill>
                <a:latin typeface="Century Gothic"/>
                <a:ea typeface="Century Gothic"/>
                <a:cs typeface="Century Gothic"/>
                <a:sym typeface="Century Gothic"/>
              </a:rPr>
              <a:t>What Will </a:t>
            </a:r>
            <a:r>
              <a:rPr lang="en-US" sz="8800" b="0" i="0" u="none" strike="noStrike" cap="none" dirty="0" smtClean="0">
                <a:solidFill>
                  <a:srgbClr val="262626"/>
                </a:solidFill>
                <a:latin typeface="Century Gothic"/>
                <a:ea typeface="Century Gothic"/>
                <a:cs typeface="Century Gothic"/>
                <a:sym typeface="Century Gothic"/>
              </a:rPr>
              <a:t>CEL </a:t>
            </a:r>
            <a:r>
              <a:rPr lang="en-US" sz="8800" b="0" i="0" u="none" strike="noStrike" cap="none" dirty="0">
                <a:solidFill>
                  <a:srgbClr val="262626"/>
                </a:solidFill>
                <a:latin typeface="Century Gothic"/>
                <a:ea typeface="Century Gothic"/>
                <a:cs typeface="Century Gothic"/>
                <a:sym typeface="Century Gothic"/>
              </a:rPr>
              <a:t>Look Like in Your Course?</a:t>
            </a:r>
            <a:endParaRPr sz="8800" b="0" i="0" u="none" strike="noStrike" cap="none" dirty="0">
              <a:solidFill>
                <a:srgbClr val="262626"/>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3"/>
          <p:cNvSpPr txBox="1">
            <a:spLocks noGrp="1"/>
          </p:cNvSpPr>
          <p:nvPr>
            <p:ph type="title"/>
          </p:nvPr>
        </p:nvSpPr>
        <p:spPr>
          <a:xfrm>
            <a:off x="2592924" y="0"/>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dirty="0">
                <a:solidFill>
                  <a:srgbClr val="262626"/>
                </a:solidFill>
                <a:latin typeface="Century Gothic"/>
                <a:ea typeface="Century Gothic"/>
                <a:cs typeface="Century Gothic"/>
                <a:sym typeface="Century Gothic"/>
              </a:rPr>
              <a:t>BIOL 108C Fundamentals of Nutrition with </a:t>
            </a:r>
            <a:r>
              <a:rPr lang="en-US" sz="3600" b="1" i="0" u="none" strike="noStrike" cap="none" dirty="0" err="1">
                <a:solidFill>
                  <a:srgbClr val="262626"/>
                </a:solidFill>
                <a:latin typeface="Century Gothic"/>
                <a:ea typeface="Century Gothic"/>
                <a:cs typeface="Century Gothic"/>
                <a:sym typeface="Century Gothic"/>
              </a:rPr>
              <a:t>Foodlink</a:t>
            </a:r>
            <a:endParaRPr sz="3600" b="0" i="0" u="none" strike="noStrike" cap="none" dirty="0">
              <a:solidFill>
                <a:srgbClr val="262626"/>
              </a:solidFill>
              <a:latin typeface="Century Gothic"/>
              <a:ea typeface="Century Gothic"/>
              <a:cs typeface="Century Gothic"/>
              <a:sym typeface="Century Gothic"/>
            </a:endParaRPr>
          </a:p>
        </p:txBody>
      </p:sp>
      <p:sp>
        <p:nvSpPr>
          <p:cNvPr id="356" name="Google Shape;356;p43"/>
          <p:cNvSpPr/>
          <p:nvPr/>
        </p:nvSpPr>
        <p:spPr>
          <a:xfrm>
            <a:off x="2592924" y="1153439"/>
            <a:ext cx="9156490" cy="341632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800"/>
              <a:buFont typeface="Arial" panose="020B0604020202020204" pitchFamily="34" charset="0"/>
              <a:buChar char="•"/>
            </a:pPr>
            <a:r>
              <a:rPr lang="en-US" sz="1800" b="0" i="0" u="none" strike="noStrike" cap="none" dirty="0" err="1">
                <a:solidFill>
                  <a:schemeClr val="dk1"/>
                </a:solidFill>
                <a:latin typeface="Century Gothic"/>
                <a:ea typeface="Century Gothic"/>
                <a:cs typeface="Century Gothic"/>
                <a:sym typeface="Century Gothic"/>
              </a:rPr>
              <a:t>Foodlink</a:t>
            </a:r>
            <a:r>
              <a:rPr lang="en-US" sz="1800" b="0" i="0" u="none" strike="noStrike" cap="none" dirty="0">
                <a:solidFill>
                  <a:schemeClr val="dk1"/>
                </a:solidFill>
                <a:latin typeface="Century Gothic"/>
                <a:ea typeface="Century Gothic"/>
                <a:cs typeface="Century Gothic"/>
                <a:sym typeface="Century Gothic"/>
              </a:rPr>
              <a:t> </a:t>
            </a:r>
            <a:r>
              <a:rPr lang="en-US" sz="1800" b="0" i="0" u="none" strike="noStrike" cap="none" dirty="0" smtClean="0">
                <a:solidFill>
                  <a:schemeClr val="dk1"/>
                </a:solidFill>
                <a:latin typeface="Century Gothic"/>
                <a:ea typeface="Century Gothic"/>
                <a:cs typeface="Century Gothic"/>
                <a:sym typeface="Century Gothic"/>
              </a:rPr>
              <a:t>operations target </a:t>
            </a:r>
            <a:r>
              <a:rPr lang="en-US" sz="1800" b="0" i="0" u="none" strike="noStrike" cap="none" dirty="0">
                <a:solidFill>
                  <a:schemeClr val="dk1"/>
                </a:solidFill>
                <a:latin typeface="Century Gothic"/>
                <a:ea typeface="Century Gothic"/>
                <a:cs typeface="Century Gothic"/>
                <a:sym typeface="Century Gothic"/>
              </a:rPr>
              <a:t>the root causes of </a:t>
            </a:r>
            <a:r>
              <a:rPr lang="en-US" sz="1800" b="0" i="0" u="none" strike="noStrike" cap="none" dirty="0" smtClean="0">
                <a:solidFill>
                  <a:schemeClr val="dk1"/>
                </a:solidFill>
                <a:latin typeface="Century Gothic"/>
                <a:ea typeface="Century Gothic"/>
                <a:cs typeface="Century Gothic"/>
                <a:sym typeface="Century Gothic"/>
              </a:rPr>
              <a:t>hunger by </a:t>
            </a:r>
            <a:r>
              <a:rPr lang="en-US" sz="1800" b="0" i="0" u="none" strike="noStrike" cap="none" dirty="0">
                <a:solidFill>
                  <a:schemeClr val="dk1"/>
                </a:solidFill>
                <a:latin typeface="Century Gothic"/>
                <a:ea typeface="Century Gothic"/>
                <a:cs typeface="Century Gothic"/>
                <a:sym typeface="Century Gothic"/>
              </a:rPr>
              <a:t>distributing food to a network of human service agencies, serving meals though our commercial kitchen, and offering more than 30 food-related programs such as Cooking Matters classes to children and adults. </a:t>
            </a:r>
            <a:endParaRPr sz="1400" b="0" i="0" u="none" strike="noStrike" cap="none" dirty="0">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Century Gothic"/>
                <a:ea typeface="Century Gothic"/>
                <a:cs typeface="Century Gothic"/>
                <a:sym typeface="Century Gothic"/>
              </a:rPr>
              <a:t>Students will provide support for the Cooking Matters program by transporting supplies, reviewing course instructor guide each week, helping to teach cooking stations, engaging participants in conversations about cooking and nutrition topics based on lesson topics at each class, doing dishes, and assisting with both set up and break down of class.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pic>
        <p:nvPicPr>
          <p:cNvPr id="357" name="Google Shape;357;p43"/>
          <p:cNvPicPr preferRelativeResize="0"/>
          <p:nvPr/>
        </p:nvPicPr>
        <p:blipFill rotWithShape="1">
          <a:blip r:embed="rId3">
            <a:alphaModFix/>
          </a:blip>
          <a:srcRect r="20416"/>
          <a:stretch/>
        </p:blipFill>
        <p:spPr>
          <a:xfrm>
            <a:off x="3411071" y="4382696"/>
            <a:ext cx="3344412" cy="2363867"/>
          </a:xfrm>
          <a:prstGeom prst="rect">
            <a:avLst/>
          </a:prstGeom>
          <a:noFill/>
          <a:ln>
            <a:noFill/>
          </a:ln>
        </p:spPr>
      </p:pic>
      <p:pic>
        <p:nvPicPr>
          <p:cNvPr id="358" name="Google Shape;358;p43"/>
          <p:cNvPicPr preferRelativeResize="0"/>
          <p:nvPr/>
        </p:nvPicPr>
        <p:blipFill rotWithShape="1">
          <a:blip r:embed="rId4">
            <a:alphaModFix/>
          </a:blip>
          <a:srcRect/>
          <a:stretch/>
        </p:blipFill>
        <p:spPr>
          <a:xfrm>
            <a:off x="7853819" y="4400021"/>
            <a:ext cx="3519814" cy="234654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4"/>
          <p:cNvSpPr txBox="1">
            <a:spLocks noGrp="1"/>
          </p:cNvSpPr>
          <p:nvPr>
            <p:ph type="title"/>
          </p:nvPr>
        </p:nvSpPr>
        <p:spPr>
          <a:xfrm>
            <a:off x="1747874" y="273375"/>
            <a:ext cx="10173900" cy="128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4000"/>
              <a:buFont typeface="Century Gothic"/>
              <a:buNone/>
            </a:pPr>
            <a:r>
              <a:rPr lang="en-US" sz="4000" b="1" i="0" u="none" strike="noStrike" cap="none">
                <a:solidFill>
                  <a:srgbClr val="262626"/>
                </a:solidFill>
                <a:latin typeface="Century Gothic"/>
                <a:ea typeface="Century Gothic"/>
                <a:cs typeface="Century Gothic"/>
                <a:sym typeface="Century Gothic"/>
              </a:rPr>
              <a:t>PSJS 250: Social Change through Service</a:t>
            </a:r>
            <a:endParaRPr sz="4000" b="1" i="0" u="none" strike="noStrike" cap="none">
              <a:solidFill>
                <a:srgbClr val="262626"/>
              </a:solidFill>
              <a:latin typeface="Century Gothic"/>
              <a:ea typeface="Century Gothic"/>
              <a:cs typeface="Century Gothic"/>
              <a:sym typeface="Century Gothic"/>
            </a:endParaRPr>
          </a:p>
        </p:txBody>
      </p:sp>
      <p:sp>
        <p:nvSpPr>
          <p:cNvPr id="265" name="Google Shape;265;p34"/>
          <p:cNvSpPr/>
          <p:nvPr/>
        </p:nvSpPr>
        <p:spPr>
          <a:xfrm>
            <a:off x="2057700" y="2032750"/>
            <a:ext cx="4343100" cy="45966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Century Gothic"/>
                <a:ea typeface="Century Gothic"/>
                <a:cs typeface="Century Gothic"/>
                <a:sym typeface="Century Gothic"/>
              </a:rPr>
              <a:t>Seeds of Success</a:t>
            </a:r>
            <a:r>
              <a:rPr lang="en-US" sz="1800" b="0" i="0" u="none" strike="noStrike" cap="none" dirty="0">
                <a:solidFill>
                  <a:schemeClr val="dk1"/>
                </a:solidFill>
                <a:latin typeface="Century Gothic"/>
                <a:ea typeface="Century Gothic"/>
                <a:cs typeface="Century Gothic"/>
                <a:sym typeface="Century Gothic"/>
              </a:rPr>
              <a:t> is a resiliency and social-emotional learning program offered through St. John Fisher College’s Institute for Civic and Community Engagement. Seeds of Success is designed to develop a resiliency mindset in young, underserved children (grades 1-3) residing in the city of Rochester, NY.  Resiliency is defined as “a set of qualities that helps a person to withstand many of the negative effects of adversity” (Gilligan, 2000). </a:t>
            </a: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sp>
        <p:nvSpPr>
          <p:cNvPr id="266" name="Google Shape;266;p34"/>
          <p:cNvSpPr/>
          <p:nvPr/>
        </p:nvSpPr>
        <p:spPr>
          <a:xfrm>
            <a:off x="2101875" y="1044075"/>
            <a:ext cx="9582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hlink"/>
                </a:solidFill>
                <a:latin typeface="Century Gothic"/>
                <a:ea typeface="Century Gothic"/>
                <a:cs typeface="Century Gothic"/>
                <a:sym typeface="Century Gothic"/>
                <a:hlinkClick r:id="rId3"/>
              </a:rPr>
              <a:t>http://sjfcsocialchangethroughservice.weebly.com/</a:t>
            </a:r>
            <a:r>
              <a:rPr lang="en-US" sz="1800" b="0" i="0" u="none" strike="noStrike" cap="none">
                <a:solidFill>
                  <a:schemeClr val="dk1"/>
                </a:solidFill>
                <a:latin typeface="Century Gothic"/>
                <a:ea typeface="Century Gothic"/>
                <a:cs typeface="Century Gothic"/>
                <a:sym typeface="Century Gothic"/>
              </a:rPr>
              <a:t>; </a:t>
            </a:r>
            <a:r>
              <a:rPr lang="en-US" sz="1800" b="0" i="0" u="sng" strike="noStrike" cap="none">
                <a:solidFill>
                  <a:schemeClr val="hlink"/>
                </a:solidFill>
                <a:latin typeface="Century Gothic"/>
                <a:ea typeface="Century Gothic"/>
                <a:cs typeface="Century Gothic"/>
                <a:sym typeface="Century Gothic"/>
                <a:hlinkClick r:id="rId4"/>
              </a:rPr>
              <a:t>http://seedsofsuccesssjfc.weebly.com/</a:t>
            </a:r>
            <a:r>
              <a:rPr lang="en-US" sz="1800" b="0" i="0" u="none" strike="noStrike" cap="none">
                <a:solidFill>
                  <a:schemeClr val="dk1"/>
                </a:solidFill>
                <a:latin typeface="Century Gothic"/>
                <a:ea typeface="Century Gothic"/>
                <a:cs typeface="Century Gothic"/>
                <a:sym typeface="Century Gothic"/>
              </a:rPr>
              <a:t> </a:t>
            </a: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268" name="Google Shape;268;p34"/>
          <p:cNvPicPr preferRelativeResize="0"/>
          <p:nvPr/>
        </p:nvPicPr>
        <p:blipFill rotWithShape="1">
          <a:blip r:embed="rId5">
            <a:alphaModFix/>
          </a:blip>
          <a:srcRect/>
          <a:stretch/>
        </p:blipFill>
        <p:spPr>
          <a:xfrm>
            <a:off x="7162800" y="2209800"/>
            <a:ext cx="4335576" cy="3466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0"/>
          <p:cNvSpPr txBox="1">
            <a:spLocks noGrp="1"/>
          </p:cNvSpPr>
          <p:nvPr>
            <p:ph type="title"/>
          </p:nvPr>
        </p:nvSpPr>
        <p:spPr>
          <a:xfrm>
            <a:off x="2580398" y="173173"/>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dirty="0" smtClean="0">
                <a:solidFill>
                  <a:srgbClr val="262626"/>
                </a:solidFill>
                <a:latin typeface="Century Gothic"/>
                <a:ea typeface="Century Gothic"/>
                <a:cs typeface="Century Gothic"/>
                <a:sym typeface="Century Gothic"/>
              </a:rPr>
              <a:t>BIOL10: Environmental Issues</a:t>
            </a:r>
            <a:endParaRPr sz="3600" b="0" i="0" u="none" strike="noStrike" cap="none" dirty="0">
              <a:solidFill>
                <a:srgbClr val="262626"/>
              </a:solidFill>
              <a:latin typeface="Century Gothic"/>
              <a:ea typeface="Century Gothic"/>
              <a:cs typeface="Century Gothic"/>
              <a:sym typeface="Century Gothic"/>
            </a:endParaRPr>
          </a:p>
        </p:txBody>
      </p:sp>
      <p:sp>
        <p:nvSpPr>
          <p:cNvPr id="415" name="Google Shape;415;p50"/>
          <p:cNvSpPr/>
          <p:nvPr/>
        </p:nvSpPr>
        <p:spPr>
          <a:xfrm>
            <a:off x="1676401" y="1066800"/>
            <a:ext cx="6172200" cy="5181600"/>
          </a:xfrm>
          <a:prstGeom prst="rect">
            <a:avLst/>
          </a:prstGeom>
          <a:noFill/>
          <a:ln>
            <a:noFill/>
          </a:ln>
        </p:spPr>
        <p:txBody>
          <a:bodyPr spcFirstLastPara="1" wrap="square" lIns="91425" tIns="45700" rIns="91425" bIns="45700" anchor="t" anchorCtr="0">
            <a:noAutofit/>
          </a:bodyPr>
          <a:lstStyle/>
          <a:p>
            <a:pPr marL="285750" lvl="0" indent="-285750">
              <a:buClr>
                <a:schemeClr val="dk1"/>
              </a:buClr>
              <a:buSzPts val="1800"/>
              <a:buFont typeface="Arial"/>
              <a:buChar char="•"/>
            </a:pPr>
            <a:r>
              <a:rPr lang="en-US" dirty="0">
                <a:solidFill>
                  <a:schemeClr val="dk1"/>
                </a:solidFill>
                <a:latin typeface="Century Gothic"/>
                <a:ea typeface="Century Gothic"/>
                <a:cs typeface="Century Gothic"/>
                <a:sym typeface="Century Gothic"/>
              </a:rPr>
              <a:t>Research the </a:t>
            </a:r>
            <a:r>
              <a:rPr lang="en-US" b="1" dirty="0">
                <a:solidFill>
                  <a:schemeClr val="dk1"/>
                </a:solidFill>
                <a:latin typeface="Century Gothic"/>
                <a:ea typeface="Century Gothic"/>
                <a:cs typeface="Century Gothic"/>
                <a:sym typeface="Century Gothic"/>
              </a:rPr>
              <a:t>history of the neighborhood </a:t>
            </a:r>
            <a:r>
              <a:rPr lang="en-US" dirty="0">
                <a:solidFill>
                  <a:schemeClr val="dk1"/>
                </a:solidFill>
                <a:latin typeface="Century Gothic"/>
                <a:ea typeface="Century Gothic"/>
                <a:cs typeface="Century Gothic"/>
                <a:sym typeface="Century Gothic"/>
              </a:rPr>
              <a:t>and how environmental justice looked in history vs. the present (culturally rich, predominantly black). (people and pollution)</a:t>
            </a:r>
          </a:p>
          <a:p>
            <a:pPr marL="285750" lvl="0" indent="-285750">
              <a:buClr>
                <a:schemeClr val="dk1"/>
              </a:buClr>
              <a:buSzPts val="1800"/>
              <a:buFont typeface="Arial"/>
              <a:buChar char="•"/>
            </a:pPr>
            <a:endParaRPr lang="en-US" dirty="0">
              <a:solidFill>
                <a:schemeClr val="dk1"/>
              </a:solidFill>
              <a:latin typeface="Century Gothic"/>
              <a:ea typeface="Century Gothic"/>
              <a:cs typeface="Century Gothic"/>
              <a:sym typeface="Century Gothic"/>
            </a:endParaRPr>
          </a:p>
          <a:p>
            <a:pPr marL="285750" lvl="0" indent="-285750">
              <a:buClr>
                <a:schemeClr val="dk1"/>
              </a:buClr>
              <a:buSzPts val="1800"/>
              <a:buFont typeface="Arial"/>
              <a:buChar char="•"/>
            </a:pPr>
            <a:r>
              <a:rPr lang="en-US" dirty="0" smtClean="0">
                <a:solidFill>
                  <a:schemeClr val="dk1"/>
                </a:solidFill>
                <a:latin typeface="Century Gothic"/>
                <a:ea typeface="Century Gothic"/>
                <a:cs typeface="Century Gothic"/>
                <a:sym typeface="Century Gothic"/>
              </a:rPr>
              <a:t>Research the </a:t>
            </a:r>
            <a:r>
              <a:rPr lang="en-US" b="1" dirty="0" smtClean="0">
                <a:solidFill>
                  <a:schemeClr val="dk1"/>
                </a:solidFill>
                <a:latin typeface="Century Gothic"/>
                <a:ea typeface="Century Gothic"/>
                <a:cs typeface="Century Gothic"/>
                <a:sym typeface="Century Gothic"/>
              </a:rPr>
              <a:t>history </a:t>
            </a:r>
            <a:r>
              <a:rPr lang="en-US" b="1" dirty="0">
                <a:solidFill>
                  <a:schemeClr val="dk1"/>
                </a:solidFill>
                <a:latin typeface="Century Gothic"/>
                <a:ea typeface="Century Gothic"/>
                <a:cs typeface="Century Gothic"/>
                <a:sym typeface="Century Gothic"/>
              </a:rPr>
              <a:t>of natural environment of the neighborhood- </a:t>
            </a:r>
            <a:r>
              <a:rPr lang="en-US" dirty="0">
                <a:solidFill>
                  <a:schemeClr val="dk1"/>
                </a:solidFill>
                <a:latin typeface="Century Gothic"/>
                <a:ea typeface="Century Gothic"/>
                <a:cs typeface="Century Gothic"/>
                <a:sym typeface="Century Gothic"/>
              </a:rPr>
              <a:t>How did change impact physical and natural environment and its people. (Nature)</a:t>
            </a:r>
          </a:p>
          <a:p>
            <a:pPr marL="285750" lvl="0" indent="-285750">
              <a:buClr>
                <a:schemeClr val="dk1"/>
              </a:buClr>
              <a:buSzPts val="1800"/>
              <a:buFont typeface="Arial"/>
              <a:buChar char="•"/>
            </a:pPr>
            <a:endParaRPr lang="en-US" dirty="0">
              <a:solidFill>
                <a:schemeClr val="dk1"/>
              </a:solidFill>
              <a:latin typeface="Century Gothic"/>
              <a:ea typeface="Century Gothic"/>
              <a:cs typeface="Century Gothic"/>
              <a:sym typeface="Century Gothic"/>
            </a:endParaRPr>
          </a:p>
          <a:p>
            <a:pPr marL="285750" lvl="0" indent="-285750">
              <a:buClr>
                <a:schemeClr val="dk1"/>
              </a:buClr>
              <a:buSzPts val="1800"/>
              <a:buFont typeface="Arial"/>
              <a:buChar char="•"/>
            </a:pPr>
            <a:r>
              <a:rPr lang="en-US" b="1" dirty="0">
                <a:solidFill>
                  <a:schemeClr val="dk1"/>
                </a:solidFill>
                <a:latin typeface="Century Gothic"/>
                <a:ea typeface="Century Gothic"/>
                <a:cs typeface="Century Gothic"/>
                <a:sym typeface="Century Gothic"/>
              </a:rPr>
              <a:t>Develop environmental justice and urban agriculture curriculum </a:t>
            </a:r>
            <a:r>
              <a:rPr lang="en-US" dirty="0">
                <a:solidFill>
                  <a:schemeClr val="dk1"/>
                </a:solidFill>
                <a:latin typeface="Century Gothic"/>
                <a:ea typeface="Century Gothic"/>
                <a:cs typeface="Century Gothic"/>
                <a:sym typeface="Century Gothic"/>
              </a:rPr>
              <a:t>for different ages school age -Adult .</a:t>
            </a:r>
          </a:p>
          <a:p>
            <a:pPr marL="285750" lvl="0" indent="-285750">
              <a:buClr>
                <a:schemeClr val="dk1"/>
              </a:buClr>
              <a:buSzPts val="1800"/>
              <a:buFont typeface="Arial"/>
              <a:buChar char="•"/>
            </a:pPr>
            <a:endParaRPr lang="en-US" dirty="0">
              <a:solidFill>
                <a:schemeClr val="dk1"/>
              </a:solidFill>
              <a:latin typeface="Century Gothic"/>
              <a:ea typeface="Century Gothic"/>
              <a:cs typeface="Century Gothic"/>
              <a:sym typeface="Century Gothic"/>
            </a:endParaRPr>
          </a:p>
          <a:p>
            <a:pPr marL="285750" lvl="0" indent="-285750">
              <a:buClr>
                <a:schemeClr val="dk1"/>
              </a:buClr>
              <a:buSzPts val="1800"/>
              <a:buFont typeface="Arial"/>
              <a:buChar char="•"/>
            </a:pPr>
            <a:r>
              <a:rPr lang="en-US" b="1" dirty="0">
                <a:solidFill>
                  <a:schemeClr val="dk1"/>
                </a:solidFill>
                <a:latin typeface="Century Gothic"/>
                <a:ea typeface="Century Gothic"/>
                <a:cs typeface="Century Gothic"/>
                <a:sym typeface="Century Gothic"/>
              </a:rPr>
              <a:t>Develop outreach and marketing </a:t>
            </a:r>
            <a:r>
              <a:rPr lang="en-US" dirty="0">
                <a:solidFill>
                  <a:schemeClr val="dk1"/>
                </a:solidFill>
                <a:latin typeface="Century Gothic"/>
                <a:ea typeface="Century Gothic"/>
                <a:cs typeface="Century Gothic"/>
                <a:sym typeface="Century Gothic"/>
              </a:rPr>
              <a:t>into the neighborhood (postcards, promotion) to promote programs.</a:t>
            </a:r>
          </a:p>
          <a:p>
            <a:pPr marL="285750" lvl="0" indent="-285750">
              <a:buClr>
                <a:schemeClr val="dk1"/>
              </a:buClr>
              <a:buSzPts val="1800"/>
              <a:buFont typeface="Arial"/>
              <a:buChar char="•"/>
            </a:pPr>
            <a:endParaRPr lang="en-US" dirty="0">
              <a:solidFill>
                <a:schemeClr val="dk1"/>
              </a:solidFill>
              <a:latin typeface="Century Gothic"/>
              <a:ea typeface="Century Gothic"/>
              <a:cs typeface="Century Gothic"/>
              <a:sym typeface="Century Gothic"/>
            </a:endParaRPr>
          </a:p>
          <a:p>
            <a:pPr marL="285750" lvl="0" indent="-285750">
              <a:buClr>
                <a:schemeClr val="dk1"/>
              </a:buClr>
              <a:buSzPts val="1800"/>
              <a:buFont typeface="Arial"/>
              <a:buChar char="•"/>
            </a:pPr>
            <a:r>
              <a:rPr lang="en-US" b="1" dirty="0">
                <a:solidFill>
                  <a:schemeClr val="dk1"/>
                </a:solidFill>
                <a:latin typeface="Century Gothic"/>
                <a:ea typeface="Century Gothic"/>
                <a:cs typeface="Century Gothic"/>
                <a:sym typeface="Century Gothic"/>
              </a:rPr>
              <a:t>Research the biology of appropriate plants </a:t>
            </a:r>
            <a:r>
              <a:rPr lang="en-US" dirty="0">
                <a:solidFill>
                  <a:schemeClr val="dk1"/>
                </a:solidFill>
                <a:latin typeface="Century Gothic"/>
                <a:ea typeface="Century Gothic"/>
                <a:cs typeface="Century Gothic"/>
                <a:sym typeface="Century Gothic"/>
              </a:rPr>
              <a:t>(ornamental, pest controlling, edible and medicinal) that could do well in the courtyard consistent with curriculum ideas. Take a lead on class project of planting of seedlings in the greenhouse for the courtyard garden.</a:t>
            </a:r>
          </a:p>
          <a:p>
            <a:pPr marL="285750" lvl="0" indent="-285750">
              <a:buClr>
                <a:schemeClr val="dk1"/>
              </a:buClr>
              <a:buSzPts val="1800"/>
              <a:buFont typeface="Arial"/>
              <a:buChar char="•"/>
            </a:pPr>
            <a:endParaRPr lang="en-US" dirty="0">
              <a:solidFill>
                <a:schemeClr val="dk1"/>
              </a:solidFill>
              <a:latin typeface="Century Gothic"/>
              <a:ea typeface="Century Gothic"/>
              <a:cs typeface="Century Gothic"/>
              <a:sym typeface="Century Gothic"/>
            </a:endParaRPr>
          </a:p>
          <a:p>
            <a:pPr marL="285750" lvl="0" indent="-285750">
              <a:buClr>
                <a:schemeClr val="dk1"/>
              </a:buClr>
              <a:buSzPts val="1800"/>
              <a:buFont typeface="Arial"/>
              <a:buChar char="•"/>
            </a:pPr>
            <a:r>
              <a:rPr lang="en-US" b="1" dirty="0">
                <a:solidFill>
                  <a:schemeClr val="dk1"/>
                </a:solidFill>
                <a:latin typeface="Century Gothic"/>
                <a:ea typeface="Century Gothic"/>
                <a:cs typeface="Century Gothic"/>
                <a:sym typeface="Century Gothic"/>
              </a:rPr>
              <a:t>Develop an event honoring environmental sustainability </a:t>
            </a:r>
            <a:r>
              <a:rPr lang="en-US" dirty="0">
                <a:solidFill>
                  <a:schemeClr val="dk1"/>
                </a:solidFill>
                <a:latin typeface="Century Gothic"/>
                <a:ea typeface="Century Gothic"/>
                <a:cs typeface="Century Gothic"/>
                <a:sym typeface="Century Gothic"/>
              </a:rPr>
              <a:t>(Earth Week) and template for future events (logistics, involvement of posters, activities, books for read-aloud, etc.) Create a kit for future event implementation. </a:t>
            </a:r>
            <a:endParaRPr b="0" i="0" u="none" strike="noStrike" cap="none" dirty="0">
              <a:solidFill>
                <a:schemeClr val="dk1"/>
              </a:solidFill>
              <a:latin typeface="Century Gothic"/>
              <a:ea typeface="Century Gothic"/>
              <a:cs typeface="Century Gothic"/>
              <a:sym typeface="Century Gothic"/>
            </a:endParaRPr>
          </a:p>
        </p:txBody>
      </p:sp>
      <p:pic>
        <p:nvPicPr>
          <p:cNvPr id="417" name="Google Shape;417;p50"/>
          <p:cNvPicPr preferRelativeResize="0"/>
          <p:nvPr/>
        </p:nvPicPr>
        <p:blipFill rotWithShape="1">
          <a:blip r:embed="rId3">
            <a:alphaModFix/>
          </a:blip>
          <a:srcRect/>
          <a:stretch/>
        </p:blipFill>
        <p:spPr>
          <a:xfrm>
            <a:off x="8229600" y="1676400"/>
            <a:ext cx="3230148" cy="4267200"/>
          </a:xfrm>
          <a:prstGeom prst="rect">
            <a:avLst/>
          </a:prstGeom>
          <a:noFill/>
          <a:ln>
            <a:noFill/>
          </a:ln>
        </p:spPr>
      </p:pic>
    </p:spTree>
    <p:extLst>
      <p:ext uri="{BB962C8B-B14F-4D97-AF65-F5344CB8AC3E}">
        <p14:creationId xmlns:p14="http://schemas.microsoft.com/office/powerpoint/2010/main" val="3453193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6"/>
          <p:cNvSpPr txBox="1">
            <a:spLocks noGrp="1"/>
          </p:cNvSpPr>
          <p:nvPr>
            <p:ph type="title"/>
          </p:nvPr>
        </p:nvSpPr>
        <p:spPr>
          <a:xfrm>
            <a:off x="2580398" y="173173"/>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dirty="0">
                <a:solidFill>
                  <a:srgbClr val="262626"/>
                </a:solidFill>
                <a:latin typeface="Century Gothic"/>
                <a:ea typeface="Century Gothic"/>
                <a:cs typeface="Century Gothic"/>
                <a:sym typeface="Century Gothic"/>
              </a:rPr>
              <a:t>CHEM </a:t>
            </a:r>
            <a:r>
              <a:rPr lang="en-US" sz="3600" b="1" i="0" u="none" strike="noStrike" cap="none" dirty="0" smtClean="0">
                <a:solidFill>
                  <a:srgbClr val="262626"/>
                </a:solidFill>
                <a:latin typeface="Century Gothic"/>
                <a:ea typeface="Century Gothic"/>
                <a:cs typeface="Century Gothic"/>
                <a:sym typeface="Century Gothic"/>
              </a:rPr>
              <a:t>214: Biochemical Systems</a:t>
            </a:r>
            <a:endParaRPr sz="3600" b="0" i="0" u="none" strike="noStrike" cap="none" dirty="0">
              <a:solidFill>
                <a:srgbClr val="262626"/>
              </a:solidFill>
              <a:latin typeface="Century Gothic"/>
              <a:ea typeface="Century Gothic"/>
              <a:cs typeface="Century Gothic"/>
              <a:sym typeface="Century Gothic"/>
            </a:endParaRPr>
          </a:p>
        </p:txBody>
      </p:sp>
      <p:sp>
        <p:nvSpPr>
          <p:cNvPr id="381" name="Google Shape;381;p46"/>
          <p:cNvSpPr/>
          <p:nvPr/>
        </p:nvSpPr>
        <p:spPr>
          <a:xfrm>
            <a:off x="2167701" y="888332"/>
            <a:ext cx="8563627" cy="2862322"/>
          </a:xfrm>
          <a:prstGeom prst="rect">
            <a:avLst/>
          </a:prstGeom>
          <a:noFill/>
          <a:ln>
            <a:noFill/>
          </a:ln>
        </p:spPr>
        <p:txBody>
          <a:bodyPr spcFirstLastPara="1" wrap="square" lIns="91425" tIns="45700" rIns="91425" bIns="45700" anchor="t" anchorCtr="0">
            <a:noAutofit/>
          </a:bodyPr>
          <a:lstStyle/>
          <a:p>
            <a:pPr marL="285750" lvl="0" indent="-285750">
              <a:buClr>
                <a:schemeClr val="dk1"/>
              </a:buClr>
              <a:buSzPts val="1800"/>
              <a:buFont typeface="Arial"/>
              <a:buChar char="•"/>
            </a:pPr>
            <a:r>
              <a:rPr lang="en-US" sz="1800" dirty="0">
                <a:solidFill>
                  <a:schemeClr val="dk1"/>
                </a:solidFill>
                <a:latin typeface="Century Gothic"/>
                <a:ea typeface="Century Gothic"/>
                <a:cs typeface="Century Gothic"/>
                <a:sym typeface="Century Gothic"/>
              </a:rPr>
              <a:t>Students will run a propelled car to illustrate principles of chemistry and make science fun for the Nativity Preparatory Academy. </a:t>
            </a:r>
            <a:endParaRPr lang="en-US" sz="1800" dirty="0" smtClean="0">
              <a:solidFill>
                <a:schemeClr val="dk1"/>
              </a:solidFill>
              <a:latin typeface="Century Gothic"/>
              <a:ea typeface="Century Gothic"/>
              <a:cs typeface="Century Gothic"/>
              <a:sym typeface="Century Gothic"/>
            </a:endParaRPr>
          </a:p>
          <a:p>
            <a:pPr marL="285750" lvl="0" indent="-285750">
              <a:buClr>
                <a:schemeClr val="dk1"/>
              </a:buClr>
              <a:buSzPts val="1800"/>
              <a:buFont typeface="Arial"/>
              <a:buChar char="•"/>
            </a:pPr>
            <a:endParaRPr lang="en-US" sz="1800" dirty="0">
              <a:solidFill>
                <a:schemeClr val="dk1"/>
              </a:solidFill>
              <a:latin typeface="Century Gothic"/>
              <a:ea typeface="Century Gothic"/>
              <a:cs typeface="Century Gothic"/>
              <a:sym typeface="Century Gothic"/>
            </a:endParaRPr>
          </a:p>
          <a:p>
            <a:pPr marL="285750" lvl="0" indent="-285750">
              <a:buClr>
                <a:schemeClr val="dk1"/>
              </a:buClr>
              <a:buSzPts val="1800"/>
              <a:buFont typeface="Arial"/>
              <a:buChar char="•"/>
            </a:pPr>
            <a:r>
              <a:rPr lang="en-US" sz="1800" dirty="0" smtClean="0">
                <a:solidFill>
                  <a:schemeClr val="dk1"/>
                </a:solidFill>
                <a:latin typeface="Century Gothic"/>
                <a:ea typeface="Century Gothic"/>
                <a:cs typeface="Century Gothic"/>
                <a:sym typeface="Century Gothic"/>
              </a:rPr>
              <a:t>Students </a:t>
            </a:r>
            <a:r>
              <a:rPr lang="en-US" sz="1800" dirty="0">
                <a:solidFill>
                  <a:schemeClr val="dk1"/>
                </a:solidFill>
                <a:latin typeface="Century Gothic"/>
                <a:ea typeface="Century Gothic"/>
                <a:cs typeface="Century Gothic"/>
                <a:sym typeface="Century Gothic"/>
              </a:rPr>
              <a:t>will first design the car, and then determine the chemical reaction needed to propel the car. Common kitchen ingredients will be used such as citric acid and baking soda. </a:t>
            </a:r>
            <a:endParaRPr lang="en-US" sz="1800" dirty="0" smtClean="0">
              <a:solidFill>
                <a:schemeClr val="dk1"/>
              </a:solidFill>
              <a:latin typeface="Century Gothic"/>
              <a:ea typeface="Century Gothic"/>
              <a:cs typeface="Century Gothic"/>
              <a:sym typeface="Century Gothic"/>
            </a:endParaRPr>
          </a:p>
          <a:p>
            <a:pPr marL="285750" lvl="0" indent="-285750">
              <a:buClr>
                <a:schemeClr val="dk1"/>
              </a:buClr>
              <a:buSzPts val="1800"/>
              <a:buFont typeface="Arial"/>
              <a:buChar char="•"/>
            </a:pPr>
            <a:endParaRPr lang="en-US" sz="1800" dirty="0">
              <a:solidFill>
                <a:schemeClr val="dk1"/>
              </a:solidFill>
              <a:latin typeface="Century Gothic"/>
              <a:ea typeface="Century Gothic"/>
              <a:cs typeface="Century Gothic"/>
              <a:sym typeface="Century Gothic"/>
            </a:endParaRPr>
          </a:p>
          <a:p>
            <a:pPr marL="285750" lvl="0" indent="-285750">
              <a:buClr>
                <a:schemeClr val="dk1"/>
              </a:buClr>
              <a:buSzPts val="1800"/>
              <a:buFont typeface="Arial"/>
              <a:buChar char="•"/>
            </a:pPr>
            <a:r>
              <a:rPr lang="en-US" sz="1800" dirty="0" smtClean="0">
                <a:solidFill>
                  <a:schemeClr val="dk1"/>
                </a:solidFill>
                <a:latin typeface="Century Gothic"/>
                <a:ea typeface="Century Gothic"/>
                <a:cs typeface="Century Gothic"/>
                <a:sym typeface="Century Gothic"/>
              </a:rPr>
              <a:t>Discussions </a:t>
            </a:r>
            <a:r>
              <a:rPr lang="en-US" sz="1800" dirty="0">
                <a:solidFill>
                  <a:schemeClr val="dk1"/>
                </a:solidFill>
                <a:latin typeface="Century Gothic"/>
                <a:ea typeface="Century Gothic"/>
                <a:cs typeface="Century Gothic"/>
                <a:sym typeface="Century Gothic"/>
              </a:rPr>
              <a:t>will focus on how the car was created, how it can be made to move, etc. </a:t>
            </a:r>
            <a:endParaRPr lang="en-US" sz="1800" dirty="0" smtClean="0">
              <a:solidFill>
                <a:schemeClr val="dk1"/>
              </a:solidFill>
              <a:latin typeface="Century Gothic"/>
              <a:ea typeface="Century Gothic"/>
              <a:cs typeface="Century Gothic"/>
              <a:sym typeface="Century Gothic"/>
            </a:endParaRPr>
          </a:p>
          <a:p>
            <a:pPr marL="285750" lvl="0" indent="-285750">
              <a:buClr>
                <a:schemeClr val="dk1"/>
              </a:buClr>
              <a:buSzPts val="1800"/>
              <a:buFont typeface="Arial"/>
              <a:buChar char="•"/>
            </a:pPr>
            <a:endParaRPr lang="en-US" sz="1800" dirty="0">
              <a:solidFill>
                <a:schemeClr val="dk1"/>
              </a:solidFill>
              <a:latin typeface="Century Gothic"/>
              <a:ea typeface="Century Gothic"/>
              <a:cs typeface="Century Gothic"/>
              <a:sym typeface="Century Gothic"/>
            </a:endParaRPr>
          </a:p>
          <a:p>
            <a:pPr marL="285750" lvl="0" indent="-285750">
              <a:buClr>
                <a:schemeClr val="dk1"/>
              </a:buClr>
              <a:buSzPts val="1800"/>
              <a:buFont typeface="Arial"/>
              <a:buChar char="•"/>
            </a:pPr>
            <a:r>
              <a:rPr lang="en-US" sz="1800" dirty="0" smtClean="0">
                <a:solidFill>
                  <a:schemeClr val="dk1"/>
                </a:solidFill>
                <a:latin typeface="Century Gothic"/>
                <a:ea typeface="Century Gothic"/>
                <a:cs typeface="Century Gothic"/>
                <a:sym typeface="Century Gothic"/>
              </a:rPr>
              <a:t>The </a:t>
            </a:r>
            <a:r>
              <a:rPr lang="en-US" sz="1800" dirty="0">
                <a:solidFill>
                  <a:schemeClr val="dk1"/>
                </a:solidFill>
                <a:latin typeface="Century Gothic"/>
                <a:ea typeface="Century Gothic"/>
                <a:cs typeface="Century Gothic"/>
                <a:sym typeface="Century Gothic"/>
              </a:rPr>
              <a:t>project will include a final competition. </a:t>
            </a:r>
          </a:p>
        </p:txBody>
      </p:sp>
      <p:pic>
        <p:nvPicPr>
          <p:cNvPr id="383" name="Google Shape;383;p46"/>
          <p:cNvPicPr preferRelativeResize="0"/>
          <p:nvPr/>
        </p:nvPicPr>
        <p:blipFill>
          <a:blip r:embed="rId3">
            <a:extLst>
              <a:ext uri="{28A0092B-C50C-407E-A947-70E740481C1C}">
                <a14:useLocalDpi xmlns:a14="http://schemas.microsoft.com/office/drawing/2010/main" val="0"/>
              </a:ext>
            </a:extLst>
          </a:blip>
          <a:stretch>
            <a:fillRect/>
          </a:stretch>
        </p:blipFill>
        <p:spPr>
          <a:xfrm>
            <a:off x="3886200" y="4038600"/>
            <a:ext cx="5181600" cy="2819400"/>
          </a:xfrm>
          <a:prstGeom prst="rect">
            <a:avLst/>
          </a:prstGeom>
          <a:noFill/>
          <a:ln>
            <a:noFill/>
          </a:ln>
        </p:spPr>
      </p:pic>
    </p:spTree>
    <p:extLst>
      <p:ext uri="{BB962C8B-B14F-4D97-AF65-F5344CB8AC3E}">
        <p14:creationId xmlns:p14="http://schemas.microsoft.com/office/powerpoint/2010/main" val="960287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0"/>
          <p:cNvSpPr txBox="1"/>
          <p:nvPr/>
        </p:nvSpPr>
        <p:spPr>
          <a:xfrm>
            <a:off x="1763225" y="304975"/>
            <a:ext cx="10036800" cy="75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62626"/>
              </a:buClr>
              <a:buSzPts val="3200"/>
              <a:buFont typeface="Cambria"/>
              <a:buNone/>
            </a:pPr>
            <a:r>
              <a:rPr lang="en-US" sz="3600" b="1" i="1" u="none" strike="noStrike" cap="none" dirty="0">
                <a:solidFill>
                  <a:srgbClr val="262626"/>
                </a:solidFill>
                <a:latin typeface="Cambria"/>
                <a:ea typeface="Cambria"/>
                <a:cs typeface="Cambria"/>
                <a:sym typeface="Cambria"/>
              </a:rPr>
              <a:t>Institute for Civic and Community Engagement</a:t>
            </a:r>
            <a:endParaRPr sz="3600" b="1" i="1" u="none" strike="noStrike" cap="none" dirty="0">
              <a:solidFill>
                <a:srgbClr val="262626"/>
              </a:solidFill>
              <a:latin typeface="Cambria"/>
              <a:ea typeface="Cambria"/>
              <a:cs typeface="Cambria"/>
              <a:sym typeface="Cambria"/>
            </a:endParaRPr>
          </a:p>
          <a:p>
            <a:pPr marL="0" marR="0" lvl="0" indent="0" algn="ctr" rtl="0">
              <a:lnSpc>
                <a:spcPct val="100000"/>
              </a:lnSpc>
              <a:spcBef>
                <a:spcPts val="0"/>
              </a:spcBef>
              <a:spcAft>
                <a:spcPts val="0"/>
              </a:spcAft>
              <a:buClr>
                <a:srgbClr val="262626"/>
              </a:buClr>
              <a:buSzPts val="3200"/>
              <a:buFont typeface="Cambria"/>
              <a:buNone/>
            </a:pPr>
            <a:r>
              <a:rPr lang="en-US" sz="3000" b="1" dirty="0" smtClean="0">
                <a:solidFill>
                  <a:srgbClr val="262626"/>
                </a:solidFill>
                <a:latin typeface="Cambria"/>
                <a:ea typeface="Cambria"/>
                <a:cs typeface="Cambria"/>
                <a:sym typeface="Cambria"/>
              </a:rPr>
              <a:t>Suite 104, </a:t>
            </a:r>
            <a:r>
              <a:rPr lang="en-US" sz="3000" b="1" i="0" u="none" strike="noStrike" cap="none" dirty="0" smtClean="0">
                <a:solidFill>
                  <a:srgbClr val="262626"/>
                </a:solidFill>
                <a:latin typeface="Cambria"/>
                <a:ea typeface="Cambria"/>
                <a:cs typeface="Cambria"/>
                <a:sym typeface="Cambria"/>
              </a:rPr>
              <a:t>Lower </a:t>
            </a:r>
            <a:r>
              <a:rPr lang="en-US" sz="3000" b="1" i="0" u="none" strike="noStrike" cap="none" dirty="0">
                <a:solidFill>
                  <a:srgbClr val="262626"/>
                </a:solidFill>
                <a:latin typeface="Cambria"/>
                <a:ea typeface="Cambria"/>
                <a:cs typeface="Cambria"/>
                <a:sym typeface="Cambria"/>
              </a:rPr>
              <a:t>Level Library</a:t>
            </a:r>
            <a:endParaRPr sz="3000" b="1" i="0" u="none" strike="noStrike" cap="none" dirty="0">
              <a:solidFill>
                <a:srgbClr val="262626"/>
              </a:solidFill>
              <a:latin typeface="Cambria"/>
              <a:ea typeface="Cambria"/>
              <a:cs typeface="Cambria"/>
              <a:sym typeface="Cambria"/>
            </a:endParaRPr>
          </a:p>
        </p:txBody>
      </p:sp>
      <p:grpSp>
        <p:nvGrpSpPr>
          <p:cNvPr id="154" name="Google Shape;154;p20"/>
          <p:cNvGrpSpPr/>
          <p:nvPr/>
        </p:nvGrpSpPr>
        <p:grpSpPr>
          <a:xfrm>
            <a:off x="4223732" y="1752600"/>
            <a:ext cx="5182852" cy="4571148"/>
            <a:chOff x="2444330" y="820784"/>
            <a:chExt cx="5641507" cy="4685955"/>
          </a:xfrm>
        </p:grpSpPr>
        <p:sp>
          <p:nvSpPr>
            <p:cNvPr id="155" name="Google Shape;155;p20"/>
            <p:cNvSpPr/>
            <p:nvPr/>
          </p:nvSpPr>
          <p:spPr>
            <a:xfrm>
              <a:off x="2444330" y="820784"/>
              <a:ext cx="2958600" cy="2662200"/>
            </a:xfrm>
            <a:prstGeom prst="ellipse">
              <a:avLst/>
            </a:prstGeom>
            <a:solidFill>
              <a:srgbClr val="DD7C16">
                <a:alpha val="49410"/>
              </a:srgbClr>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0"/>
            <p:cNvSpPr/>
            <p:nvPr/>
          </p:nvSpPr>
          <p:spPr>
            <a:xfrm>
              <a:off x="4920837" y="1325504"/>
              <a:ext cx="3165000" cy="2802600"/>
            </a:xfrm>
            <a:prstGeom prst="ellipse">
              <a:avLst/>
            </a:prstGeom>
            <a:solidFill>
              <a:srgbClr val="B1DB93">
                <a:alpha val="49410"/>
              </a:srgbClr>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20"/>
            <p:cNvSpPr/>
            <p:nvPr/>
          </p:nvSpPr>
          <p:spPr>
            <a:xfrm>
              <a:off x="3165892" y="2769239"/>
              <a:ext cx="2955000" cy="2737500"/>
            </a:xfrm>
            <a:prstGeom prst="ellipse">
              <a:avLst/>
            </a:prstGeom>
            <a:solidFill>
              <a:srgbClr val="708553">
                <a:alpha val="49410"/>
              </a:srgbClr>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20"/>
            <p:cNvSpPr txBox="1"/>
            <p:nvPr/>
          </p:nvSpPr>
          <p:spPr>
            <a:xfrm>
              <a:off x="2728763" y="1889308"/>
              <a:ext cx="2273100" cy="8685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560"/>
                </a:spcBef>
                <a:spcAft>
                  <a:spcPts val="0"/>
                </a:spcAft>
                <a:buClr>
                  <a:srgbClr val="000000"/>
                </a:buClr>
                <a:buSzPts val="1600"/>
                <a:buFont typeface="Arial"/>
                <a:buNone/>
              </a:pPr>
              <a:r>
                <a:rPr lang="en-US" sz="1600" b="1" i="0" u="none" strike="noStrike" cap="none" dirty="0" smtClean="0">
                  <a:solidFill>
                    <a:schemeClr val="dk1"/>
                  </a:solidFill>
                  <a:latin typeface="Century Gothic"/>
                  <a:ea typeface="Century Gothic"/>
                  <a:cs typeface="Century Gothic"/>
                  <a:sym typeface="Century Gothic"/>
                </a:rPr>
                <a:t>College-wide Partnerships</a:t>
              </a:r>
              <a:endParaRPr sz="1600" b="1" i="0" u="none" strike="noStrike" cap="none" dirty="0">
                <a:solidFill>
                  <a:schemeClr val="dk1"/>
                </a:solidFill>
                <a:latin typeface="Century Gothic"/>
                <a:ea typeface="Century Gothic"/>
                <a:cs typeface="Century Gothic"/>
                <a:sym typeface="Century Gothic"/>
              </a:endParaRPr>
            </a:p>
            <a:p>
              <a:pPr marL="0" marR="0" lvl="0" indent="0" algn="ctr" rtl="0">
                <a:lnSpc>
                  <a:spcPct val="90000"/>
                </a:lnSpc>
                <a:spcBef>
                  <a:spcPts val="560"/>
                </a:spcBef>
                <a:spcAft>
                  <a:spcPts val="0"/>
                </a:spcAft>
                <a:buClr>
                  <a:srgbClr val="000000"/>
                </a:buClr>
                <a:buSzPts val="1600"/>
                <a:buFont typeface="Arial"/>
                <a:buNone/>
              </a:pPr>
              <a:endParaRPr sz="1600" b="1" i="0" u="none" strike="noStrike" cap="none" dirty="0">
                <a:solidFill>
                  <a:schemeClr val="dk1"/>
                </a:solidFill>
                <a:latin typeface="Century Gothic"/>
                <a:ea typeface="Century Gothic"/>
                <a:cs typeface="Century Gothic"/>
                <a:sym typeface="Century Gothic"/>
              </a:endParaRPr>
            </a:p>
          </p:txBody>
        </p:sp>
      </p:grpSp>
      <p:sp>
        <p:nvSpPr>
          <p:cNvPr id="161" name="Google Shape;161;p20"/>
          <p:cNvSpPr txBox="1"/>
          <p:nvPr/>
        </p:nvSpPr>
        <p:spPr>
          <a:xfrm>
            <a:off x="5529189" y="4425801"/>
            <a:ext cx="1365600" cy="18882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dirty="0">
                <a:solidFill>
                  <a:schemeClr val="dk1"/>
                </a:solidFill>
                <a:latin typeface="Century Gothic"/>
                <a:ea typeface="Century Gothic"/>
                <a:cs typeface="Century Gothic"/>
                <a:sym typeface="Century Gothic"/>
              </a:rPr>
              <a:t>First Generation Scholars</a:t>
            </a:r>
            <a:endParaRPr sz="1600" b="1" dirty="0">
              <a:solidFill>
                <a:schemeClr val="dk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000000"/>
              </a:buClr>
              <a:buSzPts val="1600"/>
              <a:buFont typeface="Arial"/>
              <a:buNone/>
            </a:pPr>
            <a:endParaRPr sz="1600" b="1" dirty="0">
              <a:solidFill>
                <a:schemeClr val="dk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000000"/>
              </a:buClr>
              <a:buSzPts val="1600"/>
              <a:buFont typeface="Arial"/>
              <a:buNone/>
            </a:pPr>
            <a:r>
              <a:rPr lang="en-US" sz="1600" b="1" dirty="0">
                <a:solidFill>
                  <a:schemeClr val="dk1"/>
                </a:solidFill>
                <a:latin typeface="Century Gothic"/>
                <a:ea typeface="Century Gothic"/>
                <a:cs typeface="Century Gothic"/>
                <a:sym typeface="Century Gothic"/>
              </a:rPr>
              <a:t>Service Scholars</a:t>
            </a:r>
            <a:endParaRPr sz="1600" b="1" dirty="0">
              <a:solidFill>
                <a:schemeClr val="dk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p:txBody>
      </p:sp>
      <p:sp>
        <p:nvSpPr>
          <p:cNvPr id="162" name="Google Shape;162;p20"/>
          <p:cNvSpPr txBox="1"/>
          <p:nvPr/>
        </p:nvSpPr>
        <p:spPr>
          <a:xfrm>
            <a:off x="7482905" y="2763350"/>
            <a:ext cx="1365600" cy="18882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1" dirty="0" smtClean="0">
                <a:solidFill>
                  <a:schemeClr val="dk1"/>
                </a:solidFill>
                <a:latin typeface="Century Gothic"/>
                <a:ea typeface="Century Gothic"/>
                <a:cs typeface="Century Gothic"/>
                <a:sym typeface="Century Gothic"/>
              </a:rPr>
              <a:t>Community-Engaged </a:t>
            </a:r>
            <a:r>
              <a:rPr lang="en-US" sz="1600" b="1" dirty="0">
                <a:solidFill>
                  <a:schemeClr val="dk1"/>
                </a:solidFill>
                <a:latin typeface="Century Gothic"/>
                <a:ea typeface="Century Gothic"/>
                <a:cs typeface="Century Gothic"/>
                <a:sym typeface="Century Gothic"/>
              </a:rPr>
              <a:t>Learning</a:t>
            </a:r>
            <a:endParaRPr sz="1600" b="0" i="0" u="none" strike="noStrike" cap="none" dirty="0">
              <a:solidFill>
                <a:schemeClr val="dk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000000"/>
              </a:buClr>
              <a:buSzPts val="1600"/>
              <a:buFont typeface="Arial"/>
              <a:buNone/>
            </a:pPr>
            <a:endParaRPr sz="1600" b="0" i="0" u="none" strike="noStrike" cap="none" dirty="0">
              <a:solidFill>
                <a:schemeClr val="dk1"/>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9"/>
          <p:cNvSpPr txBox="1">
            <a:spLocks noGrp="1"/>
          </p:cNvSpPr>
          <p:nvPr>
            <p:ph type="title"/>
          </p:nvPr>
        </p:nvSpPr>
        <p:spPr>
          <a:xfrm>
            <a:off x="1828800" y="237585"/>
            <a:ext cx="9686974" cy="128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orbel"/>
              <a:buNone/>
            </a:pPr>
            <a:r>
              <a:rPr lang="en-US" sz="4000" b="1" i="0" u="none" strike="noStrike" cap="none" dirty="0" smtClean="0">
                <a:solidFill>
                  <a:schemeClr val="dk1"/>
                </a:solidFill>
                <a:latin typeface="Corbel"/>
                <a:ea typeface="Corbel"/>
                <a:cs typeface="Corbel"/>
                <a:sym typeface="Corbel"/>
              </a:rPr>
              <a:t>PSYCH 227: Developmental Psychology</a:t>
            </a:r>
            <a:endParaRPr sz="4000" b="1" i="0" u="none" strike="noStrike" cap="none" dirty="0">
              <a:solidFill>
                <a:schemeClr val="dk1"/>
              </a:solidFill>
              <a:latin typeface="Corbel"/>
              <a:ea typeface="Corbel"/>
              <a:cs typeface="Corbel"/>
              <a:sym typeface="Corbel"/>
            </a:endParaRPr>
          </a:p>
        </p:txBody>
      </p:sp>
      <p:sp>
        <p:nvSpPr>
          <p:cNvPr id="318" name="Google Shape;318;p39"/>
          <p:cNvSpPr/>
          <p:nvPr/>
        </p:nvSpPr>
        <p:spPr>
          <a:xfrm>
            <a:off x="1438928" y="1066799"/>
            <a:ext cx="5571472" cy="5491189"/>
          </a:xfrm>
          <a:prstGeom prst="rect">
            <a:avLst/>
          </a:prstGeom>
          <a:noFill/>
          <a:ln>
            <a:noFill/>
          </a:ln>
        </p:spPr>
        <p:txBody>
          <a:bodyPr spcFirstLastPara="1" wrap="square" lIns="91425" tIns="45700" rIns="91425" bIns="45700" anchor="t" anchorCtr="0">
            <a:noAutofit/>
          </a:bodyPr>
          <a:lstStyle/>
          <a:p>
            <a:pPr marL="285750" lvl="0" indent="-285750">
              <a:buClr>
                <a:schemeClr val="dk1"/>
              </a:buClr>
              <a:buSzPts val="1800"/>
              <a:buFont typeface="Century Gothic"/>
              <a:buChar char="•"/>
            </a:pPr>
            <a:r>
              <a:rPr lang="en-US" sz="1600" dirty="0">
                <a:solidFill>
                  <a:schemeClr val="dk1"/>
                </a:solidFill>
                <a:latin typeface="Century Gothic"/>
                <a:ea typeface="Century Gothic"/>
                <a:cs typeface="Century Gothic"/>
                <a:sym typeface="Century Gothic"/>
              </a:rPr>
              <a:t>Seeds of Success: A Resiliency Education program is designed to build resiliency in children grades </a:t>
            </a:r>
            <a:r>
              <a:rPr lang="en-US" sz="1600" dirty="0" smtClean="0">
                <a:solidFill>
                  <a:schemeClr val="dk1"/>
                </a:solidFill>
                <a:latin typeface="Century Gothic"/>
                <a:ea typeface="Century Gothic"/>
                <a:cs typeface="Century Gothic"/>
                <a:sym typeface="Century Gothic"/>
              </a:rPr>
              <a:t>1-4 </a:t>
            </a:r>
            <a:r>
              <a:rPr lang="en-US" sz="1600" dirty="0">
                <a:solidFill>
                  <a:schemeClr val="dk1"/>
                </a:solidFill>
                <a:latin typeface="Century Gothic"/>
                <a:ea typeface="Century Gothic"/>
                <a:cs typeface="Century Gothic"/>
                <a:sym typeface="Century Gothic"/>
              </a:rPr>
              <a:t>residing in the City of Rochester, NY impacted by poverty, trauma, and other challenges. </a:t>
            </a:r>
            <a:endParaRPr lang="en-US" sz="1600" dirty="0" smtClean="0">
              <a:solidFill>
                <a:schemeClr val="dk1"/>
              </a:solidFill>
              <a:latin typeface="Century Gothic"/>
              <a:ea typeface="Century Gothic"/>
              <a:cs typeface="Century Gothic"/>
              <a:sym typeface="Century Gothic"/>
            </a:endParaRPr>
          </a:p>
          <a:p>
            <a:pPr lvl="0">
              <a:buClr>
                <a:schemeClr val="dk1"/>
              </a:buClr>
              <a:buSzPts val="1800"/>
            </a:pPr>
            <a:r>
              <a:rPr lang="en-US" sz="1600" dirty="0" smtClean="0">
                <a:solidFill>
                  <a:schemeClr val="dk1"/>
                </a:solidFill>
                <a:latin typeface="Century Gothic"/>
                <a:ea typeface="Century Gothic"/>
                <a:cs typeface="Century Gothic"/>
                <a:sym typeface="Century Gothic"/>
              </a:rPr>
              <a:t> </a:t>
            </a:r>
            <a:endParaRPr lang="en-US" sz="1600" dirty="0">
              <a:solidFill>
                <a:schemeClr val="dk1"/>
              </a:solidFill>
              <a:latin typeface="Century Gothic"/>
              <a:ea typeface="Century Gothic"/>
              <a:cs typeface="Century Gothic"/>
              <a:sym typeface="Century Gothic"/>
            </a:endParaRPr>
          </a:p>
          <a:p>
            <a:pPr marL="285750" lvl="0" indent="-285750">
              <a:buClr>
                <a:schemeClr val="dk1"/>
              </a:buClr>
              <a:buSzPts val="1800"/>
              <a:buFont typeface="Century Gothic"/>
              <a:buChar char="•"/>
            </a:pPr>
            <a:r>
              <a:rPr lang="en-US" sz="1600" dirty="0" smtClean="0">
                <a:solidFill>
                  <a:schemeClr val="dk1"/>
                </a:solidFill>
                <a:latin typeface="Century Gothic"/>
                <a:ea typeface="Century Gothic"/>
                <a:cs typeface="Century Gothic"/>
                <a:sym typeface="Century Gothic"/>
              </a:rPr>
              <a:t>Over </a:t>
            </a:r>
            <a:r>
              <a:rPr lang="en-US" sz="1600" dirty="0">
                <a:solidFill>
                  <a:schemeClr val="dk1"/>
                </a:solidFill>
                <a:latin typeface="Century Gothic"/>
                <a:ea typeface="Century Gothic"/>
                <a:cs typeface="Century Gothic"/>
                <a:sym typeface="Century Gothic"/>
              </a:rPr>
              <a:t>the course of the semester, St. John Fisher College service-learning and community service students will serve as “guides” and read books and run activities on topics like autonomy, persistence, and goal setting.  Resiliency enhances a child’s ability to cope with adversity and life stressors, which then leads to positive relationships and academic </a:t>
            </a:r>
            <a:r>
              <a:rPr lang="en-US" sz="1600" dirty="0" smtClean="0">
                <a:solidFill>
                  <a:schemeClr val="dk1"/>
                </a:solidFill>
                <a:latin typeface="Century Gothic"/>
                <a:ea typeface="Century Gothic"/>
                <a:cs typeface="Century Gothic"/>
                <a:sym typeface="Century Gothic"/>
              </a:rPr>
              <a:t>success</a:t>
            </a:r>
          </a:p>
          <a:p>
            <a:pPr lvl="0">
              <a:buClr>
                <a:schemeClr val="dk1"/>
              </a:buClr>
              <a:buSzPts val="1800"/>
            </a:pPr>
            <a:endParaRPr lang="en-US" sz="1600" dirty="0">
              <a:solidFill>
                <a:schemeClr val="dk1"/>
              </a:solidFill>
              <a:latin typeface="Century Gothic"/>
              <a:ea typeface="Century Gothic"/>
              <a:cs typeface="Century Gothic"/>
              <a:sym typeface="Century Gothic"/>
            </a:endParaRPr>
          </a:p>
          <a:p>
            <a:pPr marL="285750" lvl="0" indent="-285750">
              <a:buClr>
                <a:schemeClr val="dk1"/>
              </a:buClr>
              <a:buSzPts val="1800"/>
              <a:buFont typeface="Century Gothic"/>
              <a:buChar char="•"/>
            </a:pPr>
            <a:r>
              <a:rPr lang="en-US" sz="1600" dirty="0" smtClean="0">
                <a:solidFill>
                  <a:schemeClr val="dk1"/>
                </a:solidFill>
                <a:latin typeface="Century Gothic"/>
                <a:ea typeface="Century Gothic"/>
                <a:cs typeface="Century Gothic"/>
                <a:sym typeface="Century Gothic"/>
              </a:rPr>
              <a:t>Each </a:t>
            </a:r>
            <a:r>
              <a:rPr lang="en-US" sz="1600" dirty="0">
                <a:solidFill>
                  <a:schemeClr val="dk1"/>
                </a:solidFill>
                <a:latin typeface="Century Gothic"/>
                <a:ea typeface="Century Gothic"/>
                <a:cs typeface="Century Gothic"/>
                <a:sym typeface="Century Gothic"/>
              </a:rPr>
              <a:t>session will last about 45 minutes about 8 weeks. </a:t>
            </a:r>
            <a:r>
              <a:rPr lang="en-US" sz="1600" dirty="0" smtClean="0">
                <a:solidFill>
                  <a:schemeClr val="dk1"/>
                </a:solidFill>
                <a:latin typeface="Century Gothic"/>
                <a:ea typeface="Century Gothic"/>
                <a:cs typeface="Century Gothic"/>
                <a:sym typeface="Century Gothic"/>
              </a:rPr>
              <a:t>Students will be asked </a:t>
            </a:r>
            <a:r>
              <a:rPr lang="en-US" sz="1600" dirty="0">
                <a:solidFill>
                  <a:schemeClr val="dk1"/>
                </a:solidFill>
                <a:latin typeface="Century Gothic"/>
                <a:ea typeface="Century Gothic"/>
                <a:cs typeface="Century Gothic"/>
                <a:sym typeface="Century Gothic"/>
              </a:rPr>
              <a:t>to lead a reflection activity at the conclusion of the program and organize a </a:t>
            </a:r>
            <a:r>
              <a:rPr lang="en-US" sz="1600" dirty="0" smtClean="0">
                <a:solidFill>
                  <a:schemeClr val="dk1"/>
                </a:solidFill>
                <a:latin typeface="Century Gothic"/>
                <a:ea typeface="Century Gothic"/>
                <a:cs typeface="Century Gothic"/>
                <a:sym typeface="Century Gothic"/>
              </a:rPr>
              <a:t>celebration </a:t>
            </a:r>
            <a:r>
              <a:rPr lang="en-US" sz="1600" dirty="0">
                <a:solidFill>
                  <a:schemeClr val="dk1"/>
                </a:solidFill>
                <a:latin typeface="Century Gothic"/>
                <a:ea typeface="Century Gothic"/>
                <a:cs typeface="Century Gothic"/>
                <a:sym typeface="Century Gothic"/>
              </a:rPr>
              <a:t>where all children will receive a certificate of completion.</a:t>
            </a:r>
          </a:p>
          <a:p>
            <a:pPr marL="285750" marR="0" lvl="0" indent="-285750" algn="l" rtl="0">
              <a:lnSpc>
                <a:spcPct val="100000"/>
              </a:lnSpc>
              <a:spcBef>
                <a:spcPts val="0"/>
              </a:spcBef>
              <a:spcAft>
                <a:spcPts val="0"/>
              </a:spcAft>
              <a:buClr>
                <a:schemeClr val="dk1"/>
              </a:buClr>
              <a:buSzPts val="1800"/>
              <a:buFont typeface="Century Gothic"/>
              <a:buChar char="•"/>
            </a:pPr>
            <a:endParaRPr lang="en-US" sz="1800" b="0" i="0" u="none" strike="noStrike" cap="none" dirty="0" smtClean="0">
              <a:solidFill>
                <a:schemeClr val="dk1"/>
              </a:solidFill>
              <a:latin typeface="Century Gothic"/>
              <a:ea typeface="Century Gothic"/>
              <a:cs typeface="Century Gothic"/>
              <a:sym typeface="Century Gothic"/>
            </a:endParaRPr>
          </a:p>
        </p:txBody>
      </p:sp>
      <p:graphicFrame>
        <p:nvGraphicFramePr>
          <p:cNvPr id="4" name="Table 3"/>
          <p:cNvGraphicFramePr>
            <a:graphicFrameLocks noGrp="1"/>
          </p:cNvGraphicFramePr>
          <p:nvPr>
            <p:extLst>
              <p:ext uri="{D42A27DB-BD31-4B8C-83A1-F6EECF244321}">
                <p14:modId xmlns:p14="http://schemas.microsoft.com/office/powerpoint/2010/main" val="562315653"/>
              </p:ext>
            </p:extLst>
          </p:nvPr>
        </p:nvGraphicFramePr>
        <p:xfrm>
          <a:off x="7299684" y="4881589"/>
          <a:ext cx="4571999" cy="1676400"/>
        </p:xfrm>
        <a:graphic>
          <a:graphicData uri="http://schemas.openxmlformats.org/drawingml/2006/table">
            <a:tbl>
              <a:tblPr/>
              <a:tblGrid>
                <a:gridCol w="1000783">
                  <a:extLst>
                    <a:ext uri="{9D8B030D-6E8A-4147-A177-3AD203B41FA5}">
                      <a16:colId xmlns:a16="http://schemas.microsoft.com/office/drawing/2014/main" val="2963733130"/>
                    </a:ext>
                  </a:extLst>
                </a:gridCol>
                <a:gridCol w="1264147">
                  <a:extLst>
                    <a:ext uri="{9D8B030D-6E8A-4147-A177-3AD203B41FA5}">
                      <a16:colId xmlns:a16="http://schemas.microsoft.com/office/drawing/2014/main" val="2384547870"/>
                    </a:ext>
                  </a:extLst>
                </a:gridCol>
                <a:gridCol w="589935">
                  <a:extLst>
                    <a:ext uri="{9D8B030D-6E8A-4147-A177-3AD203B41FA5}">
                      <a16:colId xmlns:a16="http://schemas.microsoft.com/office/drawing/2014/main" val="1953240458"/>
                    </a:ext>
                  </a:extLst>
                </a:gridCol>
                <a:gridCol w="1717134">
                  <a:extLst>
                    <a:ext uri="{9D8B030D-6E8A-4147-A177-3AD203B41FA5}">
                      <a16:colId xmlns:a16="http://schemas.microsoft.com/office/drawing/2014/main" val="2043687346"/>
                    </a:ext>
                  </a:extLst>
                </a:gridCol>
              </a:tblGrid>
              <a:tr h="977900">
                <a:tc>
                  <a:txBody>
                    <a:bodyPr/>
                    <a:lstStyle/>
                    <a:p>
                      <a:pPr rtl="0" fontAlgn="b">
                        <a:spcBef>
                          <a:spcPts val="0"/>
                        </a:spcBef>
                        <a:spcAft>
                          <a:spcPts val="0"/>
                        </a:spcAft>
                      </a:pPr>
                      <a:r>
                        <a:rPr lang="en-US" sz="1200" b="1" i="0" u="none" strike="noStrike">
                          <a:solidFill>
                            <a:srgbClr val="000000"/>
                          </a:solidFill>
                          <a:effectLst/>
                          <a:latin typeface="Calibri" panose="020F0502020204030204" pitchFamily="34" charset="0"/>
                        </a:rPr>
                        <a:t>Ms. Lena McDaniels</a:t>
                      </a:r>
                      <a:endParaRPr lang="en-US">
                        <a:effectLst/>
                      </a:endParaRPr>
                    </a:p>
                  </a:txBody>
                  <a:tcPr marL="25400" marR="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US" sz="1200" b="0" i="0" u="none" strike="noStrike">
                          <a:solidFill>
                            <a:srgbClr val="000000"/>
                          </a:solidFill>
                          <a:effectLst/>
                          <a:latin typeface="Calibri" panose="020F0502020204030204" pitchFamily="34" charset="0"/>
                        </a:rPr>
                        <a:t>maddalena.mcdaniels @rcsdk12.org</a:t>
                      </a:r>
                      <a:endParaRPr lang="en-US">
                        <a:effectLst/>
                      </a:endParaRPr>
                    </a:p>
                  </a:txBody>
                  <a:tcPr marL="25400" marR="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US" sz="1100" b="0" i="0" u="none" strike="noStrike">
                          <a:solidFill>
                            <a:srgbClr val="000000"/>
                          </a:solidFill>
                          <a:effectLst/>
                          <a:latin typeface="Calibri" panose="020F0502020204030204" pitchFamily="34" charset="0"/>
                        </a:rPr>
                        <a:t>3rd grade</a:t>
                      </a:r>
                      <a:endParaRPr lang="en-US">
                        <a:effectLst/>
                      </a:endParaRPr>
                    </a:p>
                  </a:txBody>
                  <a:tcPr marL="25400" marR="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US" sz="1100" b="0" i="0" u="none" strike="noStrike" dirty="0">
                          <a:solidFill>
                            <a:srgbClr val="000000"/>
                          </a:solidFill>
                          <a:effectLst/>
                          <a:latin typeface="Calibri" panose="020F0502020204030204" pitchFamily="34" charset="0"/>
                        </a:rPr>
                        <a:t>Tues., Wed. &amp; Thurs. 9:00-11:55; 12:30-2:45</a:t>
                      </a:r>
                      <a:endParaRPr lang="en-US" dirty="0">
                        <a:effectLst/>
                      </a:endParaRPr>
                    </a:p>
                  </a:txBody>
                  <a:tcPr marL="25400" marR="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8449376"/>
                  </a:ext>
                </a:extLst>
              </a:tr>
              <a:tr h="698500">
                <a:tc>
                  <a:txBody>
                    <a:bodyPr/>
                    <a:lstStyle/>
                    <a:p>
                      <a:pPr rtl="0" fontAlgn="b">
                        <a:spcBef>
                          <a:spcPts val="0"/>
                        </a:spcBef>
                        <a:spcAft>
                          <a:spcPts val="0"/>
                        </a:spcAft>
                      </a:pPr>
                      <a:r>
                        <a:rPr lang="en-US" sz="1200" b="1" i="0" u="none" strike="noStrike">
                          <a:solidFill>
                            <a:srgbClr val="000000"/>
                          </a:solidFill>
                          <a:effectLst/>
                          <a:latin typeface="Calibri" panose="020F0502020204030204" pitchFamily="34" charset="0"/>
                        </a:rPr>
                        <a:t>Ms. Tammy Lezeska</a:t>
                      </a:r>
                      <a:endParaRPr lang="en-US">
                        <a:effectLst/>
                      </a:endParaRPr>
                    </a:p>
                  </a:txBody>
                  <a:tcPr marL="25400" marR="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US" sz="1200" b="0" i="0" u="none" strike="noStrike">
                          <a:solidFill>
                            <a:srgbClr val="000000"/>
                          </a:solidFill>
                          <a:effectLst/>
                          <a:latin typeface="Calibri" panose="020F0502020204030204" pitchFamily="34" charset="0"/>
                        </a:rPr>
                        <a:t>tammiek.lezeska @rcsdk12.org</a:t>
                      </a:r>
                      <a:endParaRPr lang="en-US">
                        <a:effectLst/>
                      </a:endParaRPr>
                    </a:p>
                  </a:txBody>
                  <a:tcPr marL="25400" marR="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US" sz="1100" b="0" i="0" u="none" strike="noStrike">
                          <a:solidFill>
                            <a:srgbClr val="000000"/>
                          </a:solidFill>
                          <a:effectLst/>
                          <a:latin typeface="Calibri" panose="020F0502020204030204" pitchFamily="34" charset="0"/>
                        </a:rPr>
                        <a:t>3rd grade</a:t>
                      </a:r>
                      <a:endParaRPr lang="en-US">
                        <a:effectLst/>
                      </a:endParaRPr>
                    </a:p>
                  </a:txBody>
                  <a:tcPr marL="25400" marR="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spcBef>
                          <a:spcPts val="0"/>
                        </a:spcBef>
                        <a:spcAft>
                          <a:spcPts val="0"/>
                        </a:spcAft>
                      </a:pPr>
                      <a:r>
                        <a:rPr lang="en-US" sz="1100" b="0" i="0" u="none" strike="noStrike" dirty="0">
                          <a:solidFill>
                            <a:srgbClr val="000000"/>
                          </a:solidFill>
                          <a:effectLst/>
                          <a:latin typeface="Calibri" panose="020F0502020204030204" pitchFamily="34" charset="0"/>
                        </a:rPr>
                        <a:t>Tues., Wed. &amp; Thurs. 9:00-11:55; 12:30-2:45</a:t>
                      </a:r>
                      <a:endParaRPr lang="en-US" dirty="0">
                        <a:effectLst/>
                      </a:endParaRPr>
                    </a:p>
                  </a:txBody>
                  <a:tcPr marL="25400" marR="2540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8643434"/>
                  </a:ext>
                </a:extLst>
              </a:tr>
            </a:tbl>
          </a:graphicData>
        </a:graphic>
      </p:graphicFrame>
      <p:sp>
        <p:nvSpPr>
          <p:cNvPr id="5" name="Rectangle 2"/>
          <p:cNvSpPr>
            <a:spLocks noChangeArrowheads="1"/>
          </p:cNvSpPr>
          <p:nvPr/>
        </p:nvSpPr>
        <p:spPr bwMode="auto">
          <a:xfrm>
            <a:off x="3277394" y="502856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9" name="Google Shape;383;p46"/>
          <p:cNvPicPr preferRelativeResize="0"/>
          <p:nvPr/>
        </p:nvPicPr>
        <p:blipFill rotWithShape="1">
          <a:blip r:embed="rId3">
            <a:extLst>
              <a:ext uri="{28A0092B-C50C-407E-A947-70E740481C1C}">
                <a14:useLocalDpi xmlns:a14="http://schemas.microsoft.com/office/drawing/2010/main" val="0"/>
              </a:ext>
            </a:extLst>
          </a:blip>
          <a:srcRect l="12892" b="10619"/>
          <a:stretch/>
        </p:blipFill>
        <p:spPr>
          <a:xfrm>
            <a:off x="7299684" y="1178772"/>
            <a:ext cx="4461417" cy="32408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1"/>
          <p:cNvSpPr txBox="1">
            <a:spLocks noGrp="1"/>
          </p:cNvSpPr>
          <p:nvPr>
            <p:ph type="title"/>
          </p:nvPr>
        </p:nvSpPr>
        <p:spPr>
          <a:xfrm>
            <a:off x="1484311" y="685800"/>
            <a:ext cx="10018713" cy="17525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orbel"/>
              <a:buNone/>
            </a:pPr>
            <a:r>
              <a:rPr lang="en-US" sz="4000" b="1" i="0" u="none" strike="noStrike" cap="none" dirty="0">
                <a:solidFill>
                  <a:schemeClr val="dk1"/>
                </a:solidFill>
                <a:latin typeface="Corbel"/>
                <a:ea typeface="Corbel"/>
                <a:cs typeface="Corbel"/>
                <a:sym typeface="Corbel"/>
              </a:rPr>
              <a:t>PHIL 230CC: Philosophy of Education</a:t>
            </a:r>
            <a:endParaRPr sz="4000" b="1" i="0" u="none" strike="noStrike" cap="none" dirty="0">
              <a:solidFill>
                <a:schemeClr val="dk1"/>
              </a:solidFill>
              <a:latin typeface="Corbel"/>
              <a:ea typeface="Corbel"/>
              <a:cs typeface="Corbel"/>
              <a:sym typeface="Corbel"/>
            </a:endParaRPr>
          </a:p>
        </p:txBody>
      </p:sp>
      <p:sp>
        <p:nvSpPr>
          <p:cNvPr id="337" name="Google Shape;337;p41"/>
          <p:cNvSpPr txBox="1"/>
          <p:nvPr/>
        </p:nvSpPr>
        <p:spPr>
          <a:xfrm>
            <a:off x="1722800" y="1278475"/>
            <a:ext cx="9950100" cy="150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The course examines modern approaches to the philosophy of education, with emphasis on the work of thinkers such as Plato, Rousseau, Maritain, Whitehead, and Dewey. Topics include educational theory, the role of the school in society, the philosophical assumptions of curriculum development, and the problems of teacher accountability.</a:t>
            </a:r>
            <a:endParaRPr sz="1800" b="0" i="0" u="none" strike="noStrike" cap="none" dirty="0">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pic>
        <p:nvPicPr>
          <p:cNvPr id="338" name="Google Shape;338;p41"/>
          <p:cNvPicPr preferRelativeResize="0"/>
          <p:nvPr/>
        </p:nvPicPr>
        <p:blipFill rotWithShape="1">
          <a:blip r:embed="rId3">
            <a:alphaModFix/>
          </a:blip>
          <a:srcRect t="21899" b="22701"/>
          <a:stretch/>
        </p:blipFill>
        <p:spPr>
          <a:xfrm>
            <a:off x="1484311" y="3276600"/>
            <a:ext cx="3611775" cy="2000925"/>
          </a:xfrm>
          <a:prstGeom prst="rect">
            <a:avLst/>
          </a:prstGeom>
          <a:noFill/>
          <a:ln>
            <a:noFill/>
          </a:ln>
        </p:spPr>
      </p:pic>
      <p:pic>
        <p:nvPicPr>
          <p:cNvPr id="339" name="Google Shape;339;p41"/>
          <p:cNvPicPr preferRelativeResize="0"/>
          <p:nvPr/>
        </p:nvPicPr>
        <p:blipFill rotWithShape="1">
          <a:blip r:embed="rId4">
            <a:alphaModFix/>
          </a:blip>
          <a:srcRect b="10047"/>
          <a:stretch/>
        </p:blipFill>
        <p:spPr>
          <a:xfrm>
            <a:off x="5715000" y="3276599"/>
            <a:ext cx="2224525" cy="2000925"/>
          </a:xfrm>
          <a:prstGeom prst="rect">
            <a:avLst/>
          </a:prstGeom>
          <a:noFill/>
          <a:ln>
            <a:noFill/>
          </a:ln>
        </p:spPr>
      </p:pic>
      <p:pic>
        <p:nvPicPr>
          <p:cNvPr id="340" name="Google Shape;340;p41"/>
          <p:cNvPicPr preferRelativeResize="0"/>
          <p:nvPr/>
        </p:nvPicPr>
        <p:blipFill rotWithShape="1">
          <a:blip r:embed="rId5">
            <a:alphaModFix/>
          </a:blip>
          <a:srcRect r="53111"/>
          <a:stretch/>
        </p:blipFill>
        <p:spPr>
          <a:xfrm>
            <a:off x="8802436" y="3276599"/>
            <a:ext cx="2870463" cy="2000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0"/>
          <p:cNvSpPr txBox="1">
            <a:spLocks noGrp="1"/>
          </p:cNvSpPr>
          <p:nvPr>
            <p:ph type="title"/>
          </p:nvPr>
        </p:nvSpPr>
        <p:spPr>
          <a:xfrm>
            <a:off x="1740100" y="276375"/>
            <a:ext cx="9785400" cy="148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b="1" dirty="0" smtClean="0">
                <a:solidFill>
                  <a:srgbClr val="262626"/>
                </a:solidFill>
                <a:latin typeface="Century Gothic"/>
                <a:sym typeface="Century Gothic"/>
              </a:rPr>
              <a:t>GPH 505: Social and Preventative Health</a:t>
            </a:r>
            <a:endParaRPr dirty="0"/>
          </a:p>
        </p:txBody>
      </p:sp>
      <p:sp>
        <p:nvSpPr>
          <p:cNvPr id="329" name="Google Shape;329;p40"/>
          <p:cNvSpPr txBox="1"/>
          <p:nvPr/>
        </p:nvSpPr>
        <p:spPr>
          <a:xfrm>
            <a:off x="1351300" y="1514900"/>
            <a:ext cx="10365300" cy="18297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1100" dirty="0">
              <a:solidFill>
                <a:schemeClr val="dk1"/>
              </a:solidFill>
              <a:latin typeface="Noto Sans Symbols"/>
              <a:ea typeface="Noto Sans Symbols"/>
              <a:cs typeface="Noto Sans Symbols"/>
              <a:sym typeface="Noto Sans Symbols"/>
            </a:endParaRPr>
          </a:p>
          <a:p>
            <a:pPr marL="114300" lvl="0">
              <a:buClr>
                <a:schemeClr val="dk1"/>
              </a:buClr>
              <a:buSzPts val="1800"/>
            </a:pPr>
            <a:r>
              <a:rPr lang="en-US" sz="2400" dirty="0">
                <a:solidFill>
                  <a:schemeClr val="dk1"/>
                </a:solidFill>
                <a:latin typeface="Times New Roman"/>
                <a:ea typeface="Times New Roman"/>
                <a:cs typeface="Times New Roman"/>
                <a:sym typeface="Times New Roman"/>
              </a:rPr>
              <a:t>Students will support the mission of HIS Branches and Joy Family Medicine to provide health and wellness education to residents of the </a:t>
            </a:r>
            <a:r>
              <a:rPr lang="en-US" sz="2400" dirty="0" err="1">
                <a:solidFill>
                  <a:schemeClr val="dk1"/>
                </a:solidFill>
                <a:latin typeface="Times New Roman"/>
                <a:ea typeface="Times New Roman"/>
                <a:cs typeface="Times New Roman"/>
                <a:sym typeface="Times New Roman"/>
              </a:rPr>
              <a:t>Beechwood</a:t>
            </a:r>
            <a:r>
              <a:rPr lang="en-US" sz="2400" dirty="0">
                <a:solidFill>
                  <a:schemeClr val="dk1"/>
                </a:solidFill>
                <a:latin typeface="Times New Roman"/>
                <a:ea typeface="Times New Roman"/>
                <a:cs typeface="Times New Roman"/>
                <a:sym typeface="Times New Roman"/>
              </a:rPr>
              <a:t> neighborhood and </a:t>
            </a:r>
            <a:r>
              <a:rPr lang="en-US" sz="2400" dirty="0" smtClean="0">
                <a:solidFill>
                  <a:schemeClr val="dk1"/>
                </a:solidFill>
                <a:latin typeface="Times New Roman"/>
                <a:ea typeface="Times New Roman"/>
                <a:cs typeface="Times New Roman"/>
                <a:sym typeface="Times New Roman"/>
              </a:rPr>
              <a:t>beyond</a:t>
            </a:r>
            <a:r>
              <a:rPr lang="en-US" sz="2400" dirty="0">
                <a:solidFill>
                  <a:schemeClr val="dk1"/>
                </a:solidFill>
                <a:latin typeface="Times New Roman"/>
                <a:ea typeface="Times New Roman"/>
                <a:cs typeface="Times New Roman"/>
                <a:sym typeface="Times New Roman"/>
              </a:rPr>
              <a:t> </a:t>
            </a:r>
            <a:r>
              <a:rPr lang="en-US" sz="2400" dirty="0" smtClean="0">
                <a:solidFill>
                  <a:schemeClr val="dk1"/>
                </a:solidFill>
                <a:latin typeface="Times New Roman"/>
                <a:ea typeface="Times New Roman"/>
                <a:cs typeface="Times New Roman"/>
                <a:sym typeface="Times New Roman"/>
              </a:rPr>
              <a:t>through three options:</a:t>
            </a:r>
          </a:p>
          <a:p>
            <a:pPr marL="114300" lvl="0">
              <a:buClr>
                <a:schemeClr val="dk1"/>
              </a:buClr>
              <a:buSzPts val="1800"/>
            </a:pPr>
            <a:endParaRPr lang="en-US" sz="2400" dirty="0">
              <a:solidFill>
                <a:schemeClr val="dk1"/>
              </a:solidFill>
              <a:latin typeface="Times New Roman"/>
              <a:ea typeface="Times New Roman"/>
              <a:cs typeface="Times New Roman"/>
              <a:sym typeface="Times New Roman"/>
            </a:endParaRPr>
          </a:p>
          <a:p>
            <a:pPr marL="457200" lvl="0" indent="-342900">
              <a:buClr>
                <a:schemeClr val="dk1"/>
              </a:buClr>
              <a:buSzPts val="1800"/>
              <a:buAutoNum type="arabicPeriod"/>
            </a:pPr>
            <a:r>
              <a:rPr lang="en-US" sz="2400" b="1" dirty="0" smtClean="0">
                <a:solidFill>
                  <a:schemeClr val="dk1"/>
                </a:solidFill>
                <a:latin typeface="Times New Roman"/>
                <a:ea typeface="Times New Roman"/>
                <a:cs typeface="Times New Roman"/>
                <a:sym typeface="Times New Roman"/>
              </a:rPr>
              <a:t>Workshop Facilitation</a:t>
            </a:r>
          </a:p>
          <a:p>
            <a:pPr marL="457200" lvl="0" indent="-342900">
              <a:buClr>
                <a:schemeClr val="dk1"/>
              </a:buClr>
              <a:buSzPts val="1800"/>
              <a:buAutoNum type="arabicPeriod"/>
            </a:pPr>
            <a:endParaRPr lang="en-US" sz="2400" b="1" dirty="0">
              <a:solidFill>
                <a:schemeClr val="dk1"/>
              </a:solidFill>
              <a:latin typeface="Times New Roman"/>
              <a:ea typeface="Times New Roman"/>
              <a:cs typeface="Times New Roman"/>
              <a:sym typeface="Times New Roman"/>
            </a:endParaRPr>
          </a:p>
          <a:p>
            <a:pPr marL="457200" lvl="0" indent="-342900">
              <a:buClr>
                <a:schemeClr val="dk1"/>
              </a:buClr>
              <a:buSzPts val="1800"/>
              <a:buAutoNum type="arabicPeriod"/>
            </a:pPr>
            <a:r>
              <a:rPr lang="en-US" sz="2400" b="1" dirty="0" smtClean="0">
                <a:solidFill>
                  <a:schemeClr val="dk1"/>
                </a:solidFill>
                <a:latin typeface="Times New Roman"/>
                <a:ea typeface="Times New Roman"/>
                <a:cs typeface="Times New Roman"/>
                <a:sym typeface="Times New Roman"/>
              </a:rPr>
              <a:t>Curriculum Development</a:t>
            </a:r>
          </a:p>
          <a:p>
            <a:pPr marL="457200" lvl="0" indent="-342900">
              <a:buClr>
                <a:schemeClr val="dk1"/>
              </a:buClr>
              <a:buSzPts val="1800"/>
              <a:buAutoNum type="arabicPeriod"/>
            </a:pPr>
            <a:endParaRPr lang="en-US" sz="2400" b="1" dirty="0">
              <a:solidFill>
                <a:schemeClr val="dk1"/>
              </a:solidFill>
              <a:latin typeface="Times New Roman"/>
              <a:ea typeface="Times New Roman"/>
              <a:cs typeface="Times New Roman"/>
              <a:sym typeface="Times New Roman"/>
            </a:endParaRPr>
          </a:p>
          <a:p>
            <a:pPr marL="457200" lvl="0" indent="-342900">
              <a:buClr>
                <a:schemeClr val="dk1"/>
              </a:buClr>
              <a:buSzPts val="1800"/>
              <a:buAutoNum type="arabicPeriod"/>
            </a:pPr>
            <a:r>
              <a:rPr lang="en-US" sz="2400" b="1" dirty="0" smtClean="0">
                <a:solidFill>
                  <a:schemeClr val="dk1"/>
                </a:solidFill>
                <a:latin typeface="Times New Roman"/>
                <a:ea typeface="Times New Roman"/>
                <a:cs typeface="Times New Roman"/>
                <a:sym typeface="Times New Roman"/>
              </a:rPr>
              <a:t>Data Collection and Research</a:t>
            </a:r>
            <a:endParaRPr lang="en-US" sz="2400" b="1" dirty="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sz="4000" dirty="0">
              <a:solidFill>
                <a:schemeClr val="dk1"/>
              </a:solidFill>
              <a:latin typeface="Corbel"/>
              <a:ea typeface="Corbel"/>
              <a:cs typeface="Corbel"/>
              <a:sym typeface="Corbe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5486400"/>
            <a:ext cx="4876800" cy="790575"/>
          </a:xfrm>
          <a:prstGeom prst="rect">
            <a:avLst/>
          </a:prstGeom>
        </p:spPr>
      </p:pic>
    </p:spTree>
    <p:extLst>
      <p:ext uri="{BB962C8B-B14F-4D97-AF65-F5344CB8AC3E}">
        <p14:creationId xmlns:p14="http://schemas.microsoft.com/office/powerpoint/2010/main" val="3260372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8"/>
          <p:cNvSpPr txBox="1">
            <a:spLocks noGrp="1"/>
          </p:cNvSpPr>
          <p:nvPr>
            <p:ph type="title"/>
          </p:nvPr>
        </p:nvSpPr>
        <p:spPr>
          <a:xfrm>
            <a:off x="1740100" y="276375"/>
            <a:ext cx="9785400" cy="148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b="1">
                <a:solidFill>
                  <a:srgbClr val="262626"/>
                </a:solidFill>
                <a:latin typeface="Century Gothic"/>
                <a:ea typeface="Century Gothic"/>
                <a:cs typeface="Century Gothic"/>
                <a:sym typeface="Century Gothic"/>
              </a:rPr>
              <a:t>SOCI 221: Helping Professions in Action</a:t>
            </a:r>
            <a:endParaRPr/>
          </a:p>
        </p:txBody>
      </p:sp>
      <p:sp>
        <p:nvSpPr>
          <p:cNvPr id="310" name="Google Shape;310;p38"/>
          <p:cNvSpPr txBox="1"/>
          <p:nvPr/>
        </p:nvSpPr>
        <p:spPr>
          <a:xfrm>
            <a:off x="1351300" y="1514900"/>
            <a:ext cx="10365300" cy="1829700"/>
          </a:xfrm>
          <a:prstGeom prst="rect">
            <a:avLst/>
          </a:prstGeom>
          <a:noFill/>
          <a:ln>
            <a:noFill/>
          </a:ln>
        </p:spPr>
        <p:txBody>
          <a:bodyPr spcFirstLastPara="1" wrap="square" lIns="91425" tIns="91425" rIns="91425" bIns="91425" anchor="t" anchorCtr="0">
            <a:noAutofit/>
          </a:bodyPr>
          <a:lstStyle/>
          <a:p>
            <a:pPr marL="457200" lvl="0"/>
            <a:r>
              <a:rPr lang="en-US" sz="1600" b="1" dirty="0">
                <a:solidFill>
                  <a:schemeClr val="dk1"/>
                </a:solidFill>
                <a:latin typeface="Noto Sans Symbols"/>
                <a:ea typeface="Noto Sans Symbols"/>
                <a:cs typeface="Noto Sans Symbols"/>
                <a:sym typeface="Noto Sans Symbols"/>
              </a:rPr>
              <a:t>Seeds of Success: A Resiliency Education program </a:t>
            </a:r>
            <a:r>
              <a:rPr lang="en-US" sz="1600" dirty="0">
                <a:solidFill>
                  <a:schemeClr val="dk1"/>
                </a:solidFill>
                <a:latin typeface="Noto Sans Symbols"/>
                <a:ea typeface="Noto Sans Symbols"/>
                <a:cs typeface="Noto Sans Symbols"/>
                <a:sym typeface="Noto Sans Symbols"/>
              </a:rPr>
              <a:t>is designed to build resiliency in children grades 1-4 residing in the City of Rochester, NY impacted by poverty, trauma, and other challenges. </a:t>
            </a:r>
          </a:p>
          <a:p>
            <a:pPr marL="457200" lvl="0"/>
            <a:r>
              <a:rPr lang="en-US" sz="1600" dirty="0">
                <a:solidFill>
                  <a:schemeClr val="dk1"/>
                </a:solidFill>
                <a:latin typeface="Noto Sans Symbols"/>
                <a:ea typeface="Noto Sans Symbols"/>
                <a:cs typeface="Noto Sans Symbols"/>
                <a:sym typeface="Noto Sans Symbols"/>
              </a:rPr>
              <a:t> </a:t>
            </a:r>
          </a:p>
          <a:p>
            <a:pPr marL="457200" lvl="0"/>
            <a:r>
              <a:rPr lang="en-US" sz="1600" dirty="0">
                <a:solidFill>
                  <a:schemeClr val="dk1"/>
                </a:solidFill>
                <a:latin typeface="Noto Sans Symbols"/>
                <a:ea typeface="Noto Sans Symbols"/>
                <a:cs typeface="Noto Sans Symbols"/>
                <a:sym typeface="Noto Sans Symbols"/>
              </a:rPr>
              <a:t>Over the course of the semester, St. John Fisher College service-learning and community service students will serve as “guides” and read books and run activities on topics like autonomy, persistence, and goal setting.  Resiliency enhances a child’s ability to cope with adversity and life stressors, which then leads to positive relationships and academic </a:t>
            </a:r>
            <a:r>
              <a:rPr lang="en-US" sz="1600" dirty="0" smtClean="0">
                <a:solidFill>
                  <a:schemeClr val="dk1"/>
                </a:solidFill>
                <a:latin typeface="Noto Sans Symbols"/>
                <a:ea typeface="Noto Sans Symbols"/>
                <a:cs typeface="Noto Sans Symbols"/>
                <a:sym typeface="Noto Sans Symbols"/>
              </a:rPr>
              <a:t>success</a:t>
            </a:r>
          </a:p>
          <a:p>
            <a:pPr marL="457200" lvl="0"/>
            <a:endParaRPr lang="en-US" sz="1600" dirty="0">
              <a:solidFill>
                <a:schemeClr val="dk1"/>
              </a:solidFill>
              <a:latin typeface="Noto Sans Symbols"/>
              <a:ea typeface="Noto Sans Symbols"/>
              <a:cs typeface="Noto Sans Symbols"/>
              <a:sym typeface="Noto Sans Symbols"/>
            </a:endParaRPr>
          </a:p>
          <a:p>
            <a:pPr marL="457200" lvl="0"/>
            <a:r>
              <a:rPr lang="en-US" sz="1600" dirty="0" smtClean="0">
                <a:solidFill>
                  <a:schemeClr val="dk1"/>
                </a:solidFill>
                <a:latin typeface="Noto Sans Symbols"/>
                <a:ea typeface="Noto Sans Symbols"/>
                <a:cs typeface="Noto Sans Symbols"/>
                <a:sym typeface="Noto Sans Symbols"/>
              </a:rPr>
              <a:t>Valley Manor Kids on Campus and Career </a:t>
            </a:r>
            <a:r>
              <a:rPr lang="en-US" sz="1600" dirty="0">
                <a:solidFill>
                  <a:schemeClr val="dk1"/>
                </a:solidFill>
                <a:latin typeface="Noto Sans Symbols"/>
                <a:ea typeface="Noto Sans Symbols"/>
                <a:cs typeface="Noto Sans Symbols"/>
                <a:sym typeface="Noto Sans Symbols"/>
              </a:rPr>
              <a:t>Days </a:t>
            </a:r>
            <a:r>
              <a:rPr lang="en-US" sz="1600" dirty="0" smtClean="0">
                <a:solidFill>
                  <a:schemeClr val="dk1"/>
                </a:solidFill>
                <a:latin typeface="Noto Sans Symbols"/>
                <a:ea typeface="Noto Sans Symbols"/>
                <a:cs typeface="Noto Sans Symbols"/>
                <a:sym typeface="Noto Sans Symbols"/>
              </a:rPr>
              <a:t>introduces students to life at college and the educational </a:t>
            </a:r>
            <a:r>
              <a:rPr lang="en-US" sz="1600" dirty="0">
                <a:solidFill>
                  <a:schemeClr val="dk1"/>
                </a:solidFill>
                <a:latin typeface="Noto Sans Symbols"/>
                <a:ea typeface="Noto Sans Symbols"/>
                <a:cs typeface="Noto Sans Symbols"/>
                <a:sym typeface="Noto Sans Symbols"/>
              </a:rPr>
              <a:t>requirements </a:t>
            </a:r>
            <a:r>
              <a:rPr lang="en-US" sz="1600" dirty="0" smtClean="0">
                <a:solidFill>
                  <a:schemeClr val="dk1"/>
                </a:solidFill>
                <a:latin typeface="Noto Sans Symbols"/>
                <a:ea typeface="Noto Sans Symbols"/>
                <a:cs typeface="Noto Sans Symbols"/>
                <a:sym typeface="Noto Sans Symbols"/>
              </a:rPr>
              <a:t>of </a:t>
            </a:r>
            <a:r>
              <a:rPr lang="en-US" sz="1600" dirty="0">
                <a:solidFill>
                  <a:schemeClr val="dk1"/>
                </a:solidFill>
                <a:latin typeface="Noto Sans Symbols"/>
                <a:ea typeface="Noto Sans Symbols"/>
                <a:cs typeface="Noto Sans Symbols"/>
                <a:sym typeface="Noto Sans Symbols"/>
              </a:rPr>
              <a:t>different careers </a:t>
            </a:r>
            <a:r>
              <a:rPr lang="en-US" sz="1600" dirty="0" smtClean="0">
                <a:solidFill>
                  <a:schemeClr val="dk1"/>
                </a:solidFill>
                <a:latin typeface="Noto Sans Symbols"/>
                <a:ea typeface="Noto Sans Symbols"/>
                <a:cs typeface="Noto Sans Symbols"/>
                <a:sym typeface="Noto Sans Symbols"/>
              </a:rPr>
              <a:t>that will be introduced at Kids </a:t>
            </a:r>
            <a:r>
              <a:rPr lang="en-US" sz="1600" dirty="0">
                <a:solidFill>
                  <a:schemeClr val="dk1"/>
                </a:solidFill>
                <a:latin typeface="Noto Sans Symbols"/>
                <a:ea typeface="Noto Sans Symbols"/>
                <a:cs typeface="Noto Sans Symbols"/>
                <a:sym typeface="Noto Sans Symbols"/>
              </a:rPr>
              <a:t>Career Day at Valley Manor. </a:t>
            </a:r>
          </a:p>
          <a:p>
            <a:pPr marL="457200" lvl="0" indent="0" algn="l" rtl="0">
              <a:spcBef>
                <a:spcPts val="0"/>
              </a:spcBef>
              <a:spcAft>
                <a:spcPts val="0"/>
              </a:spcAft>
              <a:buNone/>
            </a:pPr>
            <a:endParaRPr sz="2400" dirty="0">
              <a:solidFill>
                <a:schemeClr val="dk1"/>
              </a:solidFill>
              <a:latin typeface="Noto Sans Symbols"/>
              <a:ea typeface="Noto Sans Symbols"/>
              <a:cs typeface="Noto Sans Symbols"/>
              <a:sym typeface="Noto Sans Symbols"/>
            </a:endParaRPr>
          </a:p>
        </p:txBody>
      </p:sp>
      <p:pic>
        <p:nvPicPr>
          <p:cNvPr id="311" name="Google Shape;311;p38"/>
          <p:cNvPicPr preferRelativeResize="0"/>
          <p:nvPr/>
        </p:nvPicPr>
        <p:blipFill rotWithShape="1">
          <a:blip r:embed="rId3">
            <a:alphaModFix/>
          </a:blip>
          <a:srcRect t="19" b="29"/>
          <a:stretch/>
        </p:blipFill>
        <p:spPr>
          <a:xfrm>
            <a:off x="8153400" y="4343400"/>
            <a:ext cx="3272072" cy="2181374"/>
          </a:xfrm>
          <a:prstGeom prst="rect">
            <a:avLst/>
          </a:prstGeom>
          <a:noFill/>
          <a:ln>
            <a:noFill/>
          </a:ln>
        </p:spPr>
      </p:pic>
      <p:pic>
        <p:nvPicPr>
          <p:cNvPr id="5" name="Google Shape;268;p34"/>
          <p:cNvPicPr preferRelativeResize="0"/>
          <p:nvPr/>
        </p:nvPicPr>
        <p:blipFill rotWithShape="1">
          <a:blip r:embed="rId4">
            <a:alphaModFix/>
          </a:blip>
          <a:srcRect t="29519" b="1602"/>
          <a:stretch/>
        </p:blipFill>
        <p:spPr>
          <a:xfrm>
            <a:off x="2590800" y="4343401"/>
            <a:ext cx="4030776" cy="2133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7"/>
          <p:cNvSpPr txBox="1">
            <a:spLocks noGrp="1"/>
          </p:cNvSpPr>
          <p:nvPr>
            <p:ph type="title"/>
          </p:nvPr>
        </p:nvSpPr>
        <p:spPr>
          <a:xfrm>
            <a:off x="1740100" y="276375"/>
            <a:ext cx="9785400" cy="148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b="1" dirty="0" smtClean="0">
                <a:solidFill>
                  <a:srgbClr val="262626"/>
                </a:solidFill>
                <a:latin typeface="Century Gothic"/>
                <a:ea typeface="Century Gothic"/>
                <a:cs typeface="Century Gothic"/>
                <a:sym typeface="Century Gothic"/>
              </a:rPr>
              <a:t>FINA 218: Personal Financial Planning</a:t>
            </a:r>
            <a:endParaRPr dirty="0"/>
          </a:p>
        </p:txBody>
      </p:sp>
      <p:sp>
        <p:nvSpPr>
          <p:cNvPr id="301" name="Google Shape;301;p37"/>
          <p:cNvSpPr txBox="1"/>
          <p:nvPr/>
        </p:nvSpPr>
        <p:spPr>
          <a:xfrm>
            <a:off x="1351300" y="1514900"/>
            <a:ext cx="10365300" cy="18297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1100" dirty="0">
              <a:solidFill>
                <a:schemeClr val="dk1"/>
              </a:solidFill>
              <a:latin typeface="Noto Sans Symbols"/>
              <a:ea typeface="Noto Sans Symbols"/>
              <a:cs typeface="Noto Sans Symbols"/>
              <a:sym typeface="Noto Sans Symbols"/>
            </a:endParaRPr>
          </a:p>
          <a:p>
            <a:pPr marL="0" lvl="0" indent="0" algn="l" rtl="0">
              <a:spcBef>
                <a:spcPts val="0"/>
              </a:spcBef>
              <a:spcAft>
                <a:spcPts val="0"/>
              </a:spcAft>
              <a:buNone/>
            </a:pPr>
            <a:r>
              <a:rPr lang="en-US" sz="1800" b="1" dirty="0" smtClean="0">
                <a:solidFill>
                  <a:schemeClr val="dk1"/>
                </a:solidFill>
                <a:latin typeface="Century Gothic"/>
                <a:ea typeface="Century Gothic"/>
                <a:cs typeface="Century Gothic"/>
                <a:sym typeface="Century Gothic"/>
              </a:rPr>
              <a:t> </a:t>
            </a:r>
            <a:endParaRPr sz="1800" dirty="0">
              <a:solidFill>
                <a:schemeClr val="dk1"/>
              </a:solidFill>
              <a:latin typeface="Century Gothic"/>
              <a:ea typeface="Century Gothic"/>
              <a:cs typeface="Century Gothic"/>
              <a:sym typeface="Century Gothic"/>
            </a:endParaRPr>
          </a:p>
          <a:p>
            <a:pPr marL="457200" lvl="0" indent="0" algn="l" rtl="0">
              <a:spcBef>
                <a:spcPts val="0"/>
              </a:spcBef>
              <a:spcAft>
                <a:spcPts val="0"/>
              </a:spcAft>
              <a:buNone/>
            </a:pPr>
            <a:endParaRPr sz="1800" dirty="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sz="4000" dirty="0">
              <a:solidFill>
                <a:schemeClr val="dk1"/>
              </a:solidFill>
              <a:latin typeface="Corbel"/>
              <a:ea typeface="Corbel"/>
              <a:cs typeface="Corbel"/>
              <a:sym typeface="Corbel"/>
            </a:endParaRPr>
          </a:p>
        </p:txBody>
      </p:sp>
      <p:sp>
        <p:nvSpPr>
          <p:cNvPr id="2" name="Rectangle 1"/>
          <p:cNvSpPr/>
          <p:nvPr/>
        </p:nvSpPr>
        <p:spPr>
          <a:xfrm>
            <a:off x="1524000" y="2090172"/>
            <a:ext cx="7620000" cy="4247317"/>
          </a:xfrm>
          <a:prstGeom prst="rect">
            <a:avLst/>
          </a:prstGeom>
        </p:spPr>
        <p:txBody>
          <a:bodyPr wrap="square">
            <a:spAutoFit/>
          </a:bodyPr>
          <a:lstStyle/>
          <a:p>
            <a:pPr marL="285750"/>
            <a:r>
              <a:rPr lang="en-US" sz="1800" dirty="0">
                <a:latin typeface="Century Gothic" panose="020B0502020202020204" pitchFamily="34" charset="0"/>
              </a:rPr>
              <a:t>Students will lead lessons and work one-on-one with teens and in group sessions to implement the Junior Achievement curriculum using a curriculum guide provided by JA.  SJFC students will be assigned to a classroom for the JA program duration. </a:t>
            </a:r>
            <a:r>
              <a:rPr lang="en-US" sz="1800" dirty="0" smtClean="0">
                <a:latin typeface="Century Gothic" panose="020B0502020202020204" pitchFamily="34" charset="0"/>
              </a:rPr>
              <a:t> Sessions will include:</a:t>
            </a:r>
          </a:p>
          <a:p>
            <a:pPr marL="285750"/>
            <a:endParaRPr lang="en-US" sz="1800" dirty="0" smtClean="0">
              <a:latin typeface="Century Gothic" panose="020B0502020202020204" pitchFamily="34" charset="0"/>
            </a:endParaRPr>
          </a:p>
          <a:p>
            <a:pPr marL="628650" indent="-342900">
              <a:buAutoNum type="arabicPeriod"/>
            </a:pPr>
            <a:r>
              <a:rPr lang="en-US" sz="1800" dirty="0" smtClean="0">
                <a:latin typeface="Century Gothic" panose="020B0502020202020204" pitchFamily="34" charset="0"/>
              </a:rPr>
              <a:t>Earning, Employment, and Income</a:t>
            </a:r>
          </a:p>
          <a:p>
            <a:pPr marL="628650" indent="-342900">
              <a:buAutoNum type="arabicPeriod"/>
            </a:pPr>
            <a:r>
              <a:rPr lang="en-US" sz="1800" dirty="0" smtClean="0">
                <a:latin typeface="Century Gothic" panose="020B0502020202020204" pitchFamily="34" charset="0"/>
              </a:rPr>
              <a:t>Budgeting</a:t>
            </a:r>
          </a:p>
          <a:p>
            <a:pPr marL="628650" indent="-342900">
              <a:buAutoNum type="arabicPeriod"/>
            </a:pPr>
            <a:r>
              <a:rPr lang="en-US" sz="1800" dirty="0" smtClean="0">
                <a:latin typeface="Century Gothic" panose="020B0502020202020204" pitchFamily="34" charset="0"/>
              </a:rPr>
              <a:t>Savings</a:t>
            </a:r>
          </a:p>
          <a:p>
            <a:pPr marL="628650" indent="-342900">
              <a:buAutoNum type="arabicPeriod"/>
            </a:pPr>
            <a:r>
              <a:rPr lang="en-US" sz="1800" dirty="0" smtClean="0">
                <a:latin typeface="Century Gothic" panose="020B0502020202020204" pitchFamily="34" charset="0"/>
              </a:rPr>
              <a:t>Credit and Debt</a:t>
            </a:r>
          </a:p>
          <a:p>
            <a:pPr marL="628650" indent="-342900">
              <a:buAutoNum type="arabicPeriod"/>
            </a:pPr>
            <a:r>
              <a:rPr lang="en-US" sz="1800" dirty="0" smtClean="0">
                <a:latin typeface="Century Gothic" panose="020B0502020202020204" pitchFamily="34" charset="0"/>
              </a:rPr>
              <a:t>Consumer Protection</a:t>
            </a:r>
          </a:p>
          <a:p>
            <a:pPr marL="628650" indent="-342900">
              <a:buAutoNum type="arabicPeriod"/>
            </a:pPr>
            <a:r>
              <a:rPr lang="en-US" sz="1800" dirty="0" smtClean="0">
                <a:latin typeface="Century Gothic" panose="020B0502020202020204" pitchFamily="34" charset="0"/>
              </a:rPr>
              <a:t>Smart Shopping</a:t>
            </a:r>
          </a:p>
          <a:p>
            <a:pPr marL="628650" indent="-342900">
              <a:buAutoNum type="arabicPeriod"/>
            </a:pPr>
            <a:r>
              <a:rPr lang="en-US" sz="1800" dirty="0" smtClean="0">
                <a:latin typeface="Century Gothic" panose="020B0502020202020204" pitchFamily="34" charset="0"/>
              </a:rPr>
              <a:t>Risk Management</a:t>
            </a:r>
          </a:p>
          <a:p>
            <a:pPr marL="628650" indent="-342900">
              <a:buAutoNum type="arabicPeriod"/>
            </a:pPr>
            <a:r>
              <a:rPr lang="en-US" sz="1800" dirty="0" smtClean="0">
                <a:latin typeface="Century Gothic" panose="020B0502020202020204" pitchFamily="34" charset="0"/>
              </a:rPr>
              <a:t>Investing</a:t>
            </a:r>
            <a:r>
              <a:rPr lang="en-US" sz="1800" dirty="0">
                <a:latin typeface="Century Gothic" panose="020B0502020202020204" pitchFamily="34" charset="0"/>
              </a:rPr>
              <a:t/>
            </a:r>
            <a:br>
              <a:rPr lang="en-US" sz="1800" dirty="0">
                <a:latin typeface="Century Gothic" panose="020B0502020202020204" pitchFamily="34" charset="0"/>
              </a:rPr>
            </a:br>
            <a:endParaRPr lang="en-US" sz="1800" dirty="0">
              <a:latin typeface="Century Gothic" panose="020B0502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4573832"/>
            <a:ext cx="4343400" cy="1371600"/>
          </a:xfrm>
          <a:prstGeom prst="rect">
            <a:avLst/>
          </a:prstGeom>
        </p:spPr>
      </p:pic>
    </p:spTree>
    <p:extLst>
      <p:ext uri="{BB962C8B-B14F-4D97-AF65-F5344CB8AC3E}">
        <p14:creationId xmlns:p14="http://schemas.microsoft.com/office/powerpoint/2010/main" val="767403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2"/>
          <p:cNvSpPr txBox="1">
            <a:spLocks noGrp="1"/>
          </p:cNvSpPr>
          <p:nvPr>
            <p:ph type="title"/>
          </p:nvPr>
        </p:nvSpPr>
        <p:spPr>
          <a:xfrm>
            <a:off x="2705658" y="100074"/>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a:solidFill>
                  <a:srgbClr val="262626"/>
                </a:solidFill>
                <a:latin typeface="Century Gothic"/>
                <a:ea typeface="Century Gothic"/>
                <a:cs typeface="Century Gothic"/>
                <a:sym typeface="Century Gothic"/>
              </a:rPr>
              <a:t>NURS 312 Palliative and End of Life Care</a:t>
            </a:r>
            <a:br>
              <a:rPr lang="en-US" sz="3600" b="1" i="0" u="none" strike="noStrike" cap="none">
                <a:solidFill>
                  <a:srgbClr val="262626"/>
                </a:solidFill>
                <a:latin typeface="Century Gothic"/>
                <a:ea typeface="Century Gothic"/>
                <a:cs typeface="Century Gothic"/>
                <a:sym typeface="Century Gothic"/>
              </a:rPr>
            </a:br>
            <a:r>
              <a:rPr lang="en-US" sz="3600" b="1" i="0" u="none" strike="noStrike" cap="none">
                <a:solidFill>
                  <a:srgbClr val="262626"/>
                </a:solidFill>
                <a:latin typeface="Century Gothic"/>
                <a:ea typeface="Century Gothic"/>
                <a:cs typeface="Century Gothic"/>
                <a:sym typeface="Century Gothic"/>
              </a:rPr>
              <a:t>with Comfort Care Homes</a:t>
            </a:r>
            <a:endParaRPr sz="3600" b="0" i="0" u="none" strike="noStrike" cap="none">
              <a:solidFill>
                <a:srgbClr val="262626"/>
              </a:solidFill>
              <a:latin typeface="Century Gothic"/>
              <a:ea typeface="Century Gothic"/>
              <a:cs typeface="Century Gothic"/>
              <a:sym typeface="Century Gothic"/>
            </a:endParaRPr>
          </a:p>
        </p:txBody>
      </p:sp>
      <p:sp>
        <p:nvSpPr>
          <p:cNvPr id="347" name="Google Shape;347;p42"/>
          <p:cNvSpPr/>
          <p:nvPr/>
        </p:nvSpPr>
        <p:spPr>
          <a:xfrm>
            <a:off x="2592924" y="1244907"/>
            <a:ext cx="8801623" cy="2640723"/>
          </a:xfrm>
          <a:prstGeom prst="rect">
            <a:avLst/>
          </a:prstGeom>
          <a:noFill/>
          <a:ln>
            <a:noFill/>
          </a:ln>
        </p:spPr>
        <p:txBody>
          <a:bodyPr spcFirstLastPara="1" wrap="square" lIns="91425" tIns="45700" rIns="91425" bIns="45700" anchor="t" anchorCtr="0">
            <a:noAutofit/>
          </a:bodyPr>
          <a:lstStyle/>
          <a:p>
            <a:pPr marL="514350" marR="0" lvl="0" indent="-285750" algn="l" rtl="0">
              <a:lnSpc>
                <a:spcPct val="115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entury Gothic"/>
                <a:ea typeface="Century Gothic"/>
                <a:cs typeface="Century Gothic"/>
                <a:sym typeface="Century Gothic"/>
              </a:rPr>
              <a:t>Students will engage in 16 hours of hands-on, client support work at one of the listed comfort care homes. Work can include the following:</a:t>
            </a:r>
            <a:endParaRPr sz="1800" b="0" i="0" u="none" strike="noStrike" cap="none">
              <a:solidFill>
                <a:schemeClr val="dk1"/>
              </a:solidFill>
              <a:latin typeface="Century Gothic"/>
              <a:ea typeface="Century Gothic"/>
              <a:cs typeface="Century Gothic"/>
              <a:sym typeface="Century Gothic"/>
            </a:endParaRPr>
          </a:p>
          <a:p>
            <a:pPr marL="800100" marR="0" lvl="1" indent="-342900" algn="l" rtl="0">
              <a:lnSpc>
                <a:spcPct val="115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entury Gothic"/>
                <a:ea typeface="Century Gothic"/>
                <a:cs typeface="Century Gothic"/>
                <a:sym typeface="Century Gothic"/>
              </a:rPr>
              <a:t>observing clients/staff/interactions  </a:t>
            </a:r>
            <a:endParaRPr sz="1400" b="0" i="0" u="none" strike="noStrike" cap="none">
              <a:solidFill>
                <a:srgbClr val="000000"/>
              </a:solidFill>
              <a:latin typeface="Arial"/>
              <a:ea typeface="Arial"/>
              <a:cs typeface="Arial"/>
              <a:sym typeface="Arial"/>
            </a:endParaRPr>
          </a:p>
          <a:p>
            <a:pPr marL="800100" marR="0" lvl="1" indent="-342900" algn="l" rtl="0">
              <a:lnSpc>
                <a:spcPct val="115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entury Gothic"/>
                <a:ea typeface="Century Gothic"/>
                <a:cs typeface="Century Gothic"/>
                <a:sym typeface="Century Gothic"/>
              </a:rPr>
              <a:t>spending time with an identified client (reading, talking, playing an instrument)</a:t>
            </a:r>
            <a:endParaRPr sz="1400" b="0" i="0" u="none" strike="noStrike" cap="none">
              <a:solidFill>
                <a:srgbClr val="000000"/>
              </a:solidFill>
              <a:latin typeface="Arial"/>
              <a:ea typeface="Arial"/>
              <a:cs typeface="Arial"/>
              <a:sym typeface="Arial"/>
            </a:endParaRPr>
          </a:p>
          <a:p>
            <a:pPr marL="800100" marR="0" lvl="1" indent="-342900" algn="l" rtl="0">
              <a:lnSpc>
                <a:spcPct val="115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entury Gothic"/>
                <a:ea typeface="Century Gothic"/>
                <a:cs typeface="Century Gothic"/>
                <a:sym typeface="Century Gothic"/>
              </a:rPr>
              <a:t>identifying a need of the home and developing a project to meet that need</a:t>
            </a:r>
            <a:endParaRPr sz="1400" b="0" i="0" u="none" strike="noStrike" cap="none">
              <a:solidFill>
                <a:srgbClr val="000000"/>
              </a:solidFill>
              <a:latin typeface="Arial"/>
              <a:ea typeface="Arial"/>
              <a:cs typeface="Arial"/>
              <a:sym typeface="Arial"/>
            </a:endParaRPr>
          </a:p>
          <a:p>
            <a:pPr marL="800100" marR="0" lvl="1" indent="-342900" algn="l" rtl="0">
              <a:lnSpc>
                <a:spcPct val="115000"/>
              </a:lnSpc>
              <a:spcBef>
                <a:spcPts val="0"/>
              </a:spcBef>
              <a:spcAft>
                <a:spcPts val="0"/>
              </a:spcAft>
              <a:buClr>
                <a:schemeClr val="dk1"/>
              </a:buClr>
              <a:buSzPts val="1800"/>
              <a:buFont typeface="Noto Sans Symbols"/>
              <a:buChar char="∙"/>
            </a:pPr>
            <a:r>
              <a:rPr lang="en-US" sz="1800" b="0" i="0" u="none" strike="noStrike" cap="none">
                <a:solidFill>
                  <a:schemeClr val="dk1"/>
                </a:solidFill>
                <a:latin typeface="Century Gothic"/>
                <a:ea typeface="Century Gothic"/>
                <a:cs typeface="Century Gothic"/>
                <a:sym typeface="Century Gothic"/>
              </a:rPr>
              <a:t>supporting programmatic needs including cooking, office help etc.</a:t>
            </a:r>
            <a:endParaRPr sz="1400" b="0" i="0" u="none" strike="noStrike" cap="none">
              <a:solidFill>
                <a:srgbClr val="000000"/>
              </a:solidFill>
              <a:latin typeface="Arial"/>
              <a:ea typeface="Arial"/>
              <a:cs typeface="Arial"/>
              <a:sym typeface="Arial"/>
            </a:endParaRPr>
          </a:p>
        </p:txBody>
      </p:sp>
      <p:pic>
        <p:nvPicPr>
          <p:cNvPr id="348" name="Google Shape;348;p42"/>
          <p:cNvPicPr preferRelativeResize="0"/>
          <p:nvPr/>
        </p:nvPicPr>
        <p:blipFill rotWithShape="1">
          <a:blip r:embed="rId3">
            <a:alphaModFix/>
          </a:blip>
          <a:srcRect/>
          <a:stretch/>
        </p:blipFill>
        <p:spPr>
          <a:xfrm>
            <a:off x="2269916" y="4390018"/>
            <a:ext cx="3372285" cy="2238354"/>
          </a:xfrm>
          <a:prstGeom prst="rect">
            <a:avLst/>
          </a:prstGeom>
          <a:noFill/>
          <a:ln>
            <a:noFill/>
          </a:ln>
        </p:spPr>
      </p:pic>
      <p:pic>
        <p:nvPicPr>
          <p:cNvPr id="349" name="Google Shape;349;p42"/>
          <p:cNvPicPr preferRelativeResize="0"/>
          <p:nvPr/>
        </p:nvPicPr>
        <p:blipFill rotWithShape="1">
          <a:blip r:embed="rId4">
            <a:alphaModFix/>
          </a:blip>
          <a:srcRect/>
          <a:stretch/>
        </p:blipFill>
        <p:spPr>
          <a:xfrm>
            <a:off x="8162830" y="4473894"/>
            <a:ext cx="3231717" cy="2154478"/>
          </a:xfrm>
          <a:prstGeom prst="rect">
            <a:avLst/>
          </a:prstGeom>
          <a:noFill/>
          <a:ln>
            <a:noFill/>
          </a:ln>
        </p:spPr>
      </p:pic>
      <p:pic>
        <p:nvPicPr>
          <p:cNvPr id="350" name="Google Shape;350;p42"/>
          <p:cNvPicPr preferRelativeResize="0"/>
          <p:nvPr/>
        </p:nvPicPr>
        <p:blipFill rotWithShape="1">
          <a:blip r:embed="rId5">
            <a:alphaModFix/>
          </a:blip>
          <a:srcRect/>
          <a:stretch/>
        </p:blipFill>
        <p:spPr>
          <a:xfrm>
            <a:off x="5910487" y="3885630"/>
            <a:ext cx="1984057" cy="297237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9"/>
          <p:cNvSpPr txBox="1">
            <a:spLocks noGrp="1"/>
          </p:cNvSpPr>
          <p:nvPr>
            <p:ph type="title"/>
          </p:nvPr>
        </p:nvSpPr>
        <p:spPr>
          <a:xfrm>
            <a:off x="1828800" y="132081"/>
            <a:ext cx="10287000"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240"/>
              <a:buFont typeface="Century Gothic"/>
              <a:buNone/>
            </a:pPr>
            <a:r>
              <a:rPr lang="en-US" sz="3240" b="1" i="0" u="none" strike="noStrike" cap="none" dirty="0" smtClean="0">
                <a:solidFill>
                  <a:srgbClr val="262626"/>
                </a:solidFill>
                <a:latin typeface="Century Gothic"/>
                <a:ea typeface="Century Gothic"/>
                <a:cs typeface="Century Gothic"/>
                <a:sym typeface="Century Gothic"/>
              </a:rPr>
              <a:t>NURS 429: Population Health/Community Nursing</a:t>
            </a:r>
            <a:endParaRPr sz="3240" b="0" i="0" u="none" strike="noStrike" cap="none" dirty="0">
              <a:solidFill>
                <a:srgbClr val="262626"/>
              </a:solidFill>
              <a:latin typeface="Century Gothic"/>
              <a:ea typeface="Century Gothic"/>
              <a:cs typeface="Century Gothic"/>
              <a:sym typeface="Century Gothic"/>
            </a:endParaRPr>
          </a:p>
        </p:txBody>
      </p:sp>
      <p:sp>
        <p:nvSpPr>
          <p:cNvPr id="406" name="Google Shape;406;p49"/>
          <p:cNvSpPr/>
          <p:nvPr/>
        </p:nvSpPr>
        <p:spPr>
          <a:xfrm>
            <a:off x="2057400" y="1143000"/>
            <a:ext cx="9781674" cy="2308324"/>
          </a:xfrm>
          <a:prstGeom prst="rect">
            <a:avLst/>
          </a:prstGeom>
          <a:noFill/>
          <a:ln>
            <a:noFill/>
          </a:ln>
        </p:spPr>
        <p:txBody>
          <a:bodyPr spcFirstLastPara="1" wrap="square" lIns="91425" tIns="45700" rIns="91425" bIns="45700" anchor="t" anchorCtr="0">
            <a:noAutofit/>
          </a:bodyPr>
          <a:lstStyle/>
          <a:p>
            <a:pPr marL="285750" lvl="0" indent="-285750">
              <a:buClr>
                <a:schemeClr val="dk1"/>
              </a:buClr>
              <a:buSzPts val="1800"/>
              <a:buFont typeface="Arial"/>
              <a:buChar char="•"/>
            </a:pPr>
            <a:r>
              <a:rPr lang="en-US" sz="1800" dirty="0">
                <a:solidFill>
                  <a:schemeClr val="dk1"/>
                </a:solidFill>
                <a:latin typeface="Century Gothic"/>
                <a:ea typeface="Century Gothic"/>
                <a:cs typeface="Century Gothic"/>
                <a:sym typeface="Century Gothic"/>
              </a:rPr>
              <a:t>Students who are completing their Population and Community Health clinical hours will be on-site 1 day/week for 8 weeks.  </a:t>
            </a:r>
            <a:r>
              <a:rPr lang="en-US" sz="1800" dirty="0" smtClean="0">
                <a:solidFill>
                  <a:schemeClr val="dk1"/>
                </a:solidFill>
                <a:latin typeface="Century Gothic"/>
                <a:ea typeface="Century Gothic"/>
                <a:cs typeface="Century Gothic"/>
                <a:sym typeface="Century Gothic"/>
              </a:rPr>
              <a:t>Students </a:t>
            </a:r>
            <a:r>
              <a:rPr lang="en-US" sz="1800" dirty="0">
                <a:solidFill>
                  <a:schemeClr val="dk1"/>
                </a:solidFill>
                <a:latin typeface="Century Gothic"/>
                <a:ea typeface="Century Gothic"/>
                <a:cs typeface="Century Gothic"/>
                <a:sym typeface="Century Gothic"/>
              </a:rPr>
              <a:t>will learn the community levels of care in this </a:t>
            </a:r>
            <a:r>
              <a:rPr lang="en-US" sz="1800" dirty="0" smtClean="0">
                <a:solidFill>
                  <a:schemeClr val="dk1"/>
                </a:solidFill>
                <a:latin typeface="Century Gothic"/>
                <a:ea typeface="Century Gothic"/>
                <a:cs typeface="Century Gothic"/>
                <a:sym typeface="Century Gothic"/>
              </a:rPr>
              <a:t>setting</a:t>
            </a:r>
            <a:r>
              <a:rPr lang="en-US" sz="1800" dirty="0">
                <a:solidFill>
                  <a:schemeClr val="dk1"/>
                </a:solidFill>
                <a:latin typeface="Century Gothic"/>
                <a:ea typeface="Century Gothic"/>
                <a:cs typeface="Century Gothic"/>
                <a:sym typeface="Century Gothic"/>
              </a:rPr>
              <a:t> </a:t>
            </a:r>
            <a:r>
              <a:rPr lang="en-US" sz="1800" dirty="0" smtClean="0">
                <a:solidFill>
                  <a:schemeClr val="dk1"/>
                </a:solidFill>
                <a:latin typeface="Century Gothic"/>
                <a:ea typeface="Century Gothic"/>
                <a:cs typeface="Century Gothic"/>
                <a:sym typeface="Century Gothic"/>
              </a:rPr>
              <a:t>(St. Ann’s Community and Warfield Square)</a:t>
            </a:r>
          </a:p>
          <a:p>
            <a:pPr marL="285750" lvl="0" indent="-285750">
              <a:buClr>
                <a:schemeClr val="dk1"/>
              </a:buClr>
              <a:buSzPts val="1800"/>
              <a:buFont typeface="Arial"/>
              <a:buChar char="•"/>
            </a:pPr>
            <a:endParaRPr lang="en-US" sz="1800" dirty="0">
              <a:solidFill>
                <a:schemeClr val="dk1"/>
              </a:solidFill>
              <a:latin typeface="Century Gothic"/>
              <a:ea typeface="Century Gothic"/>
              <a:cs typeface="Century Gothic"/>
              <a:sym typeface="Century Gothic"/>
            </a:endParaRPr>
          </a:p>
          <a:p>
            <a:pPr marL="285750" lvl="0" indent="-285750">
              <a:buClr>
                <a:schemeClr val="dk1"/>
              </a:buClr>
              <a:buSzPts val="1800"/>
              <a:buFont typeface="Arial"/>
              <a:buChar char="•"/>
            </a:pPr>
            <a:r>
              <a:rPr lang="en-US" sz="1800" dirty="0" smtClean="0">
                <a:solidFill>
                  <a:schemeClr val="dk1"/>
                </a:solidFill>
                <a:latin typeface="Century Gothic"/>
                <a:ea typeface="Century Gothic"/>
                <a:cs typeface="Century Gothic"/>
                <a:sym typeface="Century Gothic"/>
              </a:rPr>
              <a:t>Students </a:t>
            </a:r>
            <a:r>
              <a:rPr lang="en-US" sz="1800" dirty="0">
                <a:solidFill>
                  <a:schemeClr val="dk1"/>
                </a:solidFill>
                <a:latin typeface="Century Gothic"/>
                <a:ea typeface="Century Gothic"/>
                <a:cs typeface="Century Gothic"/>
                <a:sym typeface="Century Gothic"/>
              </a:rPr>
              <a:t>can incorporate outcomes from previous semesters focusing on the learning needs of residents in the assisted living level of care.  </a:t>
            </a:r>
            <a:endParaRPr lang="en-US" sz="1800" dirty="0" smtClean="0">
              <a:solidFill>
                <a:schemeClr val="dk1"/>
              </a:solidFill>
              <a:latin typeface="Century Gothic"/>
              <a:ea typeface="Century Gothic"/>
              <a:cs typeface="Century Gothic"/>
              <a:sym typeface="Century Gothic"/>
            </a:endParaRPr>
          </a:p>
          <a:p>
            <a:pPr marL="285750" lvl="0" indent="-285750">
              <a:buClr>
                <a:schemeClr val="dk1"/>
              </a:buClr>
              <a:buSzPts val="1800"/>
              <a:buFont typeface="Arial"/>
              <a:buChar char="•"/>
            </a:pPr>
            <a:endParaRPr lang="en-US" sz="1800" dirty="0">
              <a:solidFill>
                <a:schemeClr val="dk1"/>
              </a:solidFill>
              <a:latin typeface="Century Gothic"/>
              <a:ea typeface="Century Gothic"/>
              <a:cs typeface="Century Gothic"/>
              <a:sym typeface="Century Gothic"/>
            </a:endParaRPr>
          </a:p>
          <a:p>
            <a:pPr marL="285750" lvl="0" indent="-285750">
              <a:buClr>
                <a:schemeClr val="dk1"/>
              </a:buClr>
              <a:buSzPts val="1800"/>
              <a:buFont typeface="Arial"/>
              <a:buChar char="•"/>
            </a:pPr>
            <a:r>
              <a:rPr lang="en-US" sz="1800" dirty="0" smtClean="0">
                <a:solidFill>
                  <a:schemeClr val="dk1"/>
                </a:solidFill>
                <a:latin typeface="Century Gothic"/>
                <a:ea typeface="Century Gothic"/>
                <a:cs typeface="Century Gothic"/>
                <a:sym typeface="Century Gothic"/>
              </a:rPr>
              <a:t>Students </a:t>
            </a:r>
            <a:r>
              <a:rPr lang="en-US" sz="1800" dirty="0">
                <a:solidFill>
                  <a:schemeClr val="dk1"/>
                </a:solidFill>
                <a:latin typeface="Century Gothic"/>
                <a:ea typeface="Century Gothic"/>
                <a:cs typeface="Century Gothic"/>
                <a:sym typeface="Century Gothic"/>
              </a:rPr>
              <a:t>will have an opportunity to learn about specific residents, their needs, Case Management and Care Coordination efforts and a host of opportunities available. </a:t>
            </a:r>
            <a:endParaRPr sz="1400" b="0" i="0" u="none" strike="noStrike" cap="none" dirty="0">
              <a:solidFill>
                <a:srgbClr val="000000"/>
              </a:solidFill>
              <a:latin typeface="Arial"/>
              <a:ea typeface="Arial"/>
              <a:cs typeface="Arial"/>
              <a:sym typeface="Arial"/>
            </a:endParaRPr>
          </a:p>
        </p:txBody>
      </p:sp>
      <p:pic>
        <p:nvPicPr>
          <p:cNvPr id="408" name="Google Shape;408;p49"/>
          <p:cNvPicPr preferRelativeResize="0"/>
          <p:nvPr/>
        </p:nvPicPr>
        <p:blipFill>
          <a:blip r:embed="rId3">
            <a:extLst>
              <a:ext uri="{28A0092B-C50C-407E-A947-70E740481C1C}">
                <a14:useLocalDpi xmlns:a14="http://schemas.microsoft.com/office/drawing/2010/main" val="0"/>
              </a:ext>
            </a:extLst>
          </a:blip>
          <a:stretch>
            <a:fillRect/>
          </a:stretch>
        </p:blipFill>
        <p:spPr>
          <a:xfrm>
            <a:off x="2362200" y="4038600"/>
            <a:ext cx="4724400" cy="2819400"/>
          </a:xfrm>
          <a:prstGeom prst="rect">
            <a:avLst/>
          </a:prstGeom>
          <a:noFill/>
          <a:ln>
            <a:noFill/>
          </a:ln>
        </p:spPr>
      </p:pic>
      <p:pic>
        <p:nvPicPr>
          <p:cNvPr id="409" name="Google Shape;409;p49"/>
          <p:cNvPicPr preferRelativeResize="0"/>
          <p:nvPr/>
        </p:nvPicPr>
        <p:blipFill>
          <a:blip r:embed="rId4">
            <a:extLst>
              <a:ext uri="{28A0092B-C50C-407E-A947-70E740481C1C}">
                <a14:useLocalDpi xmlns:a14="http://schemas.microsoft.com/office/drawing/2010/main" val="0"/>
              </a:ext>
            </a:extLst>
          </a:blip>
          <a:stretch>
            <a:fillRect/>
          </a:stretch>
        </p:blipFill>
        <p:spPr>
          <a:xfrm>
            <a:off x="7469728" y="4038600"/>
            <a:ext cx="4038600" cy="2819400"/>
          </a:xfrm>
          <a:prstGeom prst="rect">
            <a:avLst/>
          </a:prstGeom>
          <a:noFill/>
          <a:ln>
            <a:noFill/>
          </a:ln>
        </p:spPr>
      </p:pic>
    </p:spTree>
    <p:extLst>
      <p:ext uri="{BB962C8B-B14F-4D97-AF65-F5344CB8AC3E}">
        <p14:creationId xmlns:p14="http://schemas.microsoft.com/office/powerpoint/2010/main" val="3454778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178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0"/>
          <p:cNvSpPr txBox="1">
            <a:spLocks noGrp="1"/>
          </p:cNvSpPr>
          <p:nvPr>
            <p:ph type="title"/>
          </p:nvPr>
        </p:nvSpPr>
        <p:spPr>
          <a:xfrm>
            <a:off x="1740100" y="276375"/>
            <a:ext cx="9785400" cy="148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b="1">
                <a:solidFill>
                  <a:srgbClr val="262626"/>
                </a:solidFill>
                <a:latin typeface="Century Gothic"/>
                <a:ea typeface="Century Gothic"/>
                <a:cs typeface="Century Gothic"/>
                <a:sym typeface="Century Gothic"/>
              </a:rPr>
              <a:t>EDUC 226:  Foundations of Language and Literacy</a:t>
            </a:r>
            <a:endParaRPr/>
          </a:p>
        </p:txBody>
      </p:sp>
      <p:sp>
        <p:nvSpPr>
          <p:cNvPr id="329" name="Google Shape;329;p40"/>
          <p:cNvSpPr txBox="1"/>
          <p:nvPr/>
        </p:nvSpPr>
        <p:spPr>
          <a:xfrm>
            <a:off x="1351300" y="1514900"/>
            <a:ext cx="10365300" cy="18297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1100" dirty="0">
              <a:solidFill>
                <a:schemeClr val="dk1"/>
              </a:solidFill>
              <a:latin typeface="Noto Sans Symbols"/>
              <a:ea typeface="Noto Sans Symbols"/>
              <a:cs typeface="Noto Sans Symbols"/>
              <a:sym typeface="Noto Sans Symbols"/>
            </a:endParaRPr>
          </a:p>
          <a:p>
            <a:pPr marL="457200" lvl="0" indent="-342900" algn="l" rtl="0">
              <a:spcBef>
                <a:spcPts val="0"/>
              </a:spcBef>
              <a:spcAft>
                <a:spcPts val="0"/>
              </a:spcAft>
              <a:buClr>
                <a:schemeClr val="dk1"/>
              </a:buClr>
              <a:buSzPts val="1800"/>
              <a:buFont typeface="Noto Sans Symbols"/>
              <a:buChar char="●"/>
            </a:pPr>
            <a:r>
              <a:rPr lang="en-US" sz="1800" dirty="0">
                <a:solidFill>
                  <a:schemeClr val="dk1"/>
                </a:solidFill>
                <a:latin typeface="Times New Roman"/>
                <a:ea typeface="Times New Roman"/>
                <a:cs typeface="Times New Roman"/>
                <a:sym typeface="Times New Roman"/>
              </a:rPr>
              <a:t>Teacher candidates will gain theory to practice connections by directly observing the natural and atypical variations in language development and early literacy that occur within a classroom of children.</a:t>
            </a:r>
            <a:endParaRPr sz="1800" dirty="0">
              <a:solidFill>
                <a:schemeClr val="dk1"/>
              </a:solidFill>
              <a:latin typeface="Noto Sans Symbols"/>
              <a:ea typeface="Noto Sans Symbols"/>
              <a:cs typeface="Noto Sans Symbols"/>
              <a:sym typeface="Noto Sans Symbols"/>
            </a:endParaRPr>
          </a:p>
          <a:p>
            <a:pPr marL="457200" lvl="0" indent="-342900" algn="l" rtl="0">
              <a:spcBef>
                <a:spcPts val="0"/>
              </a:spcBef>
              <a:spcAft>
                <a:spcPts val="0"/>
              </a:spcAft>
              <a:buClr>
                <a:schemeClr val="dk1"/>
              </a:buClr>
              <a:buSzPts val="1800"/>
              <a:buFont typeface="Noto Sans Symbols"/>
              <a:buChar char="●"/>
            </a:pPr>
            <a:r>
              <a:rPr lang="en-US" sz="1800" dirty="0">
                <a:solidFill>
                  <a:schemeClr val="dk1"/>
                </a:solidFill>
                <a:latin typeface="Times New Roman"/>
                <a:ea typeface="Times New Roman"/>
                <a:cs typeface="Times New Roman"/>
                <a:sym typeface="Times New Roman"/>
              </a:rPr>
              <a:t>Teacher candidates will gain an increased understanding of cultural differences as they relate to language development and develop a plan for including children whose primary language is not English</a:t>
            </a:r>
            <a:endParaRPr sz="1800" dirty="0">
              <a:solidFill>
                <a:schemeClr val="dk1"/>
              </a:solidFill>
              <a:latin typeface="Noto Sans Symbols"/>
              <a:ea typeface="Noto Sans Symbols"/>
              <a:cs typeface="Noto Sans Symbols"/>
              <a:sym typeface="Noto Sans Symbols"/>
            </a:endParaRPr>
          </a:p>
          <a:p>
            <a:pPr marL="457200" lvl="0" indent="-342900" algn="l" rtl="0">
              <a:spcBef>
                <a:spcPts val="0"/>
              </a:spcBef>
              <a:spcAft>
                <a:spcPts val="0"/>
              </a:spcAft>
              <a:buClr>
                <a:schemeClr val="dk1"/>
              </a:buClr>
              <a:buSzPts val="1800"/>
              <a:buFont typeface="Noto Sans Symbols"/>
              <a:buChar char="●"/>
            </a:pPr>
            <a:r>
              <a:rPr lang="en-US" sz="1800" dirty="0">
                <a:solidFill>
                  <a:schemeClr val="dk1"/>
                </a:solidFill>
                <a:latin typeface="Times New Roman"/>
                <a:ea typeface="Times New Roman"/>
                <a:cs typeface="Times New Roman"/>
                <a:sym typeface="Times New Roman"/>
              </a:rPr>
              <a:t>Teacher candidates will conduct read aloud activities, and shared reading and writing activities with small groups of students</a:t>
            </a:r>
            <a:endParaRPr sz="1800" dirty="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sz="4000" dirty="0">
              <a:solidFill>
                <a:schemeClr val="dk1"/>
              </a:solidFill>
              <a:latin typeface="Corbel"/>
              <a:ea typeface="Corbel"/>
              <a:cs typeface="Corbel"/>
              <a:sym typeface="Corbel"/>
            </a:endParaRPr>
          </a:p>
        </p:txBody>
      </p:sp>
      <p:pic>
        <p:nvPicPr>
          <p:cNvPr id="330" name="Google Shape;330;p40"/>
          <p:cNvPicPr preferRelativeResize="0"/>
          <p:nvPr/>
        </p:nvPicPr>
        <p:blipFill>
          <a:blip r:embed="rId3">
            <a:alphaModFix/>
          </a:blip>
          <a:stretch>
            <a:fillRect/>
          </a:stretch>
        </p:blipFill>
        <p:spPr>
          <a:xfrm>
            <a:off x="2133600" y="3733800"/>
            <a:ext cx="3733800" cy="2743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7"/>
          <p:cNvSpPr txBox="1">
            <a:spLocks noGrp="1"/>
          </p:cNvSpPr>
          <p:nvPr>
            <p:ph type="title"/>
          </p:nvPr>
        </p:nvSpPr>
        <p:spPr>
          <a:xfrm>
            <a:off x="1740100" y="276375"/>
            <a:ext cx="9785400" cy="1484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b="1">
                <a:solidFill>
                  <a:srgbClr val="262626"/>
                </a:solidFill>
                <a:latin typeface="Century Gothic"/>
                <a:ea typeface="Century Gothic"/>
                <a:cs typeface="Century Gothic"/>
                <a:sym typeface="Century Gothic"/>
              </a:rPr>
              <a:t>PSYCH 281:  Learning</a:t>
            </a:r>
            <a:endParaRPr/>
          </a:p>
        </p:txBody>
      </p:sp>
      <p:sp>
        <p:nvSpPr>
          <p:cNvPr id="301" name="Google Shape;301;p37"/>
          <p:cNvSpPr txBox="1"/>
          <p:nvPr/>
        </p:nvSpPr>
        <p:spPr>
          <a:xfrm>
            <a:off x="1351300" y="1514900"/>
            <a:ext cx="10365300" cy="18297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1100">
              <a:solidFill>
                <a:schemeClr val="dk1"/>
              </a:solidFill>
              <a:latin typeface="Noto Sans Symbols"/>
              <a:ea typeface="Noto Sans Symbols"/>
              <a:cs typeface="Noto Sans Symbols"/>
              <a:sym typeface="Noto Sans Symbols"/>
            </a:endParaRPr>
          </a:p>
          <a:p>
            <a:pPr marL="0" lvl="0" indent="0" algn="l" rtl="0">
              <a:spcBef>
                <a:spcPts val="0"/>
              </a:spcBef>
              <a:spcAft>
                <a:spcPts val="0"/>
              </a:spcAft>
              <a:buNone/>
            </a:pPr>
            <a:r>
              <a:rPr lang="en-US" sz="1800" b="1">
                <a:solidFill>
                  <a:schemeClr val="dk1"/>
                </a:solidFill>
                <a:latin typeface="Century Gothic"/>
                <a:ea typeface="Century Gothic"/>
                <a:cs typeface="Century Gothic"/>
                <a:sym typeface="Century Gothic"/>
              </a:rPr>
              <a:t>Seeds of Success</a:t>
            </a:r>
            <a:r>
              <a:rPr lang="en-US" sz="1800">
                <a:solidFill>
                  <a:schemeClr val="dk1"/>
                </a:solidFill>
                <a:latin typeface="Century Gothic"/>
                <a:ea typeface="Century Gothic"/>
                <a:cs typeface="Century Gothic"/>
                <a:sym typeface="Century Gothic"/>
              </a:rPr>
              <a:t> is a resiliency and social-emotional learning program offered through St. John Fisher College’s Institute for Civic and Community Engagement. Seeds of Success is designed to develop a resiliency mindset in young, underserved children (grades 1-3) residing in the city of Rochester, NY.  Resiliency is defined as “a set of qualities that helps a person to withstand many of the negative effects of adversity” (Gilligan, 2000). </a:t>
            </a:r>
            <a:endParaRPr sz="1800">
              <a:solidFill>
                <a:schemeClr val="dk1"/>
              </a:solidFill>
              <a:latin typeface="Century Gothic"/>
              <a:ea typeface="Century Gothic"/>
              <a:cs typeface="Century Gothic"/>
              <a:sym typeface="Century Gothic"/>
            </a:endParaRPr>
          </a:p>
          <a:p>
            <a:pPr marL="45720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sz="4000">
              <a:solidFill>
                <a:schemeClr val="dk1"/>
              </a:solidFill>
              <a:latin typeface="Corbel"/>
              <a:ea typeface="Corbel"/>
              <a:cs typeface="Corbel"/>
              <a:sym typeface="Corbel"/>
            </a:endParaRPr>
          </a:p>
        </p:txBody>
      </p:sp>
      <p:pic>
        <p:nvPicPr>
          <p:cNvPr id="302" name="Google Shape;302;p37"/>
          <p:cNvPicPr preferRelativeResize="0"/>
          <p:nvPr/>
        </p:nvPicPr>
        <p:blipFill rotWithShape="1">
          <a:blip r:embed="rId3">
            <a:alphaModFix/>
          </a:blip>
          <a:srcRect/>
          <a:stretch/>
        </p:blipFill>
        <p:spPr>
          <a:xfrm>
            <a:off x="1652276" y="3688826"/>
            <a:ext cx="3272076" cy="2181375"/>
          </a:xfrm>
          <a:prstGeom prst="rect">
            <a:avLst/>
          </a:prstGeom>
          <a:noFill/>
          <a:ln>
            <a:noFill/>
          </a:ln>
        </p:spPr>
      </p:pic>
      <p:pic>
        <p:nvPicPr>
          <p:cNvPr id="303" name="Google Shape;303;p37"/>
          <p:cNvPicPr preferRelativeResize="0"/>
          <p:nvPr/>
        </p:nvPicPr>
        <p:blipFill>
          <a:blip r:embed="rId4">
            <a:alphaModFix/>
          </a:blip>
          <a:stretch>
            <a:fillRect/>
          </a:stretch>
        </p:blipFill>
        <p:spPr>
          <a:xfrm>
            <a:off x="6427877" y="4326100"/>
            <a:ext cx="4867275" cy="1104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21"/>
          <p:cNvGrpSpPr/>
          <p:nvPr/>
        </p:nvGrpSpPr>
        <p:grpSpPr>
          <a:xfrm>
            <a:off x="3628034" y="1780184"/>
            <a:ext cx="7085364" cy="4926622"/>
            <a:chOff x="685508" y="180809"/>
            <a:chExt cx="8534527" cy="6291983"/>
          </a:xfrm>
        </p:grpSpPr>
        <p:sp>
          <p:nvSpPr>
            <p:cNvPr id="168" name="Google Shape;168;p21"/>
            <p:cNvSpPr/>
            <p:nvPr/>
          </p:nvSpPr>
          <p:spPr>
            <a:xfrm>
              <a:off x="2569504" y="180809"/>
              <a:ext cx="4656016" cy="3740884"/>
            </a:xfrm>
            <a:prstGeom prst="ellipse">
              <a:avLst/>
            </a:prstGeom>
            <a:solidFill>
              <a:srgbClr val="82CCF3">
                <a:alpha val="49411"/>
              </a:srgbClr>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21"/>
            <p:cNvSpPr txBox="1"/>
            <p:nvPr/>
          </p:nvSpPr>
          <p:spPr>
            <a:xfrm>
              <a:off x="3379230" y="1048474"/>
              <a:ext cx="3414300" cy="16833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chemeClr val="dk1"/>
                  </a:solidFill>
                  <a:latin typeface="Century Gothic"/>
                  <a:ea typeface="Century Gothic"/>
                  <a:cs typeface="Century Gothic"/>
                  <a:sym typeface="Century Gothic"/>
                </a:rPr>
                <a:t>Meaningful Service</a:t>
              </a:r>
              <a:r>
                <a:rPr lang="en-US" sz="2000" b="0" i="0" u="none" strike="noStrike" cap="none">
                  <a:solidFill>
                    <a:schemeClr val="dk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700"/>
                </a:spcBef>
                <a:spcAft>
                  <a:spcPts val="0"/>
                </a:spcAft>
                <a:buClr>
                  <a:srgbClr val="000000"/>
                </a:buClr>
                <a:buSzPts val="2000"/>
                <a:buFont typeface="Arial"/>
                <a:buNone/>
              </a:pPr>
              <a:r>
                <a:rPr lang="en-US" sz="1800" b="0" i="0" u="none" strike="noStrike" cap="none">
                  <a:solidFill>
                    <a:schemeClr val="dk1"/>
                  </a:solidFill>
                  <a:latin typeface="Century Gothic"/>
                  <a:ea typeface="Century Gothic"/>
                  <a:cs typeface="Century Gothic"/>
                  <a:sym typeface="Century Gothic"/>
                </a:rPr>
                <a:t>Collaboration between </a:t>
              </a:r>
              <a:r>
                <a:rPr lang="en-US" sz="1800" b="0" i="0" u="sng" strike="noStrike" cap="none">
                  <a:solidFill>
                    <a:schemeClr val="dk1"/>
                  </a:solidFill>
                  <a:latin typeface="Century Gothic"/>
                  <a:ea typeface="Century Gothic"/>
                  <a:cs typeface="Century Gothic"/>
                  <a:sym typeface="Century Gothic"/>
                </a:rPr>
                <a:t>College and Community to </a:t>
              </a:r>
              <a:r>
                <a:rPr lang="en-US" sz="1800" b="0" i="0" u="none" strike="noStrike" cap="none">
                  <a:solidFill>
                    <a:schemeClr val="dk1"/>
                  </a:solidFill>
                  <a:latin typeface="Century Gothic"/>
                  <a:ea typeface="Century Gothic"/>
                  <a:cs typeface="Century Gothic"/>
                  <a:sym typeface="Century Gothic"/>
                </a:rPr>
                <a:t>meet identified needs and enhance assets </a:t>
              </a:r>
              <a:endParaRPr sz="1800" b="0" i="0" u="none" strike="noStrike" cap="none">
                <a:solidFill>
                  <a:schemeClr val="dk1"/>
                </a:solidFill>
                <a:latin typeface="Century Gothic"/>
                <a:ea typeface="Century Gothic"/>
                <a:cs typeface="Century Gothic"/>
                <a:sym typeface="Century Gothic"/>
              </a:endParaRPr>
            </a:p>
          </p:txBody>
        </p:sp>
        <p:sp>
          <p:nvSpPr>
            <p:cNvPr id="170" name="Google Shape;170;p21"/>
            <p:cNvSpPr/>
            <p:nvPr/>
          </p:nvSpPr>
          <p:spPr>
            <a:xfrm>
              <a:off x="4446135" y="2664648"/>
              <a:ext cx="4773900" cy="3741000"/>
            </a:xfrm>
            <a:prstGeom prst="ellipse">
              <a:avLst/>
            </a:prstGeom>
            <a:solidFill>
              <a:srgbClr val="8F8F8F">
                <a:alpha val="49411"/>
              </a:srgbClr>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21"/>
            <p:cNvSpPr txBox="1"/>
            <p:nvPr/>
          </p:nvSpPr>
          <p:spPr>
            <a:xfrm>
              <a:off x="5528323" y="3176633"/>
              <a:ext cx="3198900" cy="20574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1" i="0" u="none" strike="noStrike" cap="none">
                <a:solidFill>
                  <a:schemeClr val="dk1"/>
                </a:solidFill>
                <a:latin typeface="Century Gothic"/>
                <a:ea typeface="Century Gothic"/>
                <a:cs typeface="Century Gothic"/>
                <a:sym typeface="Century Gothic"/>
              </a:endParaRPr>
            </a:p>
            <a:p>
              <a:pPr marL="0" marR="0" lvl="0" indent="0" algn="ctr" rtl="0">
                <a:lnSpc>
                  <a:spcPct val="90000"/>
                </a:lnSpc>
                <a:spcBef>
                  <a:spcPts val="560"/>
                </a:spcBef>
                <a:spcAft>
                  <a:spcPts val="0"/>
                </a:spcAft>
                <a:buClr>
                  <a:srgbClr val="000000"/>
                </a:buClr>
                <a:buSzPts val="2000"/>
                <a:buFont typeface="Arial"/>
                <a:buNone/>
              </a:pPr>
              <a:r>
                <a:rPr lang="en-US" sz="1800" b="1" i="0" u="none" strike="noStrike" cap="none">
                  <a:solidFill>
                    <a:schemeClr val="dk1"/>
                  </a:solidFill>
                  <a:latin typeface="Century Gothic"/>
                  <a:ea typeface="Century Gothic"/>
                  <a:cs typeface="Century Gothic"/>
                  <a:sym typeface="Century Gothic"/>
                </a:rPr>
                <a:t>Meaningful Learning: </a:t>
              </a:r>
              <a:endParaRPr sz="1800" b="0" i="0" u="none" strike="noStrike" cap="none">
                <a:solidFill>
                  <a:srgbClr val="000000"/>
                </a:solidFill>
                <a:latin typeface="Arial"/>
                <a:ea typeface="Arial"/>
                <a:cs typeface="Arial"/>
                <a:sym typeface="Arial"/>
              </a:endParaRPr>
            </a:p>
            <a:p>
              <a:pPr marL="0" marR="0" lvl="0" indent="0" algn="ctr" rtl="0">
                <a:lnSpc>
                  <a:spcPct val="90000"/>
                </a:lnSpc>
                <a:spcBef>
                  <a:spcPts val="700"/>
                </a:spcBef>
                <a:spcAft>
                  <a:spcPts val="0"/>
                </a:spcAft>
                <a:buClr>
                  <a:srgbClr val="000000"/>
                </a:buClr>
                <a:buSzPts val="2000"/>
                <a:buFont typeface="Arial"/>
                <a:buNone/>
              </a:pPr>
              <a:r>
                <a:rPr lang="en-US" sz="1800" b="0" i="0" u="none" strike="noStrike" cap="none">
                  <a:solidFill>
                    <a:schemeClr val="dk1"/>
                  </a:solidFill>
                  <a:latin typeface="Century Gothic"/>
                  <a:ea typeface="Century Gothic"/>
                  <a:cs typeface="Century Gothic"/>
                  <a:sym typeface="Century Gothic"/>
                </a:rPr>
                <a:t>Applying </a:t>
              </a:r>
              <a:r>
                <a:rPr lang="en-US" sz="1800" b="0" i="0" u="sng" strike="noStrike" cap="none">
                  <a:solidFill>
                    <a:schemeClr val="dk1"/>
                  </a:solidFill>
                  <a:latin typeface="Century Gothic"/>
                  <a:ea typeface="Century Gothic"/>
                  <a:cs typeface="Century Gothic"/>
                  <a:sym typeface="Century Gothic"/>
                </a:rPr>
                <a:t>Academic Knowledge </a:t>
              </a:r>
              <a:r>
                <a:rPr lang="en-US" sz="1800" b="0" i="0" u="none" strike="noStrike" cap="none">
                  <a:solidFill>
                    <a:schemeClr val="dk1"/>
                  </a:solidFill>
                  <a:latin typeface="Century Gothic"/>
                  <a:ea typeface="Century Gothic"/>
                  <a:cs typeface="Century Gothic"/>
                  <a:sym typeface="Century Gothic"/>
                </a:rPr>
                <a:t>and Critical Thinking Skills to meet course and learning goals</a:t>
              </a:r>
              <a:endParaRPr sz="1800" b="0" i="0" u="none" strike="noStrike" cap="none">
                <a:solidFill>
                  <a:schemeClr val="dk1"/>
                </a:solidFill>
                <a:latin typeface="Century Gothic"/>
                <a:ea typeface="Century Gothic"/>
                <a:cs typeface="Century Gothic"/>
                <a:sym typeface="Century Gothic"/>
              </a:endParaRPr>
            </a:p>
          </p:txBody>
        </p:sp>
        <p:sp>
          <p:nvSpPr>
            <p:cNvPr id="172" name="Google Shape;172;p21"/>
            <p:cNvSpPr/>
            <p:nvPr/>
          </p:nvSpPr>
          <p:spPr>
            <a:xfrm>
              <a:off x="685508" y="2731792"/>
              <a:ext cx="4721400" cy="3741000"/>
            </a:xfrm>
            <a:prstGeom prst="ellipse">
              <a:avLst/>
            </a:prstGeom>
            <a:solidFill>
              <a:srgbClr val="B1DB93">
                <a:alpha val="49411"/>
              </a:srgbClr>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21"/>
            <p:cNvSpPr txBox="1"/>
            <p:nvPr/>
          </p:nvSpPr>
          <p:spPr>
            <a:xfrm>
              <a:off x="1142793" y="3176633"/>
              <a:ext cx="3414300" cy="20574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1" i="0" u="none" strike="noStrike" cap="none">
                <a:solidFill>
                  <a:schemeClr val="dk1"/>
                </a:solidFill>
                <a:latin typeface="Century Gothic"/>
                <a:ea typeface="Century Gothic"/>
                <a:cs typeface="Century Gothic"/>
                <a:sym typeface="Century Gothic"/>
              </a:endParaRPr>
            </a:p>
            <a:p>
              <a:pPr marL="0" marR="0" lvl="0" indent="0" algn="ctr" rtl="0">
                <a:lnSpc>
                  <a:spcPct val="90000"/>
                </a:lnSpc>
                <a:spcBef>
                  <a:spcPts val="560"/>
                </a:spcBef>
                <a:spcAft>
                  <a:spcPts val="0"/>
                </a:spcAft>
                <a:buClr>
                  <a:srgbClr val="000000"/>
                </a:buClr>
                <a:buSzPts val="2000"/>
                <a:buFont typeface="Arial"/>
                <a:buNone/>
              </a:pPr>
              <a:r>
                <a:rPr lang="en-US" sz="1800" b="1" i="0" u="none" strike="noStrike" cap="none">
                  <a:solidFill>
                    <a:schemeClr val="dk1"/>
                  </a:solidFill>
                  <a:latin typeface="Century Gothic"/>
                  <a:ea typeface="Century Gothic"/>
                  <a:cs typeface="Century Gothic"/>
                  <a:sym typeface="Century Gothic"/>
                </a:rPr>
                <a:t>Meaningful Implementation: </a:t>
              </a:r>
              <a:endParaRPr sz="1800" b="0" i="0" u="none" strike="noStrike" cap="none">
                <a:solidFill>
                  <a:srgbClr val="000000"/>
                </a:solidFill>
                <a:latin typeface="Arial"/>
                <a:ea typeface="Arial"/>
                <a:cs typeface="Arial"/>
                <a:sym typeface="Arial"/>
              </a:endParaRPr>
            </a:p>
            <a:p>
              <a:pPr marL="0" marR="0" lvl="0" indent="0" algn="ctr" rtl="0">
                <a:lnSpc>
                  <a:spcPct val="90000"/>
                </a:lnSpc>
                <a:spcBef>
                  <a:spcPts val="700"/>
                </a:spcBef>
                <a:spcAft>
                  <a:spcPts val="0"/>
                </a:spcAft>
                <a:buClr>
                  <a:srgbClr val="000000"/>
                </a:buClr>
                <a:buSzPts val="2000"/>
                <a:buFont typeface="Arial"/>
                <a:buNone/>
              </a:pPr>
              <a:r>
                <a:rPr lang="en-US" sz="1800" b="0" i="0" u="sng" strike="noStrike" cap="none">
                  <a:solidFill>
                    <a:schemeClr val="dk1"/>
                  </a:solidFill>
                  <a:latin typeface="Century Gothic"/>
                  <a:ea typeface="Century Gothic"/>
                  <a:cs typeface="Century Gothic"/>
                  <a:sym typeface="Century Gothic"/>
                </a:rPr>
                <a:t>Reflection and Assessment </a:t>
              </a:r>
              <a:r>
                <a:rPr lang="en-US" sz="1800" b="0" i="0" u="none" strike="noStrike" cap="none">
                  <a:solidFill>
                    <a:schemeClr val="dk1"/>
                  </a:solidFill>
                  <a:latin typeface="Century Gothic"/>
                  <a:ea typeface="Century Gothic"/>
                  <a:cs typeface="Century Gothic"/>
                  <a:sym typeface="Century Gothic"/>
                </a:rPr>
                <a:t>leading to deeper understanding of course content and civic engagement </a:t>
              </a:r>
              <a:endParaRPr sz="1800" b="0" i="0" u="none" strike="noStrike" cap="none">
                <a:solidFill>
                  <a:schemeClr val="dk1"/>
                </a:solidFill>
                <a:latin typeface="Century Gothic"/>
                <a:ea typeface="Century Gothic"/>
                <a:cs typeface="Century Gothic"/>
                <a:sym typeface="Century Gothic"/>
              </a:endParaRPr>
            </a:p>
          </p:txBody>
        </p:sp>
      </p:grpSp>
      <p:sp>
        <p:nvSpPr>
          <p:cNvPr id="174" name="Google Shape;174;p21"/>
          <p:cNvSpPr txBox="1"/>
          <p:nvPr/>
        </p:nvSpPr>
        <p:spPr>
          <a:xfrm>
            <a:off x="1796950" y="88500"/>
            <a:ext cx="9985500" cy="1580700"/>
          </a:xfrm>
          <a:prstGeom prst="rect">
            <a:avLst/>
          </a:prstGeom>
          <a:noFill/>
          <a:ln>
            <a:noFill/>
          </a:ln>
        </p:spPr>
        <p:txBody>
          <a:bodyPr spcFirstLastPara="1" wrap="square" lIns="91425" tIns="91425" rIns="91425" bIns="91425" anchor="ctr" anchorCtr="0">
            <a:noAutofit/>
          </a:bodyPr>
          <a:lstStyle/>
          <a:p>
            <a:pPr marL="342900" lvl="0" indent="-342900" algn="ctr" rtl="0">
              <a:spcBef>
                <a:spcPts val="0"/>
              </a:spcBef>
              <a:spcAft>
                <a:spcPts val="0"/>
              </a:spcAft>
              <a:buNone/>
            </a:pPr>
            <a:r>
              <a:rPr lang="en-US" sz="2400" b="1" dirty="0" smtClean="0"/>
              <a:t>Community-Engaged Learning (CEL) </a:t>
            </a:r>
            <a:r>
              <a:rPr lang="en-US" sz="2400" b="1" dirty="0"/>
              <a:t>is the integration of </a:t>
            </a:r>
            <a:r>
              <a:rPr lang="en-US" sz="2400" b="1" dirty="0" smtClean="0"/>
              <a:t>community-based </a:t>
            </a:r>
            <a:r>
              <a:rPr lang="en-US" sz="2400" b="1" dirty="0"/>
              <a:t>projects in academic courses to meet identified community needs, enhance student learning, and strengthen communities. </a:t>
            </a:r>
            <a:endParaRPr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4"/>
          <p:cNvSpPr txBox="1">
            <a:spLocks noGrp="1"/>
          </p:cNvSpPr>
          <p:nvPr>
            <p:ph type="title"/>
          </p:nvPr>
        </p:nvSpPr>
        <p:spPr>
          <a:xfrm>
            <a:off x="2592924" y="336960"/>
            <a:ext cx="8911800" cy="128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orbel"/>
              <a:buNone/>
            </a:pPr>
            <a:r>
              <a:rPr lang="en-US" sz="4000" b="1" i="0" u="none" strike="noStrike" cap="none">
                <a:solidFill>
                  <a:schemeClr val="dk1"/>
                </a:solidFill>
                <a:latin typeface="Corbel"/>
                <a:ea typeface="Corbel"/>
                <a:cs typeface="Corbel"/>
                <a:sym typeface="Corbel"/>
              </a:rPr>
              <a:t>ENG 356: Editing and Publishing</a:t>
            </a:r>
            <a:endParaRPr sz="4000" b="1" i="0" u="none" strike="noStrike" cap="none">
              <a:solidFill>
                <a:schemeClr val="dk1"/>
              </a:solidFill>
              <a:latin typeface="Corbel"/>
              <a:ea typeface="Corbel"/>
              <a:cs typeface="Corbel"/>
              <a:sym typeface="Corbel"/>
            </a:endParaRPr>
          </a:p>
        </p:txBody>
      </p:sp>
      <p:sp>
        <p:nvSpPr>
          <p:cNvPr id="365" name="Google Shape;365;p44"/>
          <p:cNvSpPr/>
          <p:nvPr/>
        </p:nvSpPr>
        <p:spPr>
          <a:xfrm>
            <a:off x="2644875" y="1319800"/>
            <a:ext cx="8911800" cy="37575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800"/>
              <a:buFont typeface="Century Gothic"/>
              <a:buChar char="•"/>
            </a:pPr>
            <a:r>
              <a:rPr lang="en-US" sz="1800" b="0" i="0" u="none" strike="noStrike" cap="none">
                <a:solidFill>
                  <a:schemeClr val="dk1"/>
                </a:solidFill>
                <a:latin typeface="Century Gothic"/>
                <a:ea typeface="Century Gothic"/>
                <a:cs typeface="Century Gothic"/>
                <a:sym typeface="Century Gothic"/>
              </a:rPr>
              <a:t>Fisher students will partner with students from the Teaching and Learning Institute at East High School through a literary publishing experience focusing on literature and identity representation.</a:t>
            </a:r>
            <a:endParaRPr sz="1800" b="0" i="0" u="none" strike="noStrike" cap="none">
              <a:solidFill>
                <a:schemeClr val="dk1"/>
              </a:solidFill>
              <a:latin typeface="Century Gothic"/>
              <a:ea typeface="Century Gothic"/>
              <a:cs typeface="Century Gothic"/>
              <a:sym typeface="Century Gothic"/>
            </a:endParaRPr>
          </a:p>
          <a:p>
            <a:pPr marL="28575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800"/>
              <a:buFont typeface="Century Gothic"/>
              <a:buChar char="•"/>
            </a:pPr>
            <a:r>
              <a:rPr lang="en-US" sz="1800" b="0" i="0" u="none" strike="noStrike" cap="none">
                <a:solidFill>
                  <a:schemeClr val="dk1"/>
                </a:solidFill>
                <a:latin typeface="Century Gothic"/>
                <a:ea typeface="Century Gothic"/>
                <a:cs typeface="Century Gothic"/>
                <a:sym typeface="Century Gothic"/>
              </a:rPr>
              <a:t>An anthology of students’ writing and a reading event in Rochester will be the final outcome. Students may focus on the I Am poems or Future of Rochester Essay for this anthology, or a new prompt developed together. </a:t>
            </a:r>
            <a:endParaRPr sz="1800" b="0" i="0" u="none" strike="noStrike" cap="none">
              <a:solidFill>
                <a:schemeClr val="dk1"/>
              </a:solidFill>
              <a:latin typeface="Century Gothic"/>
              <a:ea typeface="Century Gothic"/>
              <a:cs typeface="Century Gothic"/>
              <a:sym typeface="Century Gothic"/>
            </a:endParaRPr>
          </a:p>
          <a:p>
            <a:pPr marL="28575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800"/>
              <a:buFont typeface="Century Gothic"/>
              <a:buChar char="•"/>
            </a:pPr>
            <a:r>
              <a:rPr lang="en-US" sz="1800" b="0" i="0" u="none" strike="noStrike" cap="none">
                <a:solidFill>
                  <a:schemeClr val="dk1"/>
                </a:solidFill>
                <a:latin typeface="Century Gothic"/>
                <a:ea typeface="Century Gothic"/>
                <a:cs typeface="Century Gothic"/>
                <a:sym typeface="Century Gothic"/>
              </a:rPr>
              <a:t>A second team of students will work in developing ANGLES, Fisher’s national online publication for creative writing by college-aged writers. </a:t>
            </a:r>
            <a:endParaRPr sz="1800" b="0" i="0" u="none" strike="noStrike" cap="none">
              <a:solidFill>
                <a:schemeClr val="dk1"/>
              </a:solidFill>
              <a:latin typeface="Century Gothic"/>
              <a:ea typeface="Century Gothic"/>
              <a:cs typeface="Century Gothic"/>
              <a:sym typeface="Century Gothic"/>
            </a:endParaRPr>
          </a:p>
          <a:p>
            <a:pPr marL="28575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800"/>
              <a:buFont typeface="Century Gothic"/>
              <a:buChar char="•"/>
            </a:pPr>
            <a:r>
              <a:rPr lang="en-US" sz="1800" b="0" i="0" u="none" strike="noStrike" cap="none">
                <a:solidFill>
                  <a:schemeClr val="dk1"/>
                </a:solidFill>
                <a:latin typeface="Century Gothic"/>
                <a:ea typeface="Century Gothic"/>
                <a:cs typeface="Century Gothic"/>
                <a:sym typeface="Century Gothic"/>
              </a:rPr>
              <a:t>Meetings will occur at the East High campus, St. John Fisher, and potentially Writers and Books. </a:t>
            </a:r>
            <a:endParaRPr sz="1800" b="0" i="0" u="none" strike="noStrike" cap="none">
              <a:solidFill>
                <a:schemeClr val="dk1"/>
              </a:solidFill>
              <a:latin typeface="Century Gothic"/>
              <a:ea typeface="Century Gothic"/>
              <a:cs typeface="Century Gothic"/>
              <a:sym typeface="Century Gothic"/>
            </a:endParaRPr>
          </a:p>
        </p:txBody>
      </p:sp>
      <p:pic>
        <p:nvPicPr>
          <p:cNvPr id="366" name="Google Shape;366;p44"/>
          <p:cNvPicPr preferRelativeResize="0"/>
          <p:nvPr/>
        </p:nvPicPr>
        <p:blipFill rotWithShape="1">
          <a:blip r:embed="rId3">
            <a:alphaModFix/>
          </a:blip>
          <a:srcRect/>
          <a:stretch/>
        </p:blipFill>
        <p:spPr>
          <a:xfrm>
            <a:off x="7231250" y="5238550"/>
            <a:ext cx="2095500" cy="1362075"/>
          </a:xfrm>
          <a:prstGeom prst="rect">
            <a:avLst/>
          </a:prstGeom>
          <a:noFill/>
          <a:ln>
            <a:noFill/>
          </a:ln>
        </p:spPr>
      </p:pic>
      <p:pic>
        <p:nvPicPr>
          <p:cNvPr id="367" name="Google Shape;367;p44"/>
          <p:cNvPicPr preferRelativeResize="0"/>
          <p:nvPr/>
        </p:nvPicPr>
        <p:blipFill rotWithShape="1">
          <a:blip r:embed="rId4">
            <a:alphaModFix/>
          </a:blip>
          <a:srcRect/>
          <a:stretch/>
        </p:blipFill>
        <p:spPr>
          <a:xfrm>
            <a:off x="3070941" y="5238549"/>
            <a:ext cx="3365760" cy="1443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5"/>
          <p:cNvSpPr txBox="1">
            <a:spLocks noGrp="1"/>
          </p:cNvSpPr>
          <p:nvPr>
            <p:ph type="title"/>
          </p:nvPr>
        </p:nvSpPr>
        <p:spPr>
          <a:xfrm>
            <a:off x="2555346" y="48161"/>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dirty="0">
                <a:solidFill>
                  <a:srgbClr val="262626"/>
                </a:solidFill>
                <a:latin typeface="Century Gothic"/>
                <a:ea typeface="Century Gothic"/>
                <a:cs typeface="Century Gothic"/>
                <a:sym typeface="Century Gothic"/>
              </a:rPr>
              <a:t>SOCI 322 Sociology of Aging and the Life Course with Episcopal Home</a:t>
            </a:r>
            <a:endParaRPr sz="3600" b="0" i="0" u="none" strike="noStrike" cap="none" dirty="0">
              <a:solidFill>
                <a:srgbClr val="262626"/>
              </a:solidFill>
              <a:latin typeface="Century Gothic"/>
              <a:ea typeface="Century Gothic"/>
              <a:cs typeface="Century Gothic"/>
              <a:sym typeface="Century Gothic"/>
            </a:endParaRPr>
          </a:p>
        </p:txBody>
      </p:sp>
      <p:sp>
        <p:nvSpPr>
          <p:cNvPr id="373" name="Google Shape;373;p45"/>
          <p:cNvSpPr/>
          <p:nvPr/>
        </p:nvSpPr>
        <p:spPr>
          <a:xfrm>
            <a:off x="2555346" y="1329051"/>
            <a:ext cx="8901830" cy="2862322"/>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Century Gothic"/>
                <a:ea typeface="Century Gothic"/>
                <a:cs typeface="Century Gothic"/>
                <a:sym typeface="Century Gothic"/>
              </a:rPr>
              <a:t>Students and Episcopal Home seniors </a:t>
            </a:r>
            <a:r>
              <a:rPr lang="en-US" sz="1800" b="0" i="0" u="none" strike="noStrike" cap="none" dirty="0" smtClean="0">
                <a:solidFill>
                  <a:schemeClr val="dk1"/>
                </a:solidFill>
                <a:latin typeface="Century Gothic"/>
                <a:ea typeface="Century Gothic"/>
                <a:cs typeface="Century Gothic"/>
                <a:sym typeface="Century Gothic"/>
              </a:rPr>
              <a:t>(and CPGR?) will </a:t>
            </a:r>
            <a:r>
              <a:rPr lang="en-US" sz="1800" b="0" i="0" u="none" strike="noStrike" cap="none" dirty="0">
                <a:solidFill>
                  <a:schemeClr val="dk1"/>
                </a:solidFill>
                <a:latin typeface="Century Gothic"/>
                <a:ea typeface="Century Gothic"/>
                <a:cs typeface="Century Gothic"/>
                <a:sym typeface="Century Gothic"/>
              </a:rPr>
              <a:t>participate in a shared experience to learn about issues related to ageing, engage in small and large group discussions, and reflect and write on personal relevance. </a:t>
            </a: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Century Gothic"/>
                <a:ea typeface="Century Gothic"/>
                <a:cs typeface="Century Gothic"/>
                <a:sym typeface="Century Gothic"/>
              </a:rPr>
              <a:t>Topics will include women, ageism, family, intergenerational relationships, peer networks, health and health care, aging in CCRC, end of life issues, religion and spirituality.  </a:t>
            </a:r>
            <a:endParaRPr sz="1400" b="0" i="0" u="none" strike="noStrike" cap="none" dirty="0">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Century Gothic"/>
                <a:ea typeface="Century Gothic"/>
                <a:cs typeface="Century Gothic"/>
                <a:sym typeface="Century Gothic"/>
              </a:rPr>
              <a:t>Students will collect and summarize the elder’s responses and stories for a written document to be given to the elder and his or her family and </a:t>
            </a:r>
            <a:r>
              <a:rPr lang="en-US" sz="1800" b="0" i="0" u="none" strike="noStrike" cap="none" dirty="0" smtClean="0">
                <a:solidFill>
                  <a:schemeClr val="dk1"/>
                </a:solidFill>
                <a:latin typeface="Century Gothic"/>
                <a:ea typeface="Century Gothic"/>
                <a:cs typeface="Century Gothic"/>
                <a:sym typeface="Century Gothic"/>
              </a:rPr>
              <a:t>staff, and will be used for those participating in the 2</a:t>
            </a:r>
            <a:r>
              <a:rPr lang="en-US" sz="1800" b="0" i="0" u="none" strike="noStrike" cap="none" baseline="30000" dirty="0" smtClean="0">
                <a:solidFill>
                  <a:schemeClr val="dk1"/>
                </a:solidFill>
                <a:latin typeface="Century Gothic"/>
                <a:ea typeface="Century Gothic"/>
                <a:cs typeface="Century Gothic"/>
                <a:sym typeface="Century Gothic"/>
              </a:rPr>
              <a:t>nd</a:t>
            </a:r>
            <a:r>
              <a:rPr lang="en-US" sz="1800" b="0" i="0" u="none" strike="noStrike" cap="none" dirty="0" smtClean="0">
                <a:solidFill>
                  <a:schemeClr val="dk1"/>
                </a:solidFill>
                <a:latin typeface="Century Gothic"/>
                <a:ea typeface="Century Gothic"/>
                <a:cs typeface="Century Gothic"/>
                <a:sym typeface="Century Gothic"/>
              </a:rPr>
              <a:t> semester Aging Games.   </a:t>
            </a:r>
            <a:endParaRPr sz="1400" b="0" i="0" u="none" strike="noStrike" cap="none" dirty="0">
              <a:solidFill>
                <a:srgbClr val="000000"/>
              </a:solidFill>
              <a:latin typeface="Arial"/>
              <a:ea typeface="Arial"/>
              <a:cs typeface="Arial"/>
              <a:sym typeface="Arial"/>
            </a:endParaRPr>
          </a:p>
        </p:txBody>
      </p:sp>
      <p:pic>
        <p:nvPicPr>
          <p:cNvPr id="374" name="Google Shape;374;p45"/>
          <p:cNvPicPr preferRelativeResize="0"/>
          <p:nvPr/>
        </p:nvPicPr>
        <p:blipFill rotWithShape="1">
          <a:blip r:embed="rId3">
            <a:alphaModFix/>
          </a:blip>
          <a:srcRect/>
          <a:stretch/>
        </p:blipFill>
        <p:spPr>
          <a:xfrm>
            <a:off x="3581400" y="4876800"/>
            <a:ext cx="3279121" cy="1876352"/>
          </a:xfrm>
          <a:prstGeom prst="rect">
            <a:avLst/>
          </a:prstGeom>
          <a:noFill/>
          <a:ln>
            <a:noFill/>
          </a:ln>
        </p:spPr>
      </p:pic>
      <p:pic>
        <p:nvPicPr>
          <p:cNvPr id="375" name="Google Shape;375;p45"/>
          <p:cNvPicPr preferRelativeResize="0"/>
          <p:nvPr/>
        </p:nvPicPr>
        <p:blipFill rotWithShape="1">
          <a:blip r:embed="rId4">
            <a:alphaModFix/>
          </a:blip>
          <a:srcRect/>
          <a:stretch/>
        </p:blipFill>
        <p:spPr>
          <a:xfrm>
            <a:off x="8077199" y="4876800"/>
            <a:ext cx="3477237" cy="187635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6"/>
          <p:cNvSpPr txBox="1">
            <a:spLocks noGrp="1"/>
          </p:cNvSpPr>
          <p:nvPr>
            <p:ph type="title"/>
          </p:nvPr>
        </p:nvSpPr>
        <p:spPr>
          <a:xfrm>
            <a:off x="2580398" y="173173"/>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dirty="0">
                <a:solidFill>
                  <a:srgbClr val="262626"/>
                </a:solidFill>
                <a:latin typeface="Century Gothic"/>
                <a:ea typeface="Century Gothic"/>
                <a:cs typeface="Century Gothic"/>
                <a:sym typeface="Century Gothic"/>
              </a:rPr>
              <a:t>CHEM 315L: Analytical Chemistry Lab</a:t>
            </a:r>
            <a:endParaRPr sz="3600" b="0" i="0" u="none" strike="noStrike" cap="none" dirty="0">
              <a:solidFill>
                <a:srgbClr val="262626"/>
              </a:solidFill>
              <a:latin typeface="Century Gothic"/>
              <a:ea typeface="Century Gothic"/>
              <a:cs typeface="Century Gothic"/>
              <a:sym typeface="Century Gothic"/>
            </a:endParaRPr>
          </a:p>
        </p:txBody>
      </p:sp>
      <p:sp>
        <p:nvSpPr>
          <p:cNvPr id="381" name="Google Shape;381;p46"/>
          <p:cNvSpPr/>
          <p:nvPr/>
        </p:nvSpPr>
        <p:spPr>
          <a:xfrm>
            <a:off x="2167701" y="888332"/>
            <a:ext cx="8563627" cy="2862322"/>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Century Gothic"/>
                <a:ea typeface="Century Gothic"/>
                <a:cs typeface="Century Gothic"/>
                <a:sym typeface="Century Gothic"/>
              </a:rPr>
              <a:t>Students will gather water from designated sites identified as important by Genesee River Watch. </a:t>
            </a: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Century Gothic"/>
                <a:ea typeface="Century Gothic"/>
                <a:cs typeface="Century Gothic"/>
                <a:sym typeface="Century Gothic"/>
              </a:rPr>
              <a:t>Students will test for the presence of total phosphorous and reactive phosphorous from the middle of the river </a:t>
            </a: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Century Gothic"/>
                <a:ea typeface="Century Gothic"/>
                <a:cs typeface="Century Gothic"/>
                <a:sym typeface="Century Gothic"/>
              </a:rPr>
              <a:t>Will explore if there are sediment points that need monitoring that are indicated in the Kodak study. </a:t>
            </a: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dirty="0">
                <a:solidFill>
                  <a:schemeClr val="dk1"/>
                </a:solidFill>
                <a:latin typeface="Century Gothic"/>
                <a:ea typeface="Century Gothic"/>
                <a:cs typeface="Century Gothic"/>
                <a:sym typeface="Century Gothic"/>
              </a:rPr>
              <a:t>Students may also work alongside citizen scientists during sampling day </a:t>
            </a:r>
            <a:endParaRPr sz="1400" b="0" i="0" u="none" strike="noStrike" cap="none" dirty="0">
              <a:solidFill>
                <a:srgbClr val="000000"/>
              </a:solidFill>
              <a:latin typeface="Arial"/>
              <a:ea typeface="Arial"/>
              <a:cs typeface="Arial"/>
              <a:sym typeface="Arial"/>
            </a:endParaRPr>
          </a:p>
        </p:txBody>
      </p:sp>
      <p:pic>
        <p:nvPicPr>
          <p:cNvPr id="382" name="Google Shape;382;p46"/>
          <p:cNvPicPr preferRelativeResize="0"/>
          <p:nvPr/>
        </p:nvPicPr>
        <p:blipFill rotWithShape="1">
          <a:blip r:embed="rId3">
            <a:alphaModFix/>
          </a:blip>
          <a:srcRect/>
          <a:stretch/>
        </p:blipFill>
        <p:spPr>
          <a:xfrm>
            <a:off x="2803918" y="4239772"/>
            <a:ext cx="3645596" cy="2050647"/>
          </a:xfrm>
          <a:prstGeom prst="rect">
            <a:avLst/>
          </a:prstGeom>
          <a:noFill/>
          <a:ln>
            <a:noFill/>
          </a:ln>
        </p:spPr>
      </p:pic>
      <p:pic>
        <p:nvPicPr>
          <p:cNvPr id="383" name="Google Shape;383;p46"/>
          <p:cNvPicPr preferRelativeResize="0"/>
          <p:nvPr/>
        </p:nvPicPr>
        <p:blipFill rotWithShape="1">
          <a:blip r:embed="rId4">
            <a:alphaModFix/>
          </a:blip>
          <a:srcRect/>
          <a:stretch/>
        </p:blipFill>
        <p:spPr>
          <a:xfrm>
            <a:off x="7828266" y="3750654"/>
            <a:ext cx="2022651" cy="303756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7"/>
          <p:cNvSpPr txBox="1">
            <a:spLocks noGrp="1"/>
          </p:cNvSpPr>
          <p:nvPr>
            <p:ph type="title"/>
          </p:nvPr>
        </p:nvSpPr>
        <p:spPr>
          <a:xfrm>
            <a:off x="1919275" y="314875"/>
            <a:ext cx="9952500" cy="88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orbel"/>
              <a:buNone/>
            </a:pPr>
            <a:r>
              <a:rPr lang="en-US" sz="4000" b="1" i="0" u="none" strike="noStrike" cap="none" dirty="0">
                <a:solidFill>
                  <a:schemeClr val="dk1"/>
                </a:solidFill>
                <a:latin typeface="Corbel"/>
                <a:ea typeface="Corbel"/>
                <a:cs typeface="Corbel"/>
                <a:sym typeface="Corbel"/>
              </a:rPr>
              <a:t>COMM 363: Media Research and Analytics</a:t>
            </a:r>
            <a:endParaRPr sz="4000" b="1" i="0" u="none" strike="noStrike" cap="none" dirty="0">
              <a:solidFill>
                <a:schemeClr val="dk1"/>
              </a:solidFill>
              <a:latin typeface="Corbel"/>
              <a:ea typeface="Corbel"/>
              <a:cs typeface="Corbel"/>
              <a:sym typeface="Corbel"/>
            </a:endParaRPr>
          </a:p>
        </p:txBody>
      </p:sp>
      <p:sp>
        <p:nvSpPr>
          <p:cNvPr id="390" name="Google Shape;390;p47"/>
          <p:cNvSpPr/>
          <p:nvPr/>
        </p:nvSpPr>
        <p:spPr>
          <a:xfrm>
            <a:off x="2592925" y="1123424"/>
            <a:ext cx="8911800" cy="342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It is time to put your web analytics &amp; media research skills to test by taking on a new and previously unexplored research area for the client. </a:t>
            </a:r>
            <a:r>
              <a:rPr lang="en-US" sz="1800" b="0" i="0" u="none" strike="noStrike" cap="none" dirty="0" smtClean="0">
                <a:solidFill>
                  <a:schemeClr val="dk1"/>
                </a:solidFill>
                <a:latin typeface="Century Gothic"/>
                <a:ea typeface="Century Gothic"/>
                <a:cs typeface="Century Gothic"/>
                <a:sym typeface="Century Gothic"/>
              </a:rPr>
              <a:t>You </a:t>
            </a:r>
            <a:r>
              <a:rPr lang="en-US" sz="1800" b="0" i="0" u="none" strike="noStrike" cap="none" dirty="0">
                <a:solidFill>
                  <a:schemeClr val="dk1"/>
                </a:solidFill>
                <a:latin typeface="Century Gothic"/>
                <a:ea typeface="Century Gothic"/>
                <a:cs typeface="Century Gothic"/>
                <a:sym typeface="Century Gothic"/>
              </a:rPr>
              <a:t>will need to combine research methods, inferential statistics, and client communication in order to:</a:t>
            </a: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1) Audit the company’s existing digital product portfolio </a:t>
            </a: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chemeClr val="dk1"/>
                </a:solidFill>
                <a:latin typeface="Century Gothic"/>
                <a:ea typeface="Century Gothic"/>
                <a:cs typeface="Century Gothic"/>
                <a:sym typeface="Century Gothic"/>
              </a:rPr>
              <a:t>2) Develop a recommended communications plan for at least one of the company’s customer facing platforms. </a:t>
            </a: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00600"/>
            <a:ext cx="4876800" cy="7905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4393847"/>
            <a:ext cx="1905000" cy="120015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8"/>
          <p:cNvSpPr txBox="1">
            <a:spLocks noGrp="1"/>
          </p:cNvSpPr>
          <p:nvPr>
            <p:ph type="title"/>
          </p:nvPr>
        </p:nvSpPr>
        <p:spPr>
          <a:xfrm>
            <a:off x="2504574" y="237585"/>
            <a:ext cx="8911800" cy="128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orbel"/>
              <a:buNone/>
            </a:pPr>
            <a:r>
              <a:rPr lang="en-US" sz="4000" b="1" i="0" u="none" strike="noStrike" cap="none">
                <a:solidFill>
                  <a:schemeClr val="dk1"/>
                </a:solidFill>
                <a:latin typeface="Corbel"/>
                <a:ea typeface="Corbel"/>
                <a:cs typeface="Corbel"/>
                <a:sym typeface="Corbel"/>
              </a:rPr>
              <a:t>POSC 224: Campaigns and Elections</a:t>
            </a:r>
            <a:endParaRPr sz="4000" b="1" i="0" u="none" strike="noStrike" cap="none">
              <a:solidFill>
                <a:schemeClr val="dk1"/>
              </a:solidFill>
              <a:latin typeface="Corbel"/>
              <a:ea typeface="Corbel"/>
              <a:cs typeface="Corbel"/>
              <a:sym typeface="Corbel"/>
            </a:endParaRPr>
          </a:p>
        </p:txBody>
      </p:sp>
      <p:sp>
        <p:nvSpPr>
          <p:cNvPr id="399" name="Google Shape;399;p48"/>
          <p:cNvSpPr txBox="1"/>
          <p:nvPr/>
        </p:nvSpPr>
        <p:spPr>
          <a:xfrm>
            <a:off x="2059684" y="878085"/>
            <a:ext cx="6518832" cy="572725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Students will participate in collaborative discussions with seniors from St. John’s Meadows on pre-identified political science topics related to campaigns and elections. All will participate in discussion as both leader and follower – as both teacher and learner. </a:t>
            </a: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The primary goal of the discussions is to apply and discuss concepts and theories behind campaigns and elections to the 2018 midterms. Conversations will also focus on how and why individuals have come to form the beliefs they hold. </a:t>
            </a: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Topics will include the following:</a:t>
            </a:r>
            <a:endParaRPr sz="1800" b="0" i="0" u="none" strike="noStrike" cap="none">
              <a:solidFill>
                <a:schemeClr val="dk1"/>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n-US" sz="1800" b="0" i="0" u="none" strike="noStrike" cap="none">
                <a:solidFill>
                  <a:schemeClr val="dk1"/>
                </a:solidFill>
                <a:latin typeface="Century Gothic"/>
                <a:ea typeface="Century Gothic"/>
                <a:cs typeface="Century Gothic"/>
                <a:sym typeface="Century Gothic"/>
              </a:rPr>
              <a:t>Political parties, gerrymandering</a:t>
            </a:r>
            <a:endParaRPr sz="1800" b="0" i="0" u="none" strike="noStrike" cap="none">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n-US" sz="1800" b="0" i="0" u="none" strike="noStrike" cap="none">
                <a:solidFill>
                  <a:schemeClr val="dk1"/>
                </a:solidFill>
                <a:latin typeface="Century Gothic"/>
                <a:ea typeface="Century Gothic"/>
                <a:cs typeface="Century Gothic"/>
                <a:sym typeface="Century Gothic"/>
              </a:rPr>
              <a:t>Policy platforms and candidate traits</a:t>
            </a:r>
            <a:endParaRPr sz="1800" b="0" i="0" u="none" strike="noStrike" cap="none">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n-US" sz="1800" b="0" i="0" u="none" strike="noStrike" cap="none">
                <a:solidFill>
                  <a:schemeClr val="dk1"/>
                </a:solidFill>
                <a:latin typeface="Century Gothic"/>
                <a:ea typeface="Century Gothic"/>
                <a:cs typeface="Century Gothic"/>
                <a:sym typeface="Century Gothic"/>
              </a:rPr>
              <a:t>Money in politics</a:t>
            </a:r>
            <a:endParaRPr sz="1800" b="0" i="0" u="none" strike="noStrike" cap="none">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n-US" sz="1800" b="0" i="0" u="none" strike="noStrike" cap="none">
                <a:solidFill>
                  <a:schemeClr val="dk1"/>
                </a:solidFill>
                <a:latin typeface="Century Gothic"/>
                <a:ea typeface="Century Gothic"/>
                <a:cs typeface="Century Gothic"/>
                <a:sym typeface="Century Gothic"/>
              </a:rPr>
              <a:t>Forecasting, media coverage</a:t>
            </a:r>
            <a:endParaRPr sz="1800" b="0" i="0" u="none" strike="noStrike" cap="none">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n-US" sz="1800" b="0" i="0" u="none" strike="noStrike" cap="none">
                <a:solidFill>
                  <a:schemeClr val="dk1"/>
                </a:solidFill>
                <a:latin typeface="Century Gothic"/>
                <a:ea typeface="Century Gothic"/>
                <a:cs typeface="Century Gothic"/>
                <a:sym typeface="Century Gothic"/>
              </a:rPr>
              <a:t>Vote choice and turnout</a:t>
            </a:r>
            <a:endParaRPr sz="1800" b="0" i="0" u="none" strike="noStrike" cap="none">
              <a:solidFill>
                <a:schemeClr val="dk1"/>
              </a:solidFill>
              <a:latin typeface="Century Gothic"/>
              <a:ea typeface="Century Gothic"/>
              <a:cs typeface="Century Gothic"/>
              <a:sym typeface="Century Gothic"/>
            </a:endParaRPr>
          </a:p>
          <a:p>
            <a:pPr marL="457200" marR="0" lvl="0" indent="-342900" algn="l" rtl="0">
              <a:lnSpc>
                <a:spcPct val="100000"/>
              </a:lnSpc>
              <a:spcBef>
                <a:spcPts val="0"/>
              </a:spcBef>
              <a:spcAft>
                <a:spcPts val="0"/>
              </a:spcAft>
              <a:buClr>
                <a:schemeClr val="dk1"/>
              </a:buClr>
              <a:buSzPts val="1800"/>
              <a:buFont typeface="Century Gothic"/>
              <a:buChar char="●"/>
            </a:pPr>
            <a:r>
              <a:rPr lang="en-US" sz="1800" b="0" i="0" u="none" strike="noStrike" cap="none">
                <a:solidFill>
                  <a:schemeClr val="dk1"/>
                </a:solidFill>
                <a:latin typeface="Century Gothic"/>
                <a:ea typeface="Century Gothic"/>
                <a:cs typeface="Century Gothic"/>
                <a:sym typeface="Century Gothic"/>
              </a:rPr>
              <a:t>Modern campaigns and elections in historical and international context</a:t>
            </a:r>
            <a:endParaRPr sz="1800" b="0" i="0" u="none" strike="noStrike" cap="none">
              <a:solidFill>
                <a:schemeClr val="dk1"/>
              </a:solidFill>
              <a:latin typeface="Century Gothic"/>
              <a:ea typeface="Century Gothic"/>
              <a:cs typeface="Century Gothic"/>
              <a:sym typeface="Century Gothic"/>
            </a:endParaRPr>
          </a:p>
        </p:txBody>
      </p:sp>
      <p:pic>
        <p:nvPicPr>
          <p:cNvPr id="400" name="Google Shape;400;p48"/>
          <p:cNvPicPr preferRelativeResize="0"/>
          <p:nvPr/>
        </p:nvPicPr>
        <p:blipFill rotWithShape="1">
          <a:blip r:embed="rId3">
            <a:alphaModFix/>
          </a:blip>
          <a:srcRect l="9837" t="12034" r="15751" b="7358"/>
          <a:stretch/>
        </p:blipFill>
        <p:spPr>
          <a:xfrm>
            <a:off x="8302271" y="3870583"/>
            <a:ext cx="3390348" cy="244027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49"/>
          <p:cNvSpPr txBox="1">
            <a:spLocks noGrp="1"/>
          </p:cNvSpPr>
          <p:nvPr>
            <p:ph type="title"/>
          </p:nvPr>
        </p:nvSpPr>
        <p:spPr>
          <a:xfrm>
            <a:off x="2592924" y="132081"/>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240"/>
              <a:buFont typeface="Century Gothic"/>
              <a:buNone/>
            </a:pPr>
            <a:r>
              <a:rPr lang="en-US" sz="3240" b="1" i="0" u="none" strike="noStrike" cap="none">
                <a:solidFill>
                  <a:srgbClr val="262626"/>
                </a:solidFill>
                <a:latin typeface="Century Gothic"/>
                <a:ea typeface="Century Gothic"/>
                <a:cs typeface="Century Gothic"/>
                <a:sym typeface="Century Gothic"/>
              </a:rPr>
              <a:t>BIOL 406 Animal Natural History with Ganondagan Historic Site and Environmental Field Office</a:t>
            </a:r>
            <a:endParaRPr sz="3240" b="0" i="0" u="none" strike="noStrike" cap="none">
              <a:solidFill>
                <a:srgbClr val="262626"/>
              </a:solidFill>
              <a:latin typeface="Century Gothic"/>
              <a:ea typeface="Century Gothic"/>
              <a:cs typeface="Century Gothic"/>
              <a:sym typeface="Century Gothic"/>
            </a:endParaRPr>
          </a:p>
        </p:txBody>
      </p:sp>
      <p:sp>
        <p:nvSpPr>
          <p:cNvPr id="406" name="Google Shape;406;p49"/>
          <p:cNvSpPr/>
          <p:nvPr/>
        </p:nvSpPr>
        <p:spPr>
          <a:xfrm>
            <a:off x="2592923" y="1873002"/>
            <a:ext cx="8150268" cy="2308324"/>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entury Gothic"/>
                <a:ea typeface="Century Gothic"/>
                <a:cs typeface="Century Gothic"/>
                <a:sym typeface="Century Gothic"/>
              </a:rPr>
              <a:t>Students will monitor the health of Great Brook and White Brook streams through electrofishing. Analysis will be added to the grant report for the Great Lakes Recreation Institute.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entury Gothic"/>
                <a:ea typeface="Century Gothic"/>
                <a:cs typeface="Century Gothic"/>
                <a:sym typeface="Century Gothic"/>
              </a:rPr>
              <a:t>Students can also continue the bird and raptor surveying project.</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entury Gothic"/>
                <a:ea typeface="Century Gothic"/>
                <a:cs typeface="Century Gothic"/>
                <a:sym typeface="Century Gothic"/>
              </a:rPr>
              <a:t>Students from both projects can present their findings to Ganondagan staff. </a:t>
            </a:r>
            <a:endParaRPr sz="1400" b="0" i="0" u="none" strike="noStrike" cap="none">
              <a:solidFill>
                <a:srgbClr val="000000"/>
              </a:solidFill>
              <a:latin typeface="Arial"/>
              <a:ea typeface="Arial"/>
              <a:cs typeface="Arial"/>
              <a:sym typeface="Arial"/>
            </a:endParaRPr>
          </a:p>
        </p:txBody>
      </p:sp>
      <p:pic>
        <p:nvPicPr>
          <p:cNvPr id="407" name="Google Shape;407;p49"/>
          <p:cNvPicPr preferRelativeResize="0"/>
          <p:nvPr/>
        </p:nvPicPr>
        <p:blipFill rotWithShape="1">
          <a:blip r:embed="rId3">
            <a:alphaModFix/>
          </a:blip>
          <a:srcRect r="22713" b="12087"/>
          <a:stretch/>
        </p:blipFill>
        <p:spPr>
          <a:xfrm>
            <a:off x="5644568" y="4227262"/>
            <a:ext cx="3394517" cy="2535901"/>
          </a:xfrm>
          <a:prstGeom prst="rect">
            <a:avLst/>
          </a:prstGeom>
          <a:noFill/>
          <a:ln>
            <a:noFill/>
          </a:ln>
        </p:spPr>
      </p:pic>
      <p:pic>
        <p:nvPicPr>
          <p:cNvPr id="408" name="Google Shape;408;p49" descr="C:\Users\wierzbib\AppData\Local\Microsoft\Windows\Temporary Internet Files\Content.Outlook\HMLX56KN\IMG_1656.JPG"/>
          <p:cNvPicPr preferRelativeResize="0"/>
          <p:nvPr/>
        </p:nvPicPr>
        <p:blipFill rotWithShape="1">
          <a:blip r:embed="rId4">
            <a:alphaModFix/>
          </a:blip>
          <a:srcRect r="16405"/>
          <a:stretch/>
        </p:blipFill>
        <p:spPr>
          <a:xfrm>
            <a:off x="2594481" y="4227262"/>
            <a:ext cx="2924439" cy="2489965"/>
          </a:xfrm>
          <a:prstGeom prst="rect">
            <a:avLst/>
          </a:prstGeom>
          <a:noFill/>
          <a:ln>
            <a:noFill/>
          </a:ln>
        </p:spPr>
      </p:pic>
      <p:pic>
        <p:nvPicPr>
          <p:cNvPr id="409" name="Google Shape;409;p49" descr="C:\Users\wierzbib\AppData\Local\Microsoft\Windows\Temporary Internet Files\Content.Outlook\HMLX56KN\IMG_1665.JPG"/>
          <p:cNvPicPr preferRelativeResize="0"/>
          <p:nvPr/>
        </p:nvPicPr>
        <p:blipFill rotWithShape="1">
          <a:blip r:embed="rId5">
            <a:alphaModFix/>
          </a:blip>
          <a:srcRect r="20349"/>
          <a:stretch/>
        </p:blipFill>
        <p:spPr>
          <a:xfrm>
            <a:off x="9290381" y="4273200"/>
            <a:ext cx="2548693" cy="244402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0"/>
          <p:cNvSpPr txBox="1">
            <a:spLocks noGrp="1"/>
          </p:cNvSpPr>
          <p:nvPr>
            <p:ph type="title"/>
          </p:nvPr>
        </p:nvSpPr>
        <p:spPr>
          <a:xfrm>
            <a:off x="2580398" y="173173"/>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a:solidFill>
                  <a:srgbClr val="262626"/>
                </a:solidFill>
                <a:latin typeface="Century Gothic"/>
                <a:ea typeface="Century Gothic"/>
                <a:cs typeface="Century Gothic"/>
                <a:sym typeface="Century Gothic"/>
              </a:rPr>
              <a:t>BIOL 408 Ecological Field Methods with Genesee River Watch</a:t>
            </a:r>
            <a:endParaRPr sz="3600" b="0" i="0" u="none" strike="noStrike" cap="none">
              <a:solidFill>
                <a:srgbClr val="262626"/>
              </a:solidFill>
              <a:latin typeface="Century Gothic"/>
              <a:ea typeface="Century Gothic"/>
              <a:cs typeface="Century Gothic"/>
              <a:sym typeface="Century Gothic"/>
            </a:endParaRPr>
          </a:p>
        </p:txBody>
      </p:sp>
      <p:sp>
        <p:nvSpPr>
          <p:cNvPr id="415" name="Google Shape;415;p50"/>
          <p:cNvSpPr/>
          <p:nvPr/>
        </p:nvSpPr>
        <p:spPr>
          <a:xfrm>
            <a:off x="2896121" y="1341494"/>
            <a:ext cx="8563627" cy="258532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entury Gothic"/>
                <a:ea typeface="Century Gothic"/>
                <a:cs typeface="Century Gothic"/>
                <a:sym typeface="Century Gothic"/>
              </a:rPr>
              <a:t>Students will research and gather information on biological qualities of the river including its organisms, biodiversity, and wild life. </a:t>
            </a: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entury Gothic"/>
                <a:ea typeface="Century Gothic"/>
                <a:cs typeface="Century Gothic"/>
                <a:sym typeface="Century Gothic"/>
              </a:rPr>
              <a:t>Students will replicate the “cubic foot project” and focus their analysis on small areas of the river for broader application and education.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entury Gothic"/>
                <a:ea typeface="Century Gothic"/>
                <a:cs typeface="Century Gothic"/>
                <a:sym typeface="Century Gothic"/>
              </a:rPr>
              <a:t>Students will create a report of findings for GRW to use for the new Institute planning purposes and to provide raw material (photos and data) for GRW promotional materials and exhibits.  </a:t>
            </a:r>
            <a:endParaRPr sz="1800" b="0" i="0" u="none" strike="noStrike" cap="none">
              <a:solidFill>
                <a:schemeClr val="dk1"/>
              </a:solidFill>
              <a:latin typeface="Century Gothic"/>
              <a:ea typeface="Century Gothic"/>
              <a:cs typeface="Century Gothic"/>
              <a:sym typeface="Century Gothic"/>
            </a:endParaRPr>
          </a:p>
        </p:txBody>
      </p:sp>
      <p:pic>
        <p:nvPicPr>
          <p:cNvPr id="416" name="Google Shape;416;p50"/>
          <p:cNvPicPr preferRelativeResize="0"/>
          <p:nvPr/>
        </p:nvPicPr>
        <p:blipFill rotWithShape="1">
          <a:blip r:embed="rId3">
            <a:alphaModFix/>
          </a:blip>
          <a:srcRect/>
          <a:stretch/>
        </p:blipFill>
        <p:spPr>
          <a:xfrm>
            <a:off x="3832964" y="4112752"/>
            <a:ext cx="3645596" cy="2430397"/>
          </a:xfrm>
          <a:prstGeom prst="rect">
            <a:avLst/>
          </a:prstGeom>
          <a:noFill/>
          <a:ln>
            <a:noFill/>
          </a:ln>
        </p:spPr>
      </p:pic>
      <p:pic>
        <p:nvPicPr>
          <p:cNvPr id="417" name="Google Shape;417;p50"/>
          <p:cNvPicPr preferRelativeResize="0"/>
          <p:nvPr/>
        </p:nvPicPr>
        <p:blipFill rotWithShape="1">
          <a:blip r:embed="rId4">
            <a:alphaModFix/>
          </a:blip>
          <a:srcRect/>
          <a:stretch/>
        </p:blipFill>
        <p:spPr>
          <a:xfrm>
            <a:off x="9181576" y="3741976"/>
            <a:ext cx="2278172" cy="303756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1"/>
          <p:cNvSpPr txBox="1">
            <a:spLocks noGrp="1"/>
          </p:cNvSpPr>
          <p:nvPr>
            <p:ph type="title"/>
          </p:nvPr>
        </p:nvSpPr>
        <p:spPr>
          <a:xfrm>
            <a:off x="2592924" y="160647"/>
            <a:ext cx="8911687"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600"/>
              <a:buFont typeface="Century Gothic"/>
              <a:buNone/>
            </a:pPr>
            <a:r>
              <a:rPr lang="en-US" sz="3600" b="1" i="0" u="none" strike="noStrike" cap="none">
                <a:solidFill>
                  <a:srgbClr val="262626"/>
                </a:solidFill>
                <a:latin typeface="Century Gothic"/>
                <a:ea typeface="Century Gothic"/>
                <a:cs typeface="Century Gothic"/>
                <a:sym typeface="Century Gothic"/>
              </a:rPr>
              <a:t>POSC 211 Introduction to Public Policy</a:t>
            </a:r>
            <a:br>
              <a:rPr lang="en-US" sz="3600" b="1" i="0" u="none" strike="noStrike" cap="none">
                <a:solidFill>
                  <a:srgbClr val="262626"/>
                </a:solidFill>
                <a:latin typeface="Century Gothic"/>
                <a:ea typeface="Century Gothic"/>
                <a:cs typeface="Century Gothic"/>
                <a:sym typeface="Century Gothic"/>
              </a:rPr>
            </a:br>
            <a:r>
              <a:rPr lang="en-US" sz="3600" b="1" i="0" u="none" strike="noStrike" cap="none">
                <a:solidFill>
                  <a:srgbClr val="262626"/>
                </a:solidFill>
                <a:latin typeface="Century Gothic"/>
                <a:ea typeface="Century Gothic"/>
                <a:cs typeface="Century Gothic"/>
                <a:sym typeface="Century Gothic"/>
              </a:rPr>
              <a:t>with Genesee River Watch</a:t>
            </a:r>
            <a:endParaRPr sz="3600" b="0" i="0" u="none" strike="noStrike" cap="none">
              <a:solidFill>
                <a:srgbClr val="262626"/>
              </a:solidFill>
              <a:latin typeface="Century Gothic"/>
              <a:ea typeface="Century Gothic"/>
              <a:cs typeface="Century Gothic"/>
              <a:sym typeface="Century Gothic"/>
            </a:endParaRPr>
          </a:p>
        </p:txBody>
      </p:sp>
      <p:sp>
        <p:nvSpPr>
          <p:cNvPr id="423" name="Google Shape;423;p51"/>
          <p:cNvSpPr/>
          <p:nvPr/>
        </p:nvSpPr>
        <p:spPr>
          <a:xfrm>
            <a:off x="2592924" y="1441537"/>
            <a:ext cx="9108746" cy="2585323"/>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entury Gothic"/>
                <a:ea typeface="Century Gothic"/>
                <a:cs typeface="Century Gothic"/>
                <a:sym typeface="Century Gothic"/>
              </a:rPr>
              <a:t>Students will examine the river as a case study for public policies and challenges with policy making. </a:t>
            </a: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entury Gothic"/>
                <a:ea typeface="Century Gothic"/>
                <a:cs typeface="Century Gothic"/>
                <a:sym typeface="Century Gothic"/>
              </a:rPr>
              <a:t>Students will propose ideas for how to engage stakeholders in the river as important data for the growth of the Institute. </a:t>
            </a: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entury Gothic"/>
                <a:ea typeface="Century Gothic"/>
                <a:cs typeface="Century Gothic"/>
                <a:sym typeface="Century Gothic"/>
              </a:rPr>
              <a:t>Students will also look at policy issues of other cities regarding how river policies came about and can they could be applied to Rochester.</a:t>
            </a:r>
            <a:endParaRPr sz="1800" b="0" i="0" u="none" strike="noStrike" cap="none">
              <a:solidFill>
                <a:schemeClr val="dk1"/>
              </a:solidFill>
              <a:latin typeface="Times New Roman"/>
              <a:ea typeface="Times New Roman"/>
              <a:cs typeface="Times New Roman"/>
              <a:sym typeface="Times New Roman"/>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p:txBody>
      </p:sp>
      <p:pic>
        <p:nvPicPr>
          <p:cNvPr id="424" name="Google Shape;424;p51"/>
          <p:cNvPicPr preferRelativeResize="0"/>
          <p:nvPr/>
        </p:nvPicPr>
        <p:blipFill rotWithShape="1">
          <a:blip r:embed="rId3">
            <a:alphaModFix/>
          </a:blip>
          <a:srcRect/>
          <a:stretch/>
        </p:blipFill>
        <p:spPr>
          <a:xfrm>
            <a:off x="2849218" y="3853069"/>
            <a:ext cx="3643244" cy="2732433"/>
          </a:xfrm>
          <a:prstGeom prst="rect">
            <a:avLst/>
          </a:prstGeom>
          <a:noFill/>
          <a:ln>
            <a:noFill/>
          </a:ln>
        </p:spPr>
      </p:pic>
      <p:pic>
        <p:nvPicPr>
          <p:cNvPr id="425" name="Google Shape;425;p51"/>
          <p:cNvPicPr preferRelativeResize="0"/>
          <p:nvPr/>
        </p:nvPicPr>
        <p:blipFill rotWithShape="1">
          <a:blip r:embed="rId4">
            <a:alphaModFix/>
          </a:blip>
          <a:srcRect/>
          <a:stretch/>
        </p:blipFill>
        <p:spPr>
          <a:xfrm>
            <a:off x="7147297" y="3848928"/>
            <a:ext cx="3648765" cy="27365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2"/>
          <p:cNvSpPr txBox="1">
            <a:spLocks noGrp="1"/>
          </p:cNvSpPr>
          <p:nvPr>
            <p:ph type="title"/>
          </p:nvPr>
        </p:nvSpPr>
        <p:spPr>
          <a:xfrm>
            <a:off x="2116899" y="624110"/>
            <a:ext cx="9920613" cy="1280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62626"/>
              </a:buClr>
              <a:buSzPts val="3240"/>
              <a:buFont typeface="Century Gothic"/>
              <a:buNone/>
            </a:pPr>
            <a:r>
              <a:rPr lang="en-US" sz="3240" b="1" i="0" u="none" strike="noStrike" cap="none">
                <a:solidFill>
                  <a:srgbClr val="262626"/>
                </a:solidFill>
                <a:latin typeface="Century Gothic"/>
                <a:ea typeface="Century Gothic"/>
                <a:cs typeface="Century Gothic"/>
                <a:sym typeface="Century Gothic"/>
              </a:rPr>
              <a:t>EDUC 350 C, I &amp; A Math, Science, Technology I with YMCA After-School Program</a:t>
            </a:r>
            <a:endParaRPr sz="3240" b="0" i="0" u="none" strike="noStrike" cap="none">
              <a:solidFill>
                <a:srgbClr val="262626"/>
              </a:solidFill>
              <a:latin typeface="Century Gothic"/>
              <a:ea typeface="Century Gothic"/>
              <a:cs typeface="Century Gothic"/>
              <a:sym typeface="Century Gothic"/>
            </a:endParaRPr>
          </a:p>
        </p:txBody>
      </p:sp>
      <p:sp>
        <p:nvSpPr>
          <p:cNvPr id="431" name="Google Shape;431;p52"/>
          <p:cNvSpPr/>
          <p:nvPr/>
        </p:nvSpPr>
        <p:spPr>
          <a:xfrm>
            <a:off x="2116899" y="1815344"/>
            <a:ext cx="9703496" cy="147732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entury Gothic"/>
                <a:ea typeface="Century Gothic"/>
                <a:cs typeface="Century Gothic"/>
                <a:sym typeface="Century Gothic"/>
              </a:rPr>
              <a:t>Students will design science lesson plans and teach children enrolled in the Carlson Metro YMCA after-school program about STEM. A primary goal is to enhance comfort, interest, and engagement with science. Principles will be introduced from the perspective of the arts. Field trips to arts organizations may be integrated such as to RMSC, MAG, Fisher, Artisan Works, glass blowing.  </a:t>
            </a:r>
            <a:endParaRPr sz="1800" b="0" i="0" u="none" strike="noStrike" cap="none">
              <a:solidFill>
                <a:schemeClr val="dk1"/>
              </a:solidFill>
              <a:latin typeface="Century Gothic"/>
              <a:ea typeface="Century Gothic"/>
              <a:cs typeface="Century Gothic"/>
              <a:sym typeface="Century Gothic"/>
            </a:endParaRPr>
          </a:p>
        </p:txBody>
      </p:sp>
      <p:pic>
        <p:nvPicPr>
          <p:cNvPr id="432" name="Google Shape;432;p52"/>
          <p:cNvPicPr preferRelativeResize="0"/>
          <p:nvPr/>
        </p:nvPicPr>
        <p:blipFill rotWithShape="1">
          <a:blip r:embed="rId3">
            <a:alphaModFix/>
          </a:blip>
          <a:srcRect/>
          <a:stretch/>
        </p:blipFill>
        <p:spPr>
          <a:xfrm>
            <a:off x="3211110" y="3519814"/>
            <a:ext cx="2312476" cy="3081728"/>
          </a:xfrm>
          <a:prstGeom prst="rect">
            <a:avLst/>
          </a:prstGeom>
          <a:noFill/>
          <a:ln>
            <a:noFill/>
          </a:ln>
        </p:spPr>
      </p:pic>
      <p:pic>
        <p:nvPicPr>
          <p:cNvPr id="433" name="Google Shape;433;p52"/>
          <p:cNvPicPr preferRelativeResize="0"/>
          <p:nvPr/>
        </p:nvPicPr>
        <p:blipFill rotWithShape="1">
          <a:blip r:embed="rId4">
            <a:alphaModFix/>
          </a:blip>
          <a:srcRect/>
          <a:stretch/>
        </p:blipFill>
        <p:spPr>
          <a:xfrm>
            <a:off x="6768410" y="3707704"/>
            <a:ext cx="3676143" cy="27560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2"/>
          <p:cNvPicPr preferRelativeResize="0"/>
          <p:nvPr/>
        </p:nvPicPr>
        <p:blipFill>
          <a:blip r:embed="rId3">
            <a:alphaModFix/>
          </a:blip>
          <a:stretch>
            <a:fillRect/>
          </a:stretch>
        </p:blipFill>
        <p:spPr>
          <a:xfrm>
            <a:off x="2591775" y="426625"/>
            <a:ext cx="3495895" cy="2323021"/>
          </a:xfrm>
          <a:prstGeom prst="rect">
            <a:avLst/>
          </a:prstGeom>
          <a:noFill/>
          <a:ln>
            <a:noFill/>
          </a:ln>
        </p:spPr>
      </p:pic>
      <p:pic>
        <p:nvPicPr>
          <p:cNvPr id="181" name="Google Shape;181;p22"/>
          <p:cNvPicPr preferRelativeResize="0"/>
          <p:nvPr/>
        </p:nvPicPr>
        <p:blipFill>
          <a:blip r:embed="rId4">
            <a:alphaModFix/>
          </a:blip>
          <a:stretch>
            <a:fillRect/>
          </a:stretch>
        </p:blipFill>
        <p:spPr>
          <a:xfrm>
            <a:off x="7536051" y="392513"/>
            <a:ext cx="3586874" cy="2391250"/>
          </a:xfrm>
          <a:prstGeom prst="rect">
            <a:avLst/>
          </a:prstGeom>
          <a:noFill/>
          <a:ln>
            <a:noFill/>
          </a:ln>
        </p:spPr>
      </p:pic>
      <p:sp>
        <p:nvSpPr>
          <p:cNvPr id="182" name="Google Shape;182;p22"/>
          <p:cNvSpPr txBox="1"/>
          <p:nvPr/>
        </p:nvSpPr>
        <p:spPr>
          <a:xfrm>
            <a:off x="2209800" y="2895600"/>
            <a:ext cx="9766800" cy="3733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0000"/>
              </a:buClr>
              <a:buSzPts val="2400"/>
              <a:buChar char="•"/>
            </a:pPr>
            <a:r>
              <a:rPr lang="en-US" sz="2400" b="1" dirty="0">
                <a:solidFill>
                  <a:srgbClr val="000000"/>
                </a:solidFill>
              </a:rPr>
              <a:t>Client Support:  </a:t>
            </a:r>
            <a:r>
              <a:rPr lang="en-US" sz="2400" dirty="0" smtClean="0"/>
              <a:t>S</a:t>
            </a:r>
            <a:r>
              <a:rPr lang="en-US" sz="2400" dirty="0" smtClean="0">
                <a:solidFill>
                  <a:srgbClr val="000000"/>
                </a:solidFill>
              </a:rPr>
              <a:t>tudents teach resiliency to children, conduct financial literacy workshops to women in transition, </a:t>
            </a:r>
            <a:r>
              <a:rPr lang="en-US" sz="2400" dirty="0" smtClean="0"/>
              <a:t>and </a:t>
            </a:r>
            <a:r>
              <a:rPr lang="en-US" sz="2400" dirty="0" smtClean="0">
                <a:solidFill>
                  <a:srgbClr val="000000"/>
                </a:solidFill>
              </a:rPr>
              <a:t>create </a:t>
            </a:r>
            <a:r>
              <a:rPr lang="en-US" sz="2400" dirty="0">
                <a:solidFill>
                  <a:srgbClr val="000000"/>
                </a:solidFill>
              </a:rPr>
              <a:t>life stories </a:t>
            </a:r>
            <a:r>
              <a:rPr lang="en-US" sz="2400" dirty="0" smtClean="0"/>
              <a:t>with</a:t>
            </a:r>
            <a:r>
              <a:rPr lang="en-US" sz="2400" dirty="0" smtClean="0">
                <a:solidFill>
                  <a:srgbClr val="000000"/>
                </a:solidFill>
              </a:rPr>
              <a:t> </a:t>
            </a:r>
            <a:r>
              <a:rPr lang="en-US" sz="2400" dirty="0">
                <a:solidFill>
                  <a:srgbClr val="000000"/>
                </a:solidFill>
              </a:rPr>
              <a:t>elders. </a:t>
            </a:r>
            <a:endParaRPr sz="2800" dirty="0">
              <a:solidFill>
                <a:srgbClr val="000000"/>
              </a:solidFill>
            </a:endParaRPr>
          </a:p>
          <a:p>
            <a:pPr marL="342900" lvl="0" indent="-342900" algn="l" rtl="0">
              <a:spcBef>
                <a:spcPts val="480"/>
              </a:spcBef>
              <a:spcAft>
                <a:spcPts val="0"/>
              </a:spcAft>
              <a:buNone/>
            </a:pPr>
            <a:endParaRPr sz="2400" dirty="0">
              <a:solidFill>
                <a:srgbClr val="000000"/>
              </a:solidFill>
            </a:endParaRPr>
          </a:p>
          <a:p>
            <a:pPr marL="342900" lvl="0" indent="-342900" algn="l" rtl="0">
              <a:spcBef>
                <a:spcPts val="480"/>
              </a:spcBef>
              <a:spcAft>
                <a:spcPts val="0"/>
              </a:spcAft>
              <a:buClr>
                <a:srgbClr val="000000"/>
              </a:buClr>
              <a:buSzPts val="2400"/>
              <a:buChar char="•"/>
            </a:pPr>
            <a:r>
              <a:rPr lang="en-US" sz="2400" b="1" dirty="0">
                <a:solidFill>
                  <a:srgbClr val="000000"/>
                </a:solidFill>
              </a:rPr>
              <a:t>Capacity-Building Projects:  </a:t>
            </a:r>
            <a:r>
              <a:rPr lang="en-US" sz="2400" dirty="0"/>
              <a:t>S</a:t>
            </a:r>
            <a:r>
              <a:rPr lang="en-US" sz="2400" dirty="0">
                <a:solidFill>
                  <a:srgbClr val="000000"/>
                </a:solidFill>
              </a:rPr>
              <a:t>tudents </a:t>
            </a:r>
            <a:r>
              <a:rPr lang="en-US" sz="2400" dirty="0" smtClean="0">
                <a:solidFill>
                  <a:srgbClr val="000000"/>
                </a:solidFill>
              </a:rPr>
              <a:t>create marketing </a:t>
            </a:r>
            <a:r>
              <a:rPr lang="en-US" sz="2400" dirty="0">
                <a:solidFill>
                  <a:srgbClr val="000000"/>
                </a:solidFill>
              </a:rPr>
              <a:t>plans, research reports, </a:t>
            </a:r>
            <a:r>
              <a:rPr lang="en-US" sz="2400" dirty="0" smtClean="0"/>
              <a:t>data analytics, </a:t>
            </a:r>
            <a:r>
              <a:rPr lang="en-US" sz="2400" dirty="0" smtClean="0">
                <a:solidFill>
                  <a:srgbClr val="000000"/>
                </a:solidFill>
              </a:rPr>
              <a:t>and social media content </a:t>
            </a:r>
            <a:r>
              <a:rPr lang="en-US" sz="2400" dirty="0">
                <a:solidFill>
                  <a:srgbClr val="000000"/>
                </a:solidFill>
              </a:rPr>
              <a:t>as a type of student consultant.</a:t>
            </a:r>
            <a:endParaRPr sz="2400" dirty="0">
              <a:solidFill>
                <a:srgbClr val="000000"/>
              </a:solidFill>
            </a:endParaRPr>
          </a:p>
          <a:p>
            <a:pPr marL="342900" lvl="0" indent="-342900" algn="l" rtl="0">
              <a:spcBef>
                <a:spcPts val="480"/>
              </a:spcBef>
              <a:spcAft>
                <a:spcPts val="0"/>
              </a:spcAft>
              <a:buNone/>
            </a:pPr>
            <a:endParaRPr sz="2400" dirty="0">
              <a:solidFill>
                <a:srgbClr val="000000"/>
              </a:solidFill>
            </a:endParaRPr>
          </a:p>
          <a:p>
            <a:pPr marL="342900" lvl="0" indent="-342900" algn="l" rtl="0">
              <a:spcBef>
                <a:spcPts val="480"/>
              </a:spcBef>
              <a:spcAft>
                <a:spcPts val="0"/>
              </a:spcAft>
              <a:buClr>
                <a:srgbClr val="000000"/>
              </a:buClr>
              <a:buSzPts val="2400"/>
              <a:buChar char="•"/>
            </a:pPr>
            <a:r>
              <a:rPr lang="en-US" sz="2400" b="1" dirty="0"/>
              <a:t>Academic Assignment</a:t>
            </a:r>
            <a:r>
              <a:rPr lang="en-US" sz="2400" b="1" dirty="0">
                <a:solidFill>
                  <a:srgbClr val="000000"/>
                </a:solidFill>
              </a:rPr>
              <a:t>: </a:t>
            </a:r>
            <a:r>
              <a:rPr lang="en-US" sz="2400" b="1" dirty="0"/>
              <a:t> </a:t>
            </a:r>
            <a:r>
              <a:rPr lang="en-US" sz="2400" dirty="0"/>
              <a:t>Found </a:t>
            </a:r>
            <a:r>
              <a:rPr lang="en-US" sz="2400" dirty="0" smtClean="0"/>
              <a:t>in all the disciplines; </a:t>
            </a:r>
            <a:r>
              <a:rPr lang="en-US" sz="2400" dirty="0"/>
              <a:t>Is </a:t>
            </a:r>
            <a:r>
              <a:rPr lang="en-US" sz="2400" dirty="0">
                <a:solidFill>
                  <a:srgbClr val="000000"/>
                </a:solidFill>
              </a:rPr>
              <a:t>Optional or Required; </a:t>
            </a:r>
            <a:r>
              <a:rPr lang="en-US" sz="2400" dirty="0"/>
              <a:t>Requires</a:t>
            </a:r>
            <a:r>
              <a:rPr lang="en-US" sz="2400" dirty="0">
                <a:solidFill>
                  <a:srgbClr val="000000"/>
                </a:solidFill>
              </a:rPr>
              <a:t> 15 </a:t>
            </a:r>
            <a:r>
              <a:rPr lang="en-US" sz="2400" dirty="0"/>
              <a:t>to</a:t>
            </a:r>
            <a:r>
              <a:rPr lang="en-US" sz="2400" dirty="0">
                <a:solidFill>
                  <a:srgbClr val="000000"/>
                </a:solidFill>
              </a:rPr>
              <a:t> </a:t>
            </a:r>
            <a:r>
              <a:rPr lang="en-US" sz="2400" dirty="0"/>
              <a:t>3</a:t>
            </a:r>
            <a:r>
              <a:rPr lang="en-US" sz="2400" dirty="0">
                <a:solidFill>
                  <a:srgbClr val="000000"/>
                </a:solidFill>
              </a:rPr>
              <a:t>0 hours on </a:t>
            </a:r>
            <a:r>
              <a:rPr lang="en-US" sz="2400" dirty="0" smtClean="0">
                <a:solidFill>
                  <a:srgbClr val="000000"/>
                </a:solidFill>
              </a:rPr>
              <a:t>average</a:t>
            </a:r>
            <a:endParaRPr sz="2800" dirty="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3"/>
          <p:cNvSpPr txBox="1">
            <a:spLocks noGrp="1"/>
          </p:cNvSpPr>
          <p:nvPr>
            <p:ph type="title"/>
          </p:nvPr>
        </p:nvSpPr>
        <p:spPr>
          <a:xfrm>
            <a:off x="2380889" y="1657779"/>
            <a:ext cx="8989476" cy="32720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262626"/>
              </a:buClr>
              <a:buSzPts val="8800"/>
              <a:buFont typeface="Century Gothic"/>
              <a:buNone/>
            </a:pPr>
            <a:r>
              <a:rPr lang="en-US" sz="8800" b="0" i="0" u="none" strike="noStrike" cap="none" dirty="0">
                <a:solidFill>
                  <a:srgbClr val="262626"/>
                </a:solidFill>
                <a:latin typeface="Century Gothic"/>
                <a:ea typeface="Century Gothic"/>
                <a:cs typeface="Century Gothic"/>
                <a:sym typeface="Century Gothic"/>
              </a:rPr>
              <a:t>What are the Benefits of </a:t>
            </a:r>
            <a:r>
              <a:rPr lang="en-US" sz="8800" b="0" i="0" u="none" strike="noStrike" cap="none" dirty="0" smtClean="0">
                <a:solidFill>
                  <a:srgbClr val="262626"/>
                </a:solidFill>
                <a:latin typeface="Century Gothic"/>
                <a:ea typeface="Century Gothic"/>
                <a:cs typeface="Century Gothic"/>
                <a:sym typeface="Century Gothic"/>
              </a:rPr>
              <a:t>CEL</a:t>
            </a:r>
            <a:r>
              <a:rPr lang="en-US" sz="8800" b="0" i="0" u="none" strike="noStrike" cap="none" dirty="0">
                <a:solidFill>
                  <a:srgbClr val="262626"/>
                </a:solidFill>
                <a:latin typeface="Century Gothic"/>
                <a:ea typeface="Century Gothic"/>
                <a:cs typeface="Century Gothic"/>
                <a:sym typeface="Century Gothic"/>
              </a:rPr>
              <a:t>?</a:t>
            </a:r>
            <a:endParaRPr sz="8800" b="0" i="0" u="none" strike="noStrike" cap="none" dirty="0">
              <a:solidFill>
                <a:srgbClr val="262626"/>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4"/>
          <p:cNvSpPr txBox="1">
            <a:spLocks noGrp="1"/>
          </p:cNvSpPr>
          <p:nvPr>
            <p:ph type="title"/>
          </p:nvPr>
        </p:nvSpPr>
        <p:spPr>
          <a:xfrm>
            <a:off x="2534075" y="267579"/>
            <a:ext cx="8889300" cy="808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4000"/>
              <a:buFont typeface="Corbel"/>
              <a:buNone/>
            </a:pPr>
            <a:r>
              <a:rPr lang="en-US" sz="4000" b="1" i="0" u="none" strike="noStrike" cap="none">
                <a:solidFill>
                  <a:schemeClr val="dk1"/>
                </a:solidFill>
                <a:latin typeface="Corbel"/>
                <a:ea typeface="Corbel"/>
                <a:cs typeface="Corbel"/>
                <a:sym typeface="Corbel"/>
              </a:rPr>
              <a:t>Fulfilling the American Dream Report</a:t>
            </a:r>
            <a:endParaRPr sz="4000" b="1" i="0" u="none" strike="noStrike" cap="none">
              <a:solidFill>
                <a:schemeClr val="dk1"/>
              </a:solidFill>
              <a:latin typeface="Corbel"/>
              <a:ea typeface="Corbel"/>
              <a:cs typeface="Corbel"/>
              <a:sym typeface="Corbel"/>
            </a:endParaRPr>
          </a:p>
        </p:txBody>
      </p:sp>
      <p:sp>
        <p:nvSpPr>
          <p:cNvPr id="194" name="Google Shape;194;p24"/>
          <p:cNvSpPr txBox="1"/>
          <p:nvPr/>
        </p:nvSpPr>
        <p:spPr>
          <a:xfrm>
            <a:off x="3202600" y="1196750"/>
            <a:ext cx="7311000" cy="5537100"/>
          </a:xfrm>
          <a:prstGeom prst="rect">
            <a:avLst/>
          </a:prstGeom>
          <a:solidFill>
            <a:srgbClr val="ABDDF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50"/>
              <a:buFont typeface="Arial"/>
              <a:buNone/>
            </a:pPr>
            <a:r>
              <a:rPr lang="en-US" sz="1800" b="0" i="0" u="none" strike="noStrike" cap="none">
                <a:solidFill>
                  <a:schemeClr val="dk1"/>
                </a:solidFill>
                <a:latin typeface="Arial"/>
                <a:ea typeface="Arial"/>
                <a:cs typeface="Arial"/>
                <a:sym typeface="Arial"/>
              </a:rPr>
              <a:t>In June 2018, Hart Research Associates conducted a survey of 1000 companies that have at least 25 employees on behalf of the Association of American Colleges and Universities (AAC&amp;U).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5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50"/>
              <a:buFont typeface="Arial"/>
              <a:buNone/>
            </a:pPr>
            <a:r>
              <a:rPr lang="en-US" sz="1800" b="0" i="0" u="none" strike="noStrike" cap="none">
                <a:solidFill>
                  <a:schemeClr val="dk1"/>
                </a:solidFill>
                <a:latin typeface="Arial"/>
                <a:ea typeface="Arial"/>
                <a:cs typeface="Arial"/>
                <a:sym typeface="Arial"/>
              </a:rPr>
              <a:t>Results revealed that employers are more likely to hire recent graduates with:</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750"/>
              <a:buFont typeface="Arial"/>
              <a:buNone/>
            </a:pP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Real world experience like internships and service-learning </a:t>
            </a:r>
            <a:r>
              <a:rPr lang="en-US" sz="1800" b="1" i="0" u="none" strike="noStrike" cap="none">
                <a:solidFill>
                  <a:schemeClr val="dk1"/>
                </a:solidFill>
                <a:latin typeface="Arial"/>
                <a:ea typeface="Arial"/>
                <a:cs typeface="Arial"/>
                <a:sym typeface="Arial"/>
              </a:rPr>
              <a:t>(94%)</a:t>
            </a:r>
            <a:endParaRPr sz="1800" b="1"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None/>
            </a:pPr>
            <a:endParaRPr sz="1800" b="1">
              <a:solidFill>
                <a:schemeClr val="dk1"/>
              </a:solidFill>
            </a:endParaRPr>
          </a:p>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Community-based projects interacting with individuals with different cultures </a:t>
            </a:r>
            <a:r>
              <a:rPr lang="en-US" sz="1800" b="1" i="0" u="none" strike="noStrike" cap="none">
                <a:solidFill>
                  <a:schemeClr val="dk1"/>
                </a:solidFill>
                <a:latin typeface="Arial"/>
                <a:ea typeface="Arial"/>
                <a:cs typeface="Arial"/>
                <a:sym typeface="Arial"/>
              </a:rPr>
              <a:t>(83%)</a:t>
            </a:r>
            <a:endParaRPr sz="1800" b="1" i="0" u="none" strike="noStrike" cap="none">
              <a:solidFill>
                <a:schemeClr val="dk1"/>
              </a:solidFill>
              <a:latin typeface="Arial"/>
              <a:ea typeface="Arial"/>
              <a:cs typeface="Arial"/>
              <a:sym typeface="Arial"/>
            </a:endParaRPr>
          </a:p>
          <a:p>
            <a:pPr marL="457200" marR="0" lvl="0" indent="0" algn="l" rtl="0">
              <a:lnSpc>
                <a:spcPct val="100000"/>
              </a:lnSpc>
              <a:spcBef>
                <a:spcPts val="0"/>
              </a:spcBef>
              <a:spcAft>
                <a:spcPts val="0"/>
              </a:spcAft>
              <a:buNone/>
            </a:pPr>
            <a:endParaRPr sz="1800" b="1">
              <a:solidFill>
                <a:schemeClr val="dk1"/>
              </a:solidFill>
            </a:endParaRPr>
          </a:p>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Professional skills </a:t>
            </a:r>
            <a:r>
              <a:rPr lang="en-US" sz="1800" b="1" i="0" u="none" strike="noStrike" cap="none">
                <a:solidFill>
                  <a:schemeClr val="dk1"/>
                </a:solidFill>
                <a:latin typeface="Arial"/>
                <a:ea typeface="Arial"/>
                <a:cs typeface="Arial"/>
                <a:sym typeface="Arial"/>
              </a:rPr>
              <a:t>(85%-99%)</a:t>
            </a:r>
            <a:r>
              <a:rPr lang="en-US" sz="1800" b="0" i="0" u="none" strike="noStrike" cap="none">
                <a:solidFill>
                  <a:schemeClr val="dk1"/>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a:p>
            <a:pPr marL="914400" marR="0" lvl="1"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Good communication</a:t>
            </a:r>
            <a:endParaRPr sz="1800" b="0" i="0" u="none" strike="noStrike" cap="none">
              <a:solidFill>
                <a:schemeClr val="dk1"/>
              </a:solidFill>
              <a:latin typeface="Arial"/>
              <a:ea typeface="Arial"/>
              <a:cs typeface="Arial"/>
              <a:sym typeface="Arial"/>
            </a:endParaRPr>
          </a:p>
          <a:p>
            <a:pPr marL="914400" marR="0" lvl="1"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Ability to work independently</a:t>
            </a:r>
            <a:endParaRPr sz="1800" b="0" i="0" u="none" strike="noStrike" cap="none">
              <a:solidFill>
                <a:schemeClr val="dk1"/>
              </a:solidFill>
              <a:latin typeface="Arial"/>
              <a:ea typeface="Arial"/>
              <a:cs typeface="Arial"/>
              <a:sym typeface="Arial"/>
            </a:endParaRPr>
          </a:p>
          <a:p>
            <a:pPr marL="914400" marR="0" lvl="1"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Work effectively on a team</a:t>
            </a:r>
            <a:endParaRPr sz="1800" b="0" i="0" u="none" strike="noStrike" cap="none">
              <a:solidFill>
                <a:schemeClr val="dk1"/>
              </a:solidFill>
              <a:latin typeface="Arial"/>
              <a:ea typeface="Arial"/>
              <a:cs typeface="Arial"/>
              <a:sym typeface="Arial"/>
            </a:endParaRPr>
          </a:p>
          <a:p>
            <a:pPr marL="914400" marR="0" lvl="1"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Ethical judgment</a:t>
            </a:r>
            <a:endParaRPr sz="1800" b="0" i="0" u="none" strike="noStrike" cap="none">
              <a:solidFill>
                <a:schemeClr val="dk1"/>
              </a:solidFill>
              <a:latin typeface="Arial"/>
              <a:ea typeface="Arial"/>
              <a:cs typeface="Arial"/>
              <a:sym typeface="Arial"/>
            </a:endParaRPr>
          </a:p>
          <a:p>
            <a:pPr marL="914400" marR="0" lvl="1"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Critical thinking</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25"/>
          <p:cNvPicPr preferRelativeResize="0"/>
          <p:nvPr/>
        </p:nvPicPr>
        <p:blipFill rotWithShape="1">
          <a:blip r:embed="rId3">
            <a:alphaModFix/>
          </a:blip>
          <a:srcRect/>
          <a:stretch/>
        </p:blipFill>
        <p:spPr>
          <a:xfrm>
            <a:off x="9425325" y="2830625"/>
            <a:ext cx="2678325" cy="1785548"/>
          </a:xfrm>
          <a:prstGeom prst="rect">
            <a:avLst/>
          </a:prstGeom>
          <a:noFill/>
          <a:ln>
            <a:noFill/>
          </a:ln>
        </p:spPr>
      </p:pic>
      <p:sp>
        <p:nvSpPr>
          <p:cNvPr id="201" name="Google Shape;201;p25"/>
          <p:cNvSpPr txBox="1"/>
          <p:nvPr/>
        </p:nvSpPr>
        <p:spPr>
          <a:xfrm>
            <a:off x="2041100" y="300750"/>
            <a:ext cx="7737300" cy="6082500"/>
          </a:xfrm>
          <a:prstGeom prst="rect">
            <a:avLst/>
          </a:prstGeom>
          <a:solidFill>
            <a:srgbClr val="CBE6B7">
              <a:alpha val="49410"/>
            </a:srgbClr>
          </a:solidFill>
          <a:ln>
            <a:noFill/>
          </a:ln>
        </p:spPr>
        <p:txBody>
          <a:bodyPr spcFirstLastPara="1" wrap="square" lIns="91425" tIns="91425" rIns="91425" bIns="91425" anchor="t" anchorCtr="0">
            <a:noAutofit/>
          </a:bodyPr>
          <a:lstStyle/>
          <a:p>
            <a:pPr lvl="0" algn="ctr">
              <a:buSzPts val="2000"/>
            </a:pPr>
            <a:r>
              <a:rPr lang="en-US" sz="3200" b="1" dirty="0">
                <a:solidFill>
                  <a:schemeClr val="dk1"/>
                </a:solidFill>
              </a:rPr>
              <a:t>Professional Skills Impact of </a:t>
            </a:r>
            <a:r>
              <a:rPr lang="en-US" sz="3200" b="1" dirty="0"/>
              <a:t>Community-Engaged </a:t>
            </a:r>
            <a:r>
              <a:rPr lang="en-US" sz="3200" b="1" dirty="0" smtClean="0"/>
              <a:t>Learning </a:t>
            </a:r>
          </a:p>
          <a:p>
            <a:pPr lvl="0" algn="ctr">
              <a:buSzPts val="2000"/>
            </a:pPr>
            <a:r>
              <a:rPr lang="en-US" sz="2400" b="1" dirty="0" smtClean="0">
                <a:solidFill>
                  <a:schemeClr val="dk1"/>
                </a:solidFill>
              </a:rPr>
              <a:t>(~</a:t>
            </a:r>
            <a:r>
              <a:rPr lang="en-US" sz="2400" b="1" dirty="0">
                <a:solidFill>
                  <a:schemeClr val="dk1"/>
                </a:solidFill>
              </a:rPr>
              <a:t>500 SJFC Student Impact surveys) </a:t>
            </a:r>
            <a:endParaRPr sz="2400" b="1"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endParaRPr sz="2000" b="1" dirty="0">
              <a:solidFill>
                <a:schemeClr val="dk1"/>
              </a:solidFill>
            </a:endParaRPr>
          </a:p>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chemeClr val="dk1"/>
                </a:solidFill>
                <a:latin typeface="Arial"/>
                <a:ea typeface="Arial"/>
                <a:cs typeface="Arial"/>
                <a:sym typeface="Arial"/>
              </a:rPr>
              <a:t>85%-99%</a:t>
            </a:r>
            <a:r>
              <a:rPr lang="en-US" sz="2400" b="0" i="0" u="none" strike="noStrike" cap="none" dirty="0">
                <a:solidFill>
                  <a:schemeClr val="dk1"/>
                </a:solidFill>
                <a:latin typeface="Arial"/>
                <a:ea typeface="Arial"/>
                <a:cs typeface="Arial"/>
                <a:sym typeface="Arial"/>
              </a:rPr>
              <a:t> indicated that </a:t>
            </a:r>
            <a:r>
              <a:rPr lang="en-US" sz="2400" b="0" i="0" u="none" strike="noStrike" cap="none" dirty="0" smtClean="0">
                <a:solidFill>
                  <a:schemeClr val="dk1"/>
                </a:solidFill>
                <a:latin typeface="Arial"/>
                <a:ea typeface="Arial"/>
                <a:cs typeface="Arial"/>
                <a:sym typeface="Arial"/>
              </a:rPr>
              <a:t>CEL </a:t>
            </a:r>
            <a:r>
              <a:rPr lang="en-US" sz="2400" b="0" i="0" u="none" strike="noStrike" cap="none" dirty="0">
                <a:solidFill>
                  <a:schemeClr val="dk1"/>
                </a:solidFill>
                <a:latin typeface="Arial"/>
                <a:ea typeface="Arial"/>
                <a:cs typeface="Arial"/>
                <a:sym typeface="Arial"/>
              </a:rPr>
              <a:t>helped them:</a:t>
            </a: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400" dirty="0">
              <a:solidFill>
                <a:schemeClr val="dk1"/>
              </a:solidFill>
            </a:endParaRPr>
          </a:p>
          <a:p>
            <a:pPr marL="457200" marR="0" lvl="0" indent="-381000" algn="l" rtl="0">
              <a:lnSpc>
                <a:spcPct val="100000"/>
              </a:lnSpc>
              <a:spcBef>
                <a:spcPts val="0"/>
              </a:spcBef>
              <a:spcAft>
                <a:spcPts val="0"/>
              </a:spcAft>
              <a:buClr>
                <a:schemeClr val="dk1"/>
              </a:buClr>
              <a:buSzPts val="2400"/>
              <a:buFont typeface="Arial"/>
              <a:buChar char="●"/>
            </a:pPr>
            <a:r>
              <a:rPr lang="en-US" sz="2400" dirty="0">
                <a:solidFill>
                  <a:schemeClr val="dk1"/>
                </a:solidFill>
              </a:rPr>
              <a:t>A</a:t>
            </a:r>
            <a:r>
              <a:rPr lang="en-US" sz="2400" b="0" i="0" u="none" strike="noStrike" cap="none" dirty="0">
                <a:solidFill>
                  <a:schemeClr val="dk1"/>
                </a:solidFill>
                <a:latin typeface="Arial"/>
                <a:ea typeface="Arial"/>
                <a:cs typeface="Arial"/>
                <a:sym typeface="Arial"/>
              </a:rPr>
              <a:t>pply their course learning to real world problem-solving</a:t>
            </a:r>
            <a:endParaRPr sz="2400" b="0" i="0" u="none" strike="noStrike" cap="none" dirty="0">
              <a:solidFill>
                <a:schemeClr val="dk1"/>
              </a:solidFill>
              <a:latin typeface="Arial"/>
              <a:ea typeface="Arial"/>
              <a:cs typeface="Arial"/>
              <a:sym typeface="Arial"/>
            </a:endParaRPr>
          </a:p>
          <a:p>
            <a:pPr marL="457200" marR="0" lvl="0" indent="0" algn="l" rtl="0">
              <a:lnSpc>
                <a:spcPct val="100000"/>
              </a:lnSpc>
              <a:spcBef>
                <a:spcPts val="0"/>
              </a:spcBef>
              <a:spcAft>
                <a:spcPts val="0"/>
              </a:spcAft>
              <a:buNone/>
            </a:pPr>
            <a:endParaRPr sz="2400" dirty="0">
              <a:solidFill>
                <a:schemeClr val="dk1"/>
              </a:solidFill>
            </a:endParaRPr>
          </a:p>
          <a:p>
            <a:pPr marL="457200" marR="0" lvl="0" indent="-381000" algn="l" rtl="0">
              <a:lnSpc>
                <a:spcPct val="100000"/>
              </a:lnSpc>
              <a:spcBef>
                <a:spcPts val="0"/>
              </a:spcBef>
              <a:spcAft>
                <a:spcPts val="0"/>
              </a:spcAft>
              <a:buClr>
                <a:schemeClr val="dk1"/>
              </a:buClr>
              <a:buSzPts val="2400"/>
              <a:buFont typeface="Arial"/>
              <a:buChar char="●"/>
            </a:pPr>
            <a:r>
              <a:rPr lang="en-US" sz="2400" dirty="0">
                <a:solidFill>
                  <a:schemeClr val="dk1"/>
                </a:solidFill>
              </a:rPr>
              <a:t>W</a:t>
            </a:r>
            <a:r>
              <a:rPr lang="en-US" sz="2400" b="0" i="0" u="none" strike="noStrike" cap="none" dirty="0">
                <a:solidFill>
                  <a:schemeClr val="dk1"/>
                </a:solidFill>
                <a:latin typeface="Arial"/>
                <a:ea typeface="Arial"/>
                <a:cs typeface="Arial"/>
                <a:sym typeface="Arial"/>
              </a:rPr>
              <a:t>ork with individuals from diverse backgrounds</a:t>
            </a:r>
            <a:endParaRPr sz="2400" b="0" i="0" u="none" strike="noStrike" cap="none" dirty="0">
              <a:solidFill>
                <a:schemeClr val="dk1"/>
              </a:solidFill>
              <a:latin typeface="Arial"/>
              <a:ea typeface="Arial"/>
              <a:cs typeface="Arial"/>
              <a:sym typeface="Arial"/>
            </a:endParaRPr>
          </a:p>
          <a:p>
            <a:pPr marL="457200" marR="0" lvl="0" indent="0" algn="l" rtl="0">
              <a:lnSpc>
                <a:spcPct val="100000"/>
              </a:lnSpc>
              <a:spcBef>
                <a:spcPts val="0"/>
              </a:spcBef>
              <a:spcAft>
                <a:spcPts val="0"/>
              </a:spcAft>
              <a:buNone/>
            </a:pPr>
            <a:endParaRPr sz="2400" dirty="0">
              <a:solidFill>
                <a:schemeClr val="dk1"/>
              </a:solidFill>
            </a:endParaRPr>
          </a:p>
          <a:p>
            <a:pPr marL="457200" marR="0" lvl="0" indent="-381000" algn="l" rtl="0">
              <a:lnSpc>
                <a:spcPct val="100000"/>
              </a:lnSpc>
              <a:spcBef>
                <a:spcPts val="0"/>
              </a:spcBef>
              <a:spcAft>
                <a:spcPts val="0"/>
              </a:spcAft>
              <a:buClr>
                <a:schemeClr val="dk1"/>
              </a:buClr>
              <a:buSzPts val="2400"/>
              <a:buFont typeface="Arial"/>
              <a:buChar char="●"/>
            </a:pPr>
            <a:r>
              <a:rPr lang="en-US" sz="2400" dirty="0">
                <a:solidFill>
                  <a:schemeClr val="dk1"/>
                </a:solidFill>
              </a:rPr>
              <a:t>D</a:t>
            </a:r>
            <a:r>
              <a:rPr lang="en-US" sz="2400" b="0" i="0" u="none" strike="noStrike" cap="none" dirty="0">
                <a:solidFill>
                  <a:schemeClr val="dk1"/>
                </a:solidFill>
                <a:latin typeface="Arial"/>
                <a:ea typeface="Arial"/>
                <a:cs typeface="Arial"/>
                <a:sym typeface="Arial"/>
              </a:rPr>
              <a:t>evelop strong communication and teamwork skills</a:t>
            </a:r>
            <a:endParaRPr sz="2400" b="0" i="0" u="none" strike="noStrike" cap="none" dirty="0">
              <a:solidFill>
                <a:schemeClr val="dk1"/>
              </a:solidFill>
              <a:latin typeface="Arial"/>
              <a:ea typeface="Arial"/>
              <a:cs typeface="Arial"/>
              <a:sym typeface="Arial"/>
            </a:endParaRPr>
          </a:p>
          <a:p>
            <a:pPr marL="457200" marR="0" lvl="0" indent="0" algn="l" rtl="0">
              <a:lnSpc>
                <a:spcPct val="100000"/>
              </a:lnSpc>
              <a:spcBef>
                <a:spcPts val="0"/>
              </a:spcBef>
              <a:spcAft>
                <a:spcPts val="0"/>
              </a:spcAft>
              <a:buNone/>
            </a:pPr>
            <a:endParaRPr sz="2400" dirty="0">
              <a:solidFill>
                <a:schemeClr val="dk1"/>
              </a:solidFill>
            </a:endParaRPr>
          </a:p>
          <a:p>
            <a:pPr marL="457200" marR="0" lvl="0" indent="-381000" algn="l" rtl="0">
              <a:lnSpc>
                <a:spcPct val="100000"/>
              </a:lnSpc>
              <a:spcBef>
                <a:spcPts val="0"/>
              </a:spcBef>
              <a:spcAft>
                <a:spcPts val="0"/>
              </a:spcAft>
              <a:buClr>
                <a:schemeClr val="dk1"/>
              </a:buClr>
              <a:buSzPts val="2400"/>
              <a:buFont typeface="Arial"/>
              <a:buChar char="●"/>
            </a:pPr>
            <a:r>
              <a:rPr lang="en-US" sz="2400" dirty="0">
                <a:solidFill>
                  <a:schemeClr val="dk1"/>
                </a:solidFill>
              </a:rPr>
              <a:t>L</a:t>
            </a:r>
            <a:r>
              <a:rPr lang="en-US" sz="2400" b="0" i="0" u="none" strike="noStrike" cap="none" dirty="0">
                <a:solidFill>
                  <a:schemeClr val="dk1"/>
                </a:solidFill>
                <a:latin typeface="Arial"/>
                <a:ea typeface="Arial"/>
                <a:cs typeface="Arial"/>
                <a:sym typeface="Arial"/>
              </a:rPr>
              <a:t>earn how to take initiative</a:t>
            </a:r>
            <a:r>
              <a:rPr lang="en-US" sz="2400" dirty="0">
                <a:solidFill>
                  <a:schemeClr val="dk1"/>
                </a:solidFill>
              </a:rPr>
              <a:t>, </a:t>
            </a:r>
            <a:r>
              <a:rPr lang="en-US" sz="2400" b="0" i="0" u="none" strike="noStrike" cap="none" dirty="0">
                <a:solidFill>
                  <a:schemeClr val="dk1"/>
                </a:solidFill>
                <a:latin typeface="Arial"/>
                <a:ea typeface="Arial"/>
                <a:cs typeface="Arial"/>
                <a:sym typeface="Arial"/>
              </a:rPr>
              <a:t>problem solve, and think critically</a:t>
            </a:r>
            <a:endParaRPr sz="2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400" dirty="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6"/>
          <p:cNvSpPr txBox="1">
            <a:spLocks noGrp="1"/>
          </p:cNvSpPr>
          <p:nvPr>
            <p:ph type="title"/>
          </p:nvPr>
        </p:nvSpPr>
        <p:spPr>
          <a:xfrm>
            <a:off x="1484292" y="294407"/>
            <a:ext cx="10018800" cy="1067700"/>
          </a:xfrm>
          <a:prstGeom prst="rect">
            <a:avLst/>
          </a:prstGeom>
        </p:spPr>
        <p:txBody>
          <a:bodyPr spcFirstLastPara="1" wrap="square" lIns="91425" tIns="45700" rIns="91425" bIns="45700" anchor="ctr" anchorCtr="0">
            <a:noAutofit/>
          </a:bodyPr>
          <a:lstStyle/>
          <a:p>
            <a:pPr lvl="0">
              <a:buClr>
                <a:schemeClr val="accent3"/>
              </a:buClr>
            </a:pPr>
            <a:r>
              <a:rPr lang="en-US" sz="3200" b="1" dirty="0">
                <a:solidFill>
                  <a:srgbClr val="000000"/>
                </a:solidFill>
                <a:latin typeface="Arial"/>
                <a:ea typeface="Arial"/>
                <a:cs typeface="Arial"/>
                <a:sym typeface="Arial"/>
              </a:rPr>
              <a:t>Academic Impact of </a:t>
            </a:r>
            <a:r>
              <a:rPr lang="en-US" sz="3200" b="1" dirty="0" smtClean="0">
                <a:solidFill>
                  <a:srgbClr val="000000"/>
                </a:solidFill>
                <a:latin typeface="Arial"/>
                <a:ea typeface="Arial"/>
                <a:cs typeface="Arial"/>
                <a:sym typeface="Arial"/>
              </a:rPr>
              <a:t/>
            </a:r>
            <a:br>
              <a:rPr lang="en-US" sz="3200" b="1" dirty="0" smtClean="0">
                <a:solidFill>
                  <a:srgbClr val="000000"/>
                </a:solidFill>
                <a:latin typeface="Arial"/>
                <a:ea typeface="Arial"/>
                <a:cs typeface="Arial"/>
                <a:sym typeface="Arial"/>
              </a:rPr>
            </a:br>
            <a:r>
              <a:rPr lang="en-US" sz="3200" b="1" dirty="0" smtClean="0">
                <a:solidFill>
                  <a:srgbClr val="000000"/>
                </a:solidFill>
                <a:latin typeface="Arial"/>
                <a:ea typeface="Arial"/>
                <a:cs typeface="Arial"/>
                <a:sym typeface="Arial"/>
              </a:rPr>
              <a:t>Community-Engaged </a:t>
            </a:r>
            <a:r>
              <a:rPr lang="en-US" sz="3200" b="1" dirty="0">
                <a:solidFill>
                  <a:srgbClr val="000000"/>
                </a:solidFill>
                <a:latin typeface="Arial"/>
                <a:ea typeface="Arial"/>
                <a:cs typeface="Arial"/>
                <a:sym typeface="Arial"/>
              </a:rPr>
              <a:t>Learning </a:t>
            </a:r>
            <a:endParaRPr dirty="0"/>
          </a:p>
        </p:txBody>
      </p:sp>
      <p:sp>
        <p:nvSpPr>
          <p:cNvPr id="208" name="Google Shape;208;p26"/>
          <p:cNvSpPr txBox="1">
            <a:spLocks noGrp="1"/>
          </p:cNvSpPr>
          <p:nvPr>
            <p:ph type="body" idx="1"/>
          </p:nvPr>
        </p:nvSpPr>
        <p:spPr>
          <a:xfrm>
            <a:off x="1631450" y="1753500"/>
            <a:ext cx="4826100" cy="576300"/>
          </a:xfrm>
          <a:prstGeom prst="rect">
            <a:avLst/>
          </a:prstGeom>
        </p:spPr>
        <p:txBody>
          <a:bodyPr spcFirstLastPara="1" wrap="square" lIns="91425" tIns="45700" rIns="91425" bIns="45700" anchor="b" anchorCtr="0">
            <a:noAutofit/>
          </a:bodyPr>
          <a:lstStyle/>
          <a:p>
            <a:pPr marL="0" lvl="0" indent="0" algn="l" rtl="0">
              <a:spcBef>
                <a:spcPts val="560"/>
              </a:spcBef>
              <a:spcAft>
                <a:spcPts val="600"/>
              </a:spcAft>
              <a:buNone/>
            </a:pPr>
            <a:r>
              <a:rPr lang="en-US" b="1"/>
              <a:t>Increase Meaningfulness</a:t>
            </a:r>
            <a:endParaRPr b="1"/>
          </a:p>
        </p:txBody>
      </p:sp>
      <p:sp>
        <p:nvSpPr>
          <p:cNvPr id="209" name="Google Shape;209;p26"/>
          <p:cNvSpPr txBox="1">
            <a:spLocks noGrp="1"/>
          </p:cNvSpPr>
          <p:nvPr>
            <p:ph type="body" idx="2"/>
          </p:nvPr>
        </p:nvSpPr>
        <p:spPr>
          <a:xfrm>
            <a:off x="1562486" y="2430312"/>
            <a:ext cx="4895100" cy="2455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2400"/>
              <a:buFont typeface="Arial"/>
              <a:buNone/>
            </a:pPr>
            <a:r>
              <a:rPr lang="en-US" sz="2400" b="1" dirty="0">
                <a:solidFill>
                  <a:srgbClr val="000000"/>
                </a:solidFill>
                <a:latin typeface="Arial"/>
                <a:ea typeface="Arial"/>
                <a:cs typeface="Arial"/>
                <a:sym typeface="Arial"/>
              </a:rPr>
              <a:t>On average, 95% of students report each semester that SL increases the meaningfulness of their course material.</a:t>
            </a:r>
            <a:endParaRPr sz="1400"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2000"/>
              <a:buFont typeface="Arial"/>
              <a:buNone/>
            </a:pPr>
            <a:endParaRPr sz="2000" b="1" dirty="0">
              <a:solidFill>
                <a:srgbClr val="000000"/>
              </a:solidFill>
              <a:latin typeface="Arial"/>
              <a:ea typeface="Arial"/>
              <a:cs typeface="Arial"/>
              <a:sym typeface="Arial"/>
            </a:endParaRPr>
          </a:p>
          <a:p>
            <a:pPr marL="0" lvl="0" indent="0" algn="l" rtl="0">
              <a:spcBef>
                <a:spcPts val="0"/>
              </a:spcBef>
              <a:spcAft>
                <a:spcPts val="0"/>
              </a:spcAft>
              <a:buClr>
                <a:srgbClr val="055119"/>
              </a:buClr>
              <a:buSzPts val="2000"/>
              <a:buFont typeface="Arial"/>
              <a:buNone/>
            </a:pPr>
            <a:r>
              <a:rPr lang="en-US" sz="2000" dirty="0">
                <a:solidFill>
                  <a:srgbClr val="595959"/>
                </a:solidFill>
                <a:latin typeface="Arial"/>
                <a:ea typeface="Arial"/>
                <a:cs typeface="Arial"/>
                <a:sym typeface="Arial"/>
              </a:rPr>
              <a:t>"This wasn't just a project to get a grade</a:t>
            </a:r>
            <a:endParaRPr sz="1400" dirty="0">
              <a:solidFill>
                <a:srgbClr val="595959"/>
              </a:solidFill>
              <a:latin typeface="Arial"/>
              <a:ea typeface="Arial"/>
              <a:cs typeface="Arial"/>
              <a:sym typeface="Arial"/>
            </a:endParaRPr>
          </a:p>
          <a:p>
            <a:pPr marL="0" lvl="0" indent="0" algn="l" rtl="0">
              <a:spcBef>
                <a:spcPts val="0"/>
              </a:spcBef>
              <a:spcAft>
                <a:spcPts val="0"/>
              </a:spcAft>
              <a:buClr>
                <a:srgbClr val="055119"/>
              </a:buClr>
              <a:buSzPts val="2000"/>
              <a:buFont typeface="Arial"/>
              <a:buNone/>
            </a:pPr>
            <a:r>
              <a:rPr lang="en-US" sz="2000" dirty="0">
                <a:solidFill>
                  <a:srgbClr val="595959"/>
                </a:solidFill>
                <a:latin typeface="Arial"/>
                <a:ea typeface="Arial"/>
                <a:cs typeface="Arial"/>
                <a:sym typeface="Arial"/>
              </a:rPr>
              <a:t>like in other classes. It was a real-life</a:t>
            </a:r>
            <a:endParaRPr sz="1400" dirty="0">
              <a:solidFill>
                <a:srgbClr val="595959"/>
              </a:solidFill>
              <a:latin typeface="Arial"/>
              <a:ea typeface="Arial"/>
              <a:cs typeface="Arial"/>
              <a:sym typeface="Arial"/>
            </a:endParaRPr>
          </a:p>
          <a:p>
            <a:pPr marL="0" lvl="0" indent="0" algn="l" rtl="0">
              <a:spcBef>
                <a:spcPts val="0"/>
              </a:spcBef>
              <a:spcAft>
                <a:spcPts val="0"/>
              </a:spcAft>
              <a:buClr>
                <a:srgbClr val="055119"/>
              </a:buClr>
              <a:buSzPts val="2000"/>
              <a:buFont typeface="Arial"/>
              <a:buNone/>
            </a:pPr>
            <a:r>
              <a:rPr lang="en-US" sz="2000" dirty="0">
                <a:solidFill>
                  <a:srgbClr val="595959"/>
                </a:solidFill>
                <a:latin typeface="Arial"/>
                <a:ea typeface="Arial"/>
                <a:cs typeface="Arial"/>
                <a:sym typeface="Arial"/>
              </a:rPr>
              <a:t>project that will hopefully have a positive</a:t>
            </a:r>
            <a:endParaRPr sz="1400" dirty="0">
              <a:solidFill>
                <a:srgbClr val="595959"/>
              </a:solidFill>
              <a:latin typeface="Arial"/>
              <a:ea typeface="Arial"/>
              <a:cs typeface="Arial"/>
              <a:sym typeface="Arial"/>
            </a:endParaRPr>
          </a:p>
          <a:p>
            <a:pPr marL="0" lvl="0" indent="0" algn="l" rtl="0">
              <a:spcBef>
                <a:spcPts val="0"/>
              </a:spcBef>
              <a:spcAft>
                <a:spcPts val="0"/>
              </a:spcAft>
              <a:buClr>
                <a:srgbClr val="055119"/>
              </a:buClr>
              <a:buSzPts val="2000"/>
              <a:buFont typeface="Arial"/>
              <a:buNone/>
            </a:pPr>
            <a:r>
              <a:rPr lang="en-US" sz="2000" dirty="0">
                <a:solidFill>
                  <a:srgbClr val="595959"/>
                </a:solidFill>
                <a:latin typeface="Arial"/>
                <a:ea typeface="Arial"/>
                <a:cs typeface="Arial"/>
                <a:sym typeface="Arial"/>
              </a:rPr>
              <a:t>impact.“  </a:t>
            </a:r>
            <a:endParaRPr sz="1400" dirty="0">
              <a:solidFill>
                <a:srgbClr val="595959"/>
              </a:solidFill>
              <a:latin typeface="Arial"/>
              <a:ea typeface="Arial"/>
              <a:cs typeface="Arial"/>
              <a:sym typeface="Arial"/>
            </a:endParaRPr>
          </a:p>
          <a:p>
            <a:pPr marL="0" lvl="0" indent="0" algn="l" rtl="0">
              <a:spcBef>
                <a:spcPts val="0"/>
              </a:spcBef>
              <a:spcAft>
                <a:spcPts val="0"/>
              </a:spcAft>
              <a:buClr>
                <a:schemeClr val="dk1"/>
              </a:buClr>
              <a:buSzPts val="1900"/>
              <a:buFont typeface="Arial"/>
              <a:buNone/>
            </a:pPr>
            <a:endParaRPr sz="1900" b="1" dirty="0">
              <a:solidFill>
                <a:srgbClr val="595959"/>
              </a:solidFill>
              <a:latin typeface="Arial"/>
              <a:ea typeface="Arial"/>
              <a:cs typeface="Arial"/>
              <a:sym typeface="Arial"/>
            </a:endParaRPr>
          </a:p>
          <a:p>
            <a:pPr marL="342900" lvl="0" indent="-222250" algn="l" rtl="0">
              <a:spcBef>
                <a:spcPts val="380"/>
              </a:spcBef>
              <a:spcAft>
                <a:spcPts val="0"/>
              </a:spcAft>
              <a:buClr>
                <a:schemeClr val="dk1"/>
              </a:buClr>
              <a:buSzPts val="1900"/>
              <a:buFont typeface="Arial"/>
              <a:buNone/>
            </a:pPr>
            <a:endParaRPr sz="1900" b="1" dirty="0">
              <a:solidFill>
                <a:srgbClr val="595959"/>
              </a:solidFill>
              <a:latin typeface="Arial"/>
              <a:ea typeface="Arial"/>
              <a:cs typeface="Arial"/>
              <a:sym typeface="Arial"/>
            </a:endParaRPr>
          </a:p>
          <a:p>
            <a:pPr marL="0" lvl="0" indent="0" algn="l" rtl="0">
              <a:spcBef>
                <a:spcPts val="360"/>
              </a:spcBef>
              <a:spcAft>
                <a:spcPts val="600"/>
              </a:spcAft>
              <a:buNone/>
            </a:pPr>
            <a:endParaRPr dirty="0"/>
          </a:p>
        </p:txBody>
      </p:sp>
      <p:sp>
        <p:nvSpPr>
          <p:cNvPr id="210" name="Google Shape;210;p26"/>
          <p:cNvSpPr txBox="1">
            <a:spLocks noGrp="1"/>
          </p:cNvSpPr>
          <p:nvPr>
            <p:ph type="body" idx="3"/>
          </p:nvPr>
        </p:nvSpPr>
        <p:spPr>
          <a:xfrm>
            <a:off x="6457575" y="1647525"/>
            <a:ext cx="5002500" cy="880800"/>
          </a:xfrm>
          <a:prstGeom prst="rect">
            <a:avLst/>
          </a:prstGeom>
        </p:spPr>
        <p:txBody>
          <a:bodyPr spcFirstLastPara="1" wrap="square" lIns="91425" tIns="45700" rIns="91425" bIns="45700" anchor="b" anchorCtr="0">
            <a:noAutofit/>
          </a:bodyPr>
          <a:lstStyle/>
          <a:p>
            <a:pPr marL="0" lvl="0" indent="0" algn="ctr" rtl="0">
              <a:spcBef>
                <a:spcPts val="560"/>
              </a:spcBef>
              <a:spcAft>
                <a:spcPts val="600"/>
              </a:spcAft>
              <a:buNone/>
            </a:pPr>
            <a:r>
              <a:rPr lang="en-US" b="1"/>
              <a:t>Increase Application &amp; Understanding</a:t>
            </a:r>
            <a:endParaRPr b="1"/>
          </a:p>
        </p:txBody>
      </p:sp>
      <p:sp>
        <p:nvSpPr>
          <p:cNvPr id="211" name="Google Shape;211;p26"/>
          <p:cNvSpPr txBox="1">
            <a:spLocks noGrp="1"/>
          </p:cNvSpPr>
          <p:nvPr>
            <p:ph type="body" idx="4"/>
          </p:nvPr>
        </p:nvSpPr>
        <p:spPr>
          <a:xfrm>
            <a:off x="6607992" y="2430300"/>
            <a:ext cx="4895100" cy="2455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400"/>
              <a:buFont typeface="Arial"/>
              <a:buNone/>
            </a:pPr>
            <a:r>
              <a:rPr lang="en-US" sz="2400" b="1" dirty="0">
                <a:latin typeface="Arial"/>
                <a:ea typeface="Arial"/>
                <a:cs typeface="Arial"/>
                <a:sym typeface="Arial"/>
              </a:rPr>
              <a:t>On average, 95% of students report each semester that SL better understand course concepts and how they can be applied to everyday life.</a:t>
            </a:r>
            <a:endParaRPr sz="1400" dirty="0">
              <a:latin typeface="Arial"/>
              <a:ea typeface="Arial"/>
              <a:cs typeface="Arial"/>
              <a:sym typeface="Arial"/>
            </a:endParaRPr>
          </a:p>
          <a:p>
            <a:pPr marL="0" lvl="0" indent="0" algn="l" rtl="0">
              <a:spcBef>
                <a:spcPts val="0"/>
              </a:spcBef>
              <a:spcAft>
                <a:spcPts val="0"/>
              </a:spcAft>
              <a:buClr>
                <a:schemeClr val="dk1"/>
              </a:buClr>
              <a:buSzPts val="2000"/>
              <a:buFont typeface="Arial"/>
              <a:buNone/>
            </a:pPr>
            <a:endParaRPr sz="2000" b="1" dirty="0">
              <a:latin typeface="Arial"/>
              <a:ea typeface="Arial"/>
              <a:cs typeface="Arial"/>
              <a:sym typeface="Arial"/>
            </a:endParaRPr>
          </a:p>
          <a:p>
            <a:pPr marL="0" lvl="0" indent="0" algn="l" rtl="0">
              <a:spcBef>
                <a:spcPts val="0"/>
              </a:spcBef>
              <a:spcAft>
                <a:spcPts val="0"/>
              </a:spcAft>
              <a:buClr>
                <a:srgbClr val="055119"/>
              </a:buClr>
              <a:buSzPts val="2000"/>
              <a:buFont typeface="Arial"/>
              <a:buNone/>
            </a:pPr>
            <a:r>
              <a:rPr lang="en-US" sz="2000" dirty="0">
                <a:solidFill>
                  <a:srgbClr val="595959"/>
                </a:solidFill>
                <a:latin typeface="Arial"/>
                <a:ea typeface="Arial"/>
                <a:cs typeface="Arial"/>
                <a:sym typeface="Arial"/>
              </a:rPr>
              <a:t>“This project gave me meaningful hands-on experience with the data and how to use </a:t>
            </a:r>
            <a:r>
              <a:rPr lang="en-US" sz="2000" dirty="0" smtClean="0">
                <a:solidFill>
                  <a:srgbClr val="595959"/>
                </a:solidFill>
                <a:latin typeface="Arial"/>
                <a:ea typeface="Arial"/>
                <a:cs typeface="Arial"/>
                <a:sym typeface="Arial"/>
              </a:rPr>
              <a:t>different types </a:t>
            </a:r>
            <a:r>
              <a:rPr lang="en-US" sz="2000" dirty="0">
                <a:solidFill>
                  <a:srgbClr val="595959"/>
                </a:solidFill>
                <a:latin typeface="Arial"/>
                <a:ea typeface="Arial"/>
                <a:cs typeface="Arial"/>
                <a:sym typeface="Arial"/>
              </a:rPr>
              <a:t>of analyses.”</a:t>
            </a:r>
            <a:endParaRPr sz="1400" dirty="0">
              <a:solidFill>
                <a:srgbClr val="595959"/>
              </a:solidFill>
              <a:latin typeface="Arial"/>
              <a:ea typeface="Arial"/>
              <a:cs typeface="Arial"/>
              <a:sym typeface="Arial"/>
            </a:endParaRPr>
          </a:p>
          <a:p>
            <a:pPr marL="0" lvl="0" indent="0" algn="l" rtl="0">
              <a:spcBef>
                <a:spcPts val="360"/>
              </a:spcBef>
              <a:spcAft>
                <a:spcPts val="60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7"/>
          <p:cNvSpPr txBox="1">
            <a:spLocks noGrp="1"/>
          </p:cNvSpPr>
          <p:nvPr>
            <p:ph type="title"/>
          </p:nvPr>
        </p:nvSpPr>
        <p:spPr>
          <a:xfrm>
            <a:off x="2176501" y="578078"/>
            <a:ext cx="8610600" cy="7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000"/>
              <a:buFont typeface="Century Gothic"/>
              <a:buNone/>
            </a:pPr>
            <a:r>
              <a:rPr lang="en-US" sz="4000" b="1" i="0" u="none" strike="noStrike" cap="none">
                <a:solidFill>
                  <a:schemeClr val="dk1"/>
                </a:solidFill>
                <a:latin typeface="Century Gothic"/>
                <a:ea typeface="Century Gothic"/>
                <a:cs typeface="Century Gothic"/>
                <a:sym typeface="Century Gothic"/>
              </a:rPr>
              <a:t>Impact on the Community </a:t>
            </a:r>
            <a:endParaRPr sz="4000" b="1" i="0" u="none" strike="noStrike" cap="none">
              <a:solidFill>
                <a:schemeClr val="dk1"/>
              </a:solidFill>
              <a:latin typeface="Century Gothic"/>
              <a:ea typeface="Century Gothic"/>
              <a:cs typeface="Century Gothic"/>
              <a:sym typeface="Century Gothic"/>
            </a:endParaRPr>
          </a:p>
        </p:txBody>
      </p:sp>
      <p:sp>
        <p:nvSpPr>
          <p:cNvPr id="217" name="Google Shape;217;p27"/>
          <p:cNvSpPr txBox="1">
            <a:spLocks noGrp="1"/>
          </p:cNvSpPr>
          <p:nvPr>
            <p:ph type="body" idx="1"/>
          </p:nvPr>
        </p:nvSpPr>
        <p:spPr>
          <a:xfrm>
            <a:off x="9220200" y="1776302"/>
            <a:ext cx="2689378" cy="402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800"/>
              <a:buFont typeface="Noto Sans Symbols"/>
              <a:buNone/>
            </a:pPr>
            <a:r>
              <a:rPr lang="en-US" sz="1600" b="0" i="0" u="none" strike="noStrike" cap="none" dirty="0">
                <a:solidFill>
                  <a:srgbClr val="000000"/>
                </a:solidFill>
                <a:latin typeface="Century Gothic"/>
                <a:ea typeface="Century Gothic"/>
                <a:cs typeface="Century Gothic"/>
                <a:sym typeface="Century Gothic"/>
              </a:rPr>
              <a:t>“</a:t>
            </a:r>
            <a:r>
              <a:rPr lang="en-US" sz="1800" b="0" i="0" u="none" strike="noStrike" cap="none" dirty="0">
                <a:solidFill>
                  <a:srgbClr val="000000"/>
                </a:solidFill>
                <a:latin typeface="Century Gothic"/>
                <a:ea typeface="Century Gothic"/>
                <a:cs typeface="Century Gothic"/>
                <a:sym typeface="Century Gothic"/>
              </a:rPr>
              <a:t>Over the past 10 years, I have developed a growing appreciation for the efforts of the College to engage the whole Rochester community. </a:t>
            </a:r>
            <a:r>
              <a:rPr lang="en-US" sz="1800" b="1" i="0" u="none" strike="noStrike" cap="none" dirty="0">
                <a:solidFill>
                  <a:srgbClr val="000000"/>
                </a:solidFill>
                <a:latin typeface="Century Gothic"/>
                <a:ea typeface="Century Gothic"/>
                <a:cs typeface="Century Gothic"/>
                <a:sym typeface="Century Gothic"/>
              </a:rPr>
              <a:t>Our work together is community collaboration at its best.</a:t>
            </a:r>
            <a:r>
              <a:rPr lang="en-US" sz="1800" b="0" i="0" u="none" strike="noStrike" cap="none" dirty="0">
                <a:solidFill>
                  <a:srgbClr val="000000"/>
                </a:solidFill>
                <a:latin typeface="Century Gothic"/>
                <a:ea typeface="Century Gothic"/>
                <a:cs typeface="Century Gothic"/>
                <a:sym typeface="Century Gothic"/>
              </a:rPr>
              <a:t>” (Sister Christine Wagner, St. Joseph’s Neighborhood Center)</a:t>
            </a:r>
            <a:endParaRPr sz="2400" b="0" i="0" u="none" strike="noStrike" cap="none" dirty="0">
              <a:solidFill>
                <a:srgbClr val="000000"/>
              </a:solidFill>
              <a:latin typeface="Corbel"/>
              <a:ea typeface="Corbel"/>
              <a:cs typeface="Corbel"/>
              <a:sym typeface="Corbel"/>
            </a:endParaRPr>
          </a:p>
          <a:p>
            <a:pPr marL="0" marR="0" lvl="0" indent="0" algn="l" rtl="0">
              <a:spcBef>
                <a:spcPts val="1000"/>
              </a:spcBef>
              <a:spcAft>
                <a:spcPts val="0"/>
              </a:spcAft>
              <a:buClr>
                <a:schemeClr val="accent1"/>
              </a:buClr>
              <a:buSzPts val="1400"/>
              <a:buFont typeface="Noto Sans Symbols"/>
              <a:buNone/>
            </a:pPr>
            <a:endParaRPr sz="1400" b="0" i="0" u="none" strike="noStrike" cap="none" dirty="0">
              <a:solidFill>
                <a:srgbClr val="000000"/>
              </a:solidFill>
              <a:latin typeface="Century Gothic"/>
              <a:ea typeface="Century Gothic"/>
              <a:cs typeface="Century Gothic"/>
              <a:sym typeface="Century Gothic"/>
            </a:endParaRPr>
          </a:p>
        </p:txBody>
      </p:sp>
      <p:pic>
        <p:nvPicPr>
          <p:cNvPr id="218" name="Google Shape;218;p27"/>
          <p:cNvPicPr preferRelativeResize="0"/>
          <p:nvPr/>
        </p:nvPicPr>
        <p:blipFill rotWithShape="1">
          <a:blip r:embed="rId3">
            <a:alphaModFix/>
          </a:blip>
          <a:srcRect/>
          <a:stretch/>
        </p:blipFill>
        <p:spPr>
          <a:xfrm>
            <a:off x="1676400" y="1447800"/>
            <a:ext cx="7772400" cy="4957650"/>
          </a:xfrm>
          <a:prstGeom prst="rect">
            <a:avLst/>
          </a:prstGeom>
          <a:noFill/>
          <a:ln>
            <a:noFill/>
          </a:ln>
        </p:spPr>
      </p:pic>
    </p:spTree>
  </p:cSld>
  <p:clrMapOvr>
    <a:masterClrMapping/>
  </p:clrMapOvr>
</p:sld>
</file>

<file path=ppt/theme/theme1.xml><?xml version="1.0" encoding="utf-8"?>
<a:theme xmlns:a="http://schemas.openxmlformats.org/drawingml/2006/main" name="Parallax">
  <a:themeElements>
    <a:clrScheme name="Parallax">
      <a:dk1>
        <a:srgbClr val="000000"/>
      </a:dk1>
      <a:lt1>
        <a:srgbClr val="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TotalTime>
  <Words>2937</Words>
  <Application>Microsoft Office PowerPoint</Application>
  <PresentationFormat>Widescreen</PresentationFormat>
  <Paragraphs>293</Paragraphs>
  <Slides>38</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Century Gothic</vt:lpstr>
      <vt:lpstr>Calibri</vt:lpstr>
      <vt:lpstr>Noto Sans Symbols</vt:lpstr>
      <vt:lpstr>Times New Roman</vt:lpstr>
      <vt:lpstr>Corbel</vt:lpstr>
      <vt:lpstr>Cambria</vt:lpstr>
      <vt:lpstr>Parallax</vt:lpstr>
      <vt:lpstr> Orientation to  Community-Engaged Learning St. John Fisher College</vt:lpstr>
      <vt:lpstr>PowerPoint Presentation</vt:lpstr>
      <vt:lpstr>PowerPoint Presentation</vt:lpstr>
      <vt:lpstr>PowerPoint Presentation</vt:lpstr>
      <vt:lpstr>What are the Benefits of CEL?</vt:lpstr>
      <vt:lpstr>Fulfilling the American Dream Report</vt:lpstr>
      <vt:lpstr>PowerPoint Presentation</vt:lpstr>
      <vt:lpstr>Academic Impact of  Community-Engaged Learning </vt:lpstr>
      <vt:lpstr>Impact on the Community </vt:lpstr>
      <vt:lpstr>How can you make the biggest impact (get the most out of it)?</vt:lpstr>
      <vt:lpstr>Tips for Professional Behavior</vt:lpstr>
      <vt:lpstr>Cultural Sensitivity and Reciprocity </vt:lpstr>
      <vt:lpstr>What’s Next?</vt:lpstr>
      <vt:lpstr>Resources</vt:lpstr>
      <vt:lpstr>What Will CEL Look Like in Your Course?</vt:lpstr>
      <vt:lpstr>BIOL 108C Fundamentals of Nutrition with Foodlink</vt:lpstr>
      <vt:lpstr>PSJS 250: Social Change through Service</vt:lpstr>
      <vt:lpstr>BIOL10: Environmental Issues</vt:lpstr>
      <vt:lpstr>CHEM 214: Biochemical Systems</vt:lpstr>
      <vt:lpstr>PSYCH 227: Developmental Psychology</vt:lpstr>
      <vt:lpstr>PHIL 230CC: Philosophy of Education</vt:lpstr>
      <vt:lpstr>GPH 505: Social and Preventative Health</vt:lpstr>
      <vt:lpstr>SOCI 221: Helping Professions in Action</vt:lpstr>
      <vt:lpstr>FINA 218: Personal Financial Planning</vt:lpstr>
      <vt:lpstr>NURS 312 Palliative and End of Life Care with Comfort Care Homes</vt:lpstr>
      <vt:lpstr>NURS 429: Population Health/Community Nursing</vt:lpstr>
      <vt:lpstr>PowerPoint Presentation</vt:lpstr>
      <vt:lpstr>EDUC 226:  Foundations of Language and Literacy</vt:lpstr>
      <vt:lpstr>PSYCH 281:  Learning</vt:lpstr>
      <vt:lpstr>ENG 356: Editing and Publishing</vt:lpstr>
      <vt:lpstr>SOCI 322 Sociology of Aging and the Life Course with Episcopal Home</vt:lpstr>
      <vt:lpstr>CHEM 315L: Analytical Chemistry Lab</vt:lpstr>
      <vt:lpstr>COMM 363: Media Research and Analytics</vt:lpstr>
      <vt:lpstr>POSC 224: Campaigns and Elections</vt:lpstr>
      <vt:lpstr>BIOL 406 Animal Natural History with Ganondagan Historic Site and Environmental Field Office</vt:lpstr>
      <vt:lpstr>BIOL 408 Ecological Field Methods with Genesee River Watch</vt:lpstr>
      <vt:lpstr>POSC 211 Introduction to Public Policy with Genesee River Watch</vt:lpstr>
      <vt:lpstr>EDUC 350 C, I &amp; A Math, Science, Technology I with YMCA After-School Program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to Service-Learning St. John Fisher College</dc:title>
  <dc:creator>Lynn</dc:creator>
  <cp:lastModifiedBy>Donahue, Lynn</cp:lastModifiedBy>
  <cp:revision>15</cp:revision>
  <dcterms:modified xsi:type="dcterms:W3CDTF">2020-01-10T18:07:22Z</dcterms:modified>
</cp:coreProperties>
</file>