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9" r:id="rId1"/>
  </p:sldMasterIdLst>
  <p:notesMasterIdLst>
    <p:notesMasterId r:id="rId30"/>
  </p:notesMasterIdLst>
  <p:sldIdLst>
    <p:sldId id="256" r:id="rId2"/>
    <p:sldId id="259" r:id="rId3"/>
    <p:sldId id="258" r:id="rId4"/>
    <p:sldId id="260" r:id="rId5"/>
    <p:sldId id="261" r:id="rId6"/>
    <p:sldId id="262" r:id="rId7"/>
    <p:sldId id="263" r:id="rId8"/>
    <p:sldId id="264" r:id="rId9"/>
    <p:sldId id="265" r:id="rId10"/>
    <p:sldId id="266" r:id="rId11"/>
    <p:sldId id="267" r:id="rId12"/>
    <p:sldId id="284"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950075" cy="9167813"/>
  <p:embeddedFontLst>
    <p:embeddedFont>
      <p:font typeface="Calibri" panose="020F0502020204030204" pitchFamily="34" charset="0"/>
      <p:regular r:id="rId31"/>
      <p:bold r:id="rId32"/>
      <p:italic r:id="rId33"/>
      <p:boldItalic r:id="rId34"/>
    </p:embeddedFont>
    <p:embeddedFont>
      <p:font typeface="Century Gothic" panose="020B0502020202020204" pitchFamily="34" charset="0"/>
      <p:regular r:id="rId35"/>
      <p:bold r:id="rId36"/>
      <p:italic r:id="rId37"/>
      <p:boldItalic r:id="rId38"/>
    </p:embeddedFont>
    <p:embeddedFont>
      <p:font typeface="Corbel" panose="020B0503020204020204" pitchFamily="34" charset="0"/>
      <p:regular r:id="rId39"/>
      <p:bold r:id="rId40"/>
      <p:italic r:id="rId41"/>
      <p:boldItalic r:id="rId42"/>
    </p:embeddedFont>
    <p:embeddedFont>
      <p:font typeface="Cambria" panose="02040503050406030204" pitchFamily="18" charset="0"/>
      <p:regular r:id="rId43"/>
      <p:bold r:id="rId44"/>
      <p:italic r:id="rId45"/>
      <p:boldItalic r:id="rId46"/>
    </p:embeddedFont>
    <p:embeddedFont>
      <p:font typeface="Garamond" panose="02020404030301010803" pitchFamily="18" charset="0"/>
      <p:regular r:id="rId47"/>
      <p:bold r:id="rId48"/>
      <p: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91" d="100"/>
          <a:sy n="91" d="100"/>
        </p:scale>
        <p:origin x="9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11699" cy="459983"/>
          </a:xfrm>
          <a:prstGeom prst="rect">
            <a:avLst/>
          </a:prstGeom>
          <a:noFill/>
          <a:ln>
            <a:noFill/>
          </a:ln>
        </p:spPr>
        <p:txBody>
          <a:bodyPr spcFirstLastPara="1" wrap="square" lIns="92075" tIns="46025" rIns="92075" bIns="460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36768" y="0"/>
            <a:ext cx="3011699" cy="459983"/>
          </a:xfrm>
          <a:prstGeom prst="rect">
            <a:avLst/>
          </a:prstGeom>
          <a:noFill/>
          <a:ln>
            <a:noFill/>
          </a:ln>
        </p:spPr>
        <p:txBody>
          <a:bodyPr spcFirstLastPara="1" wrap="square" lIns="92075" tIns="46025" rIns="92075" bIns="460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07832"/>
            <a:ext cx="3011699" cy="459982"/>
          </a:xfrm>
          <a:prstGeom prst="rect">
            <a:avLst/>
          </a:prstGeom>
          <a:noFill/>
          <a:ln>
            <a:noFill/>
          </a:ln>
        </p:spPr>
        <p:txBody>
          <a:bodyPr spcFirstLastPara="1" wrap="square" lIns="92075" tIns="46025" rIns="92075" bIns="460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36768" y="8707832"/>
            <a:ext cx="3011699" cy="459982"/>
          </a:xfrm>
          <a:prstGeom prst="rect">
            <a:avLst/>
          </a:prstGeom>
          <a:noFill/>
          <a:ln>
            <a:noFill/>
          </a:ln>
        </p:spPr>
        <p:txBody>
          <a:bodyPr spcFirstLastPara="1" wrap="square" lIns="92075" tIns="46025" rIns="92075" bIns="460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112025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txBox="1">
            <a:spLocks noGrp="1"/>
          </p:cNvSpPr>
          <p:nvPr>
            <p:ph type="body" idx="1"/>
          </p:nvPr>
        </p:nvSpPr>
        <p:spPr>
          <a:xfrm>
            <a:off x="695008" y="4412010"/>
            <a:ext cx="5560060" cy="3609826"/>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166" name="Google Shape;166;p1: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5922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95008" y="4412010"/>
            <a:ext cx="5560060" cy="3609826"/>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253" name="Google Shape;253;p14: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6735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5:notes"/>
          <p:cNvSpPr txBox="1">
            <a:spLocks noGrp="1"/>
          </p:cNvSpPr>
          <p:nvPr>
            <p:ph type="body" idx="1"/>
          </p:nvPr>
        </p:nvSpPr>
        <p:spPr>
          <a:xfrm>
            <a:off x="695008" y="4412010"/>
            <a:ext cx="5560060" cy="3609826"/>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258" name="Google Shape;258;p15: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0354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7:notes"/>
          <p:cNvSpPr txBox="1">
            <a:spLocks noGrp="1"/>
          </p:cNvSpPr>
          <p:nvPr>
            <p:ph type="body" idx="1"/>
          </p:nvPr>
        </p:nvSpPr>
        <p:spPr>
          <a:xfrm>
            <a:off x="695008" y="4412010"/>
            <a:ext cx="5560060" cy="3609826"/>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265" name="Google Shape;265;p17: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3354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9:notes"/>
          <p:cNvSpPr txBox="1">
            <a:spLocks noGrp="1"/>
          </p:cNvSpPr>
          <p:nvPr>
            <p:ph type="body" idx="1"/>
          </p:nvPr>
        </p:nvSpPr>
        <p:spPr>
          <a:xfrm>
            <a:off x="695008" y="4412010"/>
            <a:ext cx="5560060" cy="3609826"/>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272" name="Google Shape;272;p9: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6705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2:notes"/>
          <p:cNvSpPr txBox="1">
            <a:spLocks noGrp="1"/>
          </p:cNvSpPr>
          <p:nvPr>
            <p:ph type="body" idx="1"/>
          </p:nvPr>
        </p:nvSpPr>
        <p:spPr>
          <a:xfrm>
            <a:off x="695008" y="4412010"/>
            <a:ext cx="5560060" cy="3609826"/>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277" name="Google Shape;277;p12: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8882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415b2c188e_0_0: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415b2c188e_0_0:notes"/>
          <p:cNvSpPr txBox="1">
            <a:spLocks noGrp="1"/>
          </p:cNvSpPr>
          <p:nvPr>
            <p:ph type="body" idx="1"/>
          </p:nvPr>
        </p:nvSpPr>
        <p:spPr>
          <a:xfrm>
            <a:off x="695008" y="4412010"/>
            <a:ext cx="5560200" cy="3609900"/>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286" name="Google Shape;286;g415b2c188e_0_0:notes"/>
          <p:cNvSpPr txBox="1">
            <a:spLocks noGrp="1"/>
          </p:cNvSpPr>
          <p:nvPr>
            <p:ph type="sldNum" idx="12"/>
          </p:nvPr>
        </p:nvSpPr>
        <p:spPr>
          <a:xfrm>
            <a:off x="3936768" y="8707832"/>
            <a:ext cx="3011700" cy="459900"/>
          </a:xfrm>
          <a:prstGeom prst="rect">
            <a:avLst/>
          </a:prstGeom>
        </p:spPr>
        <p:txBody>
          <a:bodyPr spcFirstLastPara="1" wrap="square" lIns="92075" tIns="46025" rIns="92075" bIns="46025" anchor="b" anchorCtr="0">
            <a:noAutofit/>
          </a:bodyPr>
          <a:lstStyle/>
          <a:p>
            <a:pPr marL="0" lvl="0" indent="0">
              <a:spcBef>
                <a:spcPts val="0"/>
              </a:spcBef>
              <a:spcAft>
                <a:spcPts val="0"/>
              </a:spcAft>
              <a:buClr>
                <a:srgbClr val="000000"/>
              </a:buClr>
              <a:buFont typeface="Arial"/>
              <a:buNone/>
            </a:pPr>
            <a:fld id="{00000000-1234-1234-1234-123412341234}" type="slidenum">
              <a:rPr lang="en-US"/>
              <a:t>16</a:t>
            </a:fld>
            <a:endParaRPr/>
          </a:p>
        </p:txBody>
      </p:sp>
    </p:spTree>
    <p:extLst>
      <p:ext uri="{BB962C8B-B14F-4D97-AF65-F5344CB8AC3E}">
        <p14:creationId xmlns:p14="http://schemas.microsoft.com/office/powerpoint/2010/main" val="3402839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415b2c188e_0_13: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415b2c188e_0_13:notes"/>
          <p:cNvSpPr txBox="1">
            <a:spLocks noGrp="1"/>
          </p:cNvSpPr>
          <p:nvPr>
            <p:ph type="body" idx="1"/>
          </p:nvPr>
        </p:nvSpPr>
        <p:spPr>
          <a:xfrm>
            <a:off x="695008" y="4412010"/>
            <a:ext cx="5560200" cy="3609900"/>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296" name="Google Shape;296;g415b2c188e_0_13:notes"/>
          <p:cNvSpPr txBox="1">
            <a:spLocks noGrp="1"/>
          </p:cNvSpPr>
          <p:nvPr>
            <p:ph type="sldNum" idx="12"/>
          </p:nvPr>
        </p:nvSpPr>
        <p:spPr>
          <a:xfrm>
            <a:off x="3936768" y="8707832"/>
            <a:ext cx="3011700" cy="459900"/>
          </a:xfrm>
          <a:prstGeom prst="rect">
            <a:avLst/>
          </a:prstGeom>
        </p:spPr>
        <p:txBody>
          <a:bodyPr spcFirstLastPara="1" wrap="square" lIns="92075" tIns="46025" rIns="92075" bIns="46025" anchor="b" anchorCtr="0">
            <a:noAutofit/>
          </a:bodyPr>
          <a:lstStyle/>
          <a:p>
            <a:pPr marL="0" lvl="0" indent="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3369091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3:notes"/>
          <p:cNvSpPr txBox="1">
            <a:spLocks noGrp="1"/>
          </p:cNvSpPr>
          <p:nvPr>
            <p:ph type="body" idx="1"/>
          </p:nvPr>
        </p:nvSpPr>
        <p:spPr>
          <a:xfrm>
            <a:off x="695008" y="4412010"/>
            <a:ext cx="5560060" cy="3609826"/>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304" name="Google Shape;304;p23: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3517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2:notes"/>
          <p:cNvSpPr txBox="1">
            <a:spLocks noGrp="1"/>
          </p:cNvSpPr>
          <p:nvPr>
            <p:ph type="body" idx="1"/>
          </p:nvPr>
        </p:nvSpPr>
        <p:spPr>
          <a:xfrm>
            <a:off x="695008" y="4412010"/>
            <a:ext cx="5560060" cy="3609826"/>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312" name="Google Shape;312;p22: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316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1:notes"/>
          <p:cNvSpPr txBox="1">
            <a:spLocks noGrp="1"/>
          </p:cNvSpPr>
          <p:nvPr>
            <p:ph type="body" idx="1"/>
          </p:nvPr>
        </p:nvSpPr>
        <p:spPr>
          <a:xfrm>
            <a:off x="695008" y="4412010"/>
            <a:ext cx="5560060" cy="3609826"/>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321" name="Google Shape;321;p11: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6751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4: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4:notes"/>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93" name="Google Shape;193;p4:notes"/>
          <p:cNvSpPr txBox="1">
            <a:spLocks noGrp="1"/>
          </p:cNvSpPr>
          <p:nvPr>
            <p:ph type="sldNum" idx="12"/>
          </p:nvPr>
        </p:nvSpPr>
        <p:spPr>
          <a:xfrm>
            <a:off x="3936768" y="8707832"/>
            <a:ext cx="3011699" cy="459982"/>
          </a:xfrm>
          <a:prstGeom prst="rect">
            <a:avLst/>
          </a:prstGeom>
          <a:noFill/>
          <a:ln>
            <a:noFill/>
          </a:ln>
        </p:spPr>
        <p:txBody>
          <a:bodyPr spcFirstLastPara="1" wrap="square" lIns="92075" tIns="46025" rIns="92075"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5731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40caad8569_1_1: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40caad8569_1_1:notes"/>
          <p:cNvSpPr txBox="1">
            <a:spLocks noGrp="1"/>
          </p:cNvSpPr>
          <p:nvPr>
            <p:ph type="body" idx="1"/>
          </p:nvPr>
        </p:nvSpPr>
        <p:spPr>
          <a:xfrm>
            <a:off x="695008" y="4412010"/>
            <a:ext cx="5560200" cy="3609900"/>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331" name="Google Shape;331;g40caad8569_1_1:notes"/>
          <p:cNvSpPr txBox="1">
            <a:spLocks noGrp="1"/>
          </p:cNvSpPr>
          <p:nvPr>
            <p:ph type="sldNum" idx="12"/>
          </p:nvPr>
        </p:nvSpPr>
        <p:spPr>
          <a:xfrm>
            <a:off x="3936768" y="8707832"/>
            <a:ext cx="3011700" cy="459900"/>
          </a:xfrm>
          <a:prstGeom prst="rect">
            <a:avLst/>
          </a:prstGeom>
        </p:spPr>
        <p:txBody>
          <a:bodyPr spcFirstLastPara="1" wrap="square" lIns="92075" tIns="46025" rIns="92075" bIns="46025" anchor="b" anchorCtr="0">
            <a:noAutofit/>
          </a:bodyPr>
          <a:lstStyle/>
          <a:p>
            <a:pPr marL="0" lvl="0" indent="0">
              <a:spcBef>
                <a:spcPts val="0"/>
              </a:spcBef>
              <a:spcAft>
                <a:spcPts val="0"/>
              </a:spcAft>
              <a:buClr>
                <a:srgbClr val="000000"/>
              </a:buClr>
              <a:buFont typeface="Arial"/>
              <a:buNone/>
            </a:pPr>
            <a:fld id="{00000000-1234-1234-1234-123412341234}" type="slidenum">
              <a:rPr lang="en-US"/>
              <a:t>21</a:t>
            </a:fld>
            <a:endParaRPr/>
          </a:p>
        </p:txBody>
      </p:sp>
    </p:spTree>
    <p:extLst>
      <p:ext uri="{BB962C8B-B14F-4D97-AF65-F5344CB8AC3E}">
        <p14:creationId xmlns:p14="http://schemas.microsoft.com/office/powerpoint/2010/main" val="1979024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40caad8569_1_10: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40caad8569_1_10:notes"/>
          <p:cNvSpPr txBox="1">
            <a:spLocks noGrp="1"/>
          </p:cNvSpPr>
          <p:nvPr>
            <p:ph type="body" idx="1"/>
          </p:nvPr>
        </p:nvSpPr>
        <p:spPr>
          <a:xfrm>
            <a:off x="695008" y="4412010"/>
            <a:ext cx="5560200" cy="3609900"/>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339" name="Google Shape;339;g40caad8569_1_10:notes"/>
          <p:cNvSpPr txBox="1">
            <a:spLocks noGrp="1"/>
          </p:cNvSpPr>
          <p:nvPr>
            <p:ph type="sldNum" idx="12"/>
          </p:nvPr>
        </p:nvSpPr>
        <p:spPr>
          <a:xfrm>
            <a:off x="3936768" y="8707832"/>
            <a:ext cx="3011700" cy="459900"/>
          </a:xfrm>
          <a:prstGeom prst="rect">
            <a:avLst/>
          </a:prstGeom>
        </p:spPr>
        <p:txBody>
          <a:bodyPr spcFirstLastPara="1" wrap="square" lIns="92075" tIns="46025" rIns="92075" bIns="46025" anchor="b" anchorCtr="0">
            <a:noAutofit/>
          </a:bodyPr>
          <a:lstStyle/>
          <a:p>
            <a:pPr marL="0" lvl="0" indent="0">
              <a:spcBef>
                <a:spcPts val="0"/>
              </a:spcBef>
              <a:spcAft>
                <a:spcPts val="0"/>
              </a:spcAft>
              <a:buClr>
                <a:srgbClr val="000000"/>
              </a:buClr>
              <a:buFont typeface="Arial"/>
              <a:buNone/>
            </a:pPr>
            <a:fld id="{00000000-1234-1234-1234-123412341234}" type="slidenum">
              <a:rPr lang="en-US"/>
              <a:t>22</a:t>
            </a:fld>
            <a:endParaRPr/>
          </a:p>
        </p:txBody>
      </p:sp>
    </p:spTree>
    <p:extLst>
      <p:ext uri="{BB962C8B-B14F-4D97-AF65-F5344CB8AC3E}">
        <p14:creationId xmlns:p14="http://schemas.microsoft.com/office/powerpoint/2010/main" val="2846968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40caad8569_1_21: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40caad8569_1_21:notes"/>
          <p:cNvSpPr txBox="1">
            <a:spLocks noGrp="1"/>
          </p:cNvSpPr>
          <p:nvPr>
            <p:ph type="body" idx="1"/>
          </p:nvPr>
        </p:nvSpPr>
        <p:spPr>
          <a:xfrm>
            <a:off x="695008" y="4412010"/>
            <a:ext cx="5560200" cy="3609900"/>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350" name="Google Shape;350;g40caad8569_1_21:notes"/>
          <p:cNvSpPr txBox="1">
            <a:spLocks noGrp="1"/>
          </p:cNvSpPr>
          <p:nvPr>
            <p:ph type="sldNum" idx="12"/>
          </p:nvPr>
        </p:nvSpPr>
        <p:spPr>
          <a:xfrm>
            <a:off x="3936768" y="8707832"/>
            <a:ext cx="3011700" cy="459900"/>
          </a:xfrm>
          <a:prstGeom prst="rect">
            <a:avLst/>
          </a:prstGeom>
        </p:spPr>
        <p:txBody>
          <a:bodyPr spcFirstLastPara="1" wrap="square" lIns="92075" tIns="46025" rIns="92075" bIns="46025" anchor="b" anchorCtr="0">
            <a:noAutofit/>
          </a:bodyPr>
          <a:lstStyle/>
          <a:p>
            <a:pPr marL="0" lvl="0" indent="0">
              <a:spcBef>
                <a:spcPts val="0"/>
              </a:spcBef>
              <a:spcAft>
                <a:spcPts val="0"/>
              </a:spcAft>
              <a:buClr>
                <a:srgbClr val="000000"/>
              </a:buClr>
              <a:buFont typeface="Arial"/>
              <a:buNone/>
            </a:pPr>
            <a:fld id="{00000000-1234-1234-1234-123412341234}" type="slidenum">
              <a:rPr lang="en-US"/>
              <a:t>23</a:t>
            </a:fld>
            <a:endParaRPr/>
          </a:p>
        </p:txBody>
      </p:sp>
    </p:spTree>
    <p:extLst>
      <p:ext uri="{BB962C8B-B14F-4D97-AF65-F5344CB8AC3E}">
        <p14:creationId xmlns:p14="http://schemas.microsoft.com/office/powerpoint/2010/main" val="167848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1:notes"/>
          <p:cNvSpPr txBox="1">
            <a:spLocks noGrp="1"/>
          </p:cNvSpPr>
          <p:nvPr>
            <p:ph type="body" idx="1"/>
          </p:nvPr>
        </p:nvSpPr>
        <p:spPr>
          <a:xfrm>
            <a:off x="695008" y="4412010"/>
            <a:ext cx="5560060" cy="3609826"/>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358" name="Google Shape;358;p21: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1339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9:notes"/>
          <p:cNvSpPr txBox="1">
            <a:spLocks noGrp="1"/>
          </p:cNvSpPr>
          <p:nvPr>
            <p:ph type="body" idx="1"/>
          </p:nvPr>
        </p:nvSpPr>
        <p:spPr>
          <a:xfrm>
            <a:off x="695008" y="4412010"/>
            <a:ext cx="5560060" cy="3609826"/>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367" name="Google Shape;367;p19: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8461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0:notes"/>
          <p:cNvSpPr txBox="1">
            <a:spLocks noGrp="1"/>
          </p:cNvSpPr>
          <p:nvPr>
            <p:ph type="body" idx="1"/>
          </p:nvPr>
        </p:nvSpPr>
        <p:spPr>
          <a:xfrm>
            <a:off x="695008" y="4412010"/>
            <a:ext cx="5560060" cy="3609826"/>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375" name="Google Shape;375;p20: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5684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0:notes"/>
          <p:cNvSpPr txBox="1">
            <a:spLocks noGrp="1"/>
          </p:cNvSpPr>
          <p:nvPr>
            <p:ph type="body" idx="1"/>
          </p:nvPr>
        </p:nvSpPr>
        <p:spPr>
          <a:xfrm>
            <a:off x="695008" y="4412010"/>
            <a:ext cx="5560060" cy="3609826"/>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383" name="Google Shape;383;p10: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4175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5:notes"/>
          <p:cNvSpPr txBox="1">
            <a:spLocks noGrp="1"/>
          </p:cNvSpPr>
          <p:nvPr>
            <p:ph type="body" idx="1"/>
          </p:nvPr>
        </p:nvSpPr>
        <p:spPr>
          <a:xfrm>
            <a:off x="695008" y="4412010"/>
            <a:ext cx="5560060" cy="3609826"/>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391" name="Google Shape;391;p25: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1990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3:notes"/>
          <p:cNvSpPr txBox="1">
            <a:spLocks noGrp="1"/>
          </p:cNvSpPr>
          <p:nvPr>
            <p:ph type="body" idx="1"/>
          </p:nvPr>
        </p:nvSpPr>
        <p:spPr>
          <a:xfrm>
            <a:off x="695008" y="4412010"/>
            <a:ext cx="5560060" cy="3609826"/>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179" name="Google Shape;179;p3: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5478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5:notes"/>
          <p:cNvSpPr txBox="1">
            <a:spLocks noGrp="1"/>
          </p:cNvSpPr>
          <p:nvPr>
            <p:ph type="body" idx="1"/>
          </p:nvPr>
        </p:nvSpPr>
        <p:spPr>
          <a:xfrm>
            <a:off x="695008" y="4412010"/>
            <a:ext cx="5560060" cy="3609826"/>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207" name="Google Shape;207;p5: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0373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6:notes"/>
          <p:cNvSpPr txBox="1">
            <a:spLocks noGrp="1"/>
          </p:cNvSpPr>
          <p:nvPr>
            <p:ph type="body" idx="1"/>
          </p:nvPr>
        </p:nvSpPr>
        <p:spPr>
          <a:xfrm>
            <a:off x="695008" y="4412010"/>
            <a:ext cx="5560060" cy="3609826"/>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219" name="Google Shape;219;p6: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0021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f1086f9f3_0_7: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f1086f9f3_0_7:notes"/>
          <p:cNvSpPr txBox="1">
            <a:spLocks noGrp="1"/>
          </p:cNvSpPr>
          <p:nvPr>
            <p:ph type="body" idx="1"/>
          </p:nvPr>
        </p:nvSpPr>
        <p:spPr>
          <a:xfrm>
            <a:off x="695008" y="4412010"/>
            <a:ext cx="5560200" cy="3609900"/>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225" name="Google Shape;225;g3f1086f9f3_0_7:notes"/>
          <p:cNvSpPr txBox="1">
            <a:spLocks noGrp="1"/>
          </p:cNvSpPr>
          <p:nvPr>
            <p:ph type="sldNum" idx="12"/>
          </p:nvPr>
        </p:nvSpPr>
        <p:spPr>
          <a:xfrm>
            <a:off x="3936768" y="8707832"/>
            <a:ext cx="3011700" cy="459900"/>
          </a:xfrm>
          <a:prstGeom prst="rect">
            <a:avLst/>
          </a:prstGeom>
        </p:spPr>
        <p:txBody>
          <a:bodyPr spcFirstLastPara="1" wrap="square" lIns="92075" tIns="46025" rIns="92075" bIns="46025" anchor="b" anchorCtr="0">
            <a:noAutofit/>
          </a:bodyPr>
          <a:lstStyle/>
          <a:p>
            <a:pPr marL="0" lvl="0" indent="0">
              <a:spcBef>
                <a:spcPts val="0"/>
              </a:spcBef>
              <a:spcAft>
                <a:spcPts val="0"/>
              </a:spcAft>
              <a:buClr>
                <a:srgbClr val="000000"/>
              </a:buClr>
              <a:buFont typeface="Arial"/>
              <a:buNone/>
            </a:pPr>
            <a:fld id="{00000000-1234-1234-1234-123412341234}" type="slidenum">
              <a:rPr lang="en-US"/>
              <a:t>6</a:t>
            </a:fld>
            <a:endParaRPr/>
          </a:p>
        </p:txBody>
      </p:sp>
    </p:spTree>
    <p:extLst>
      <p:ext uri="{BB962C8B-B14F-4D97-AF65-F5344CB8AC3E}">
        <p14:creationId xmlns:p14="http://schemas.microsoft.com/office/powerpoint/2010/main" val="3049815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7: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7:notes"/>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33" name="Google Shape;233;p7:notes"/>
          <p:cNvSpPr txBox="1">
            <a:spLocks noGrp="1"/>
          </p:cNvSpPr>
          <p:nvPr>
            <p:ph type="sldNum" idx="12"/>
          </p:nvPr>
        </p:nvSpPr>
        <p:spPr>
          <a:xfrm>
            <a:off x="3936768" y="8707832"/>
            <a:ext cx="3011699" cy="459982"/>
          </a:xfrm>
          <a:prstGeom prst="rect">
            <a:avLst/>
          </a:prstGeom>
          <a:noFill/>
          <a:ln>
            <a:noFill/>
          </a:ln>
        </p:spPr>
        <p:txBody>
          <a:bodyPr spcFirstLastPara="1" wrap="square" lIns="92075" tIns="46025" rIns="92075"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4587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8:notes"/>
          <p:cNvSpPr txBox="1">
            <a:spLocks noGrp="1"/>
          </p:cNvSpPr>
          <p:nvPr>
            <p:ph type="body" idx="1"/>
          </p:nvPr>
        </p:nvSpPr>
        <p:spPr>
          <a:xfrm>
            <a:off x="695008" y="4412010"/>
            <a:ext cx="5560060" cy="3609826"/>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240" name="Google Shape;240;p8: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2285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3:notes"/>
          <p:cNvSpPr txBox="1">
            <a:spLocks noGrp="1"/>
          </p:cNvSpPr>
          <p:nvPr>
            <p:ph type="body" idx="1"/>
          </p:nvPr>
        </p:nvSpPr>
        <p:spPr>
          <a:xfrm>
            <a:off x="695008" y="4412010"/>
            <a:ext cx="5560060" cy="3609826"/>
          </a:xfrm>
          <a:prstGeom prst="rect">
            <a:avLst/>
          </a:prstGeom>
        </p:spPr>
        <p:txBody>
          <a:bodyPr spcFirstLastPara="1" wrap="square" lIns="92075" tIns="46025" rIns="92075" bIns="46025" anchor="t" anchorCtr="0">
            <a:noAutofit/>
          </a:bodyPr>
          <a:lstStyle/>
          <a:p>
            <a:pPr marL="0" lvl="0" indent="0">
              <a:spcBef>
                <a:spcPts val="0"/>
              </a:spcBef>
              <a:spcAft>
                <a:spcPts val="0"/>
              </a:spcAft>
              <a:buNone/>
            </a:pPr>
            <a:endParaRPr/>
          </a:p>
        </p:txBody>
      </p:sp>
      <p:sp>
        <p:nvSpPr>
          <p:cNvPr id="247" name="Google Shape;247;p13: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5024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5766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2530854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2615379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7258613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3764386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6140638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3823746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40150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57952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39208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39504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43705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20170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0394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74962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16948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8761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0227225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hf sldNum="0"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sjfc.edu/major-minors/center-for-service-learning-and-civic-engagement/about-service-learning/"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hyperlink" Target="http://sjfcsocialchangethroughservice.weebly.com/"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hyperlink" Target="http://seedsofsuccesssjfc.weebly.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8.jp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8"/>
          <p:cNvSpPr txBox="1">
            <a:spLocks noGrp="1"/>
          </p:cNvSpPr>
          <p:nvPr>
            <p:ph type="ctrTitle"/>
          </p:nvPr>
        </p:nvSpPr>
        <p:spPr>
          <a:xfrm>
            <a:off x="2483750" y="633500"/>
            <a:ext cx="9469800" cy="17916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262626"/>
              </a:buClr>
              <a:buSzPts val="4860"/>
              <a:buFont typeface="Century Gothic"/>
              <a:buNone/>
            </a:pPr>
            <a:r>
              <a:rPr lang="en-US" sz="4860" b="0" i="0" u="none" strike="noStrike" cap="none">
                <a:solidFill>
                  <a:srgbClr val="262626"/>
                </a:solidFill>
                <a:latin typeface="Century Gothic"/>
                <a:ea typeface="Century Gothic"/>
                <a:cs typeface="Century Gothic"/>
                <a:sym typeface="Century Gothic"/>
              </a:rPr>
              <a:t/>
            </a:r>
            <a:br>
              <a:rPr lang="en-US" sz="4860" b="0" i="0" u="none" strike="noStrike" cap="none">
                <a:solidFill>
                  <a:srgbClr val="262626"/>
                </a:solidFill>
                <a:latin typeface="Century Gothic"/>
                <a:ea typeface="Century Gothic"/>
                <a:cs typeface="Century Gothic"/>
                <a:sym typeface="Century Gothic"/>
              </a:rPr>
            </a:br>
            <a:r>
              <a:rPr lang="en-US" sz="4860" b="1" i="0" u="none" strike="noStrike" cap="none">
                <a:solidFill>
                  <a:srgbClr val="262626"/>
                </a:solidFill>
              </a:rPr>
              <a:t>Orientation to </a:t>
            </a:r>
            <a:r>
              <a:rPr lang="en-US" sz="4860" b="1"/>
              <a:t>Service-Learning</a:t>
            </a:r>
            <a:endParaRPr sz="4860" b="1"/>
          </a:p>
          <a:p>
            <a:pPr marL="0" marR="0" lvl="0" indent="0" algn="l" rtl="0">
              <a:spcBef>
                <a:spcPts val="0"/>
              </a:spcBef>
              <a:spcAft>
                <a:spcPts val="0"/>
              </a:spcAft>
              <a:buClr>
                <a:srgbClr val="262626"/>
              </a:buClr>
              <a:buSzPts val="4860"/>
              <a:buFont typeface="Century Gothic"/>
              <a:buNone/>
            </a:pPr>
            <a:r>
              <a:rPr lang="en-US" sz="4860" b="1"/>
              <a:t>St. John Fisher College</a:t>
            </a:r>
            <a:endParaRPr sz="4860" b="1"/>
          </a:p>
        </p:txBody>
      </p:sp>
      <p:sp>
        <p:nvSpPr>
          <p:cNvPr id="169" name="Google Shape;169;p18"/>
          <p:cNvSpPr txBox="1">
            <a:spLocks noGrp="1"/>
          </p:cNvSpPr>
          <p:nvPr>
            <p:ph type="subTitle" idx="1"/>
          </p:nvPr>
        </p:nvSpPr>
        <p:spPr>
          <a:xfrm>
            <a:off x="3038151" y="2673596"/>
            <a:ext cx="8915399" cy="112628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1800"/>
              <a:buFont typeface="Noto Sans Symbols"/>
              <a:buNone/>
            </a:pPr>
            <a:r>
              <a:rPr lang="en-US" sz="1800" b="1" i="0" u="none" strike="noStrike" cap="none" dirty="0">
                <a:solidFill>
                  <a:srgbClr val="595959"/>
                </a:solidFill>
                <a:latin typeface="Century Gothic"/>
                <a:ea typeface="Century Gothic"/>
                <a:cs typeface="Century Gothic"/>
                <a:sym typeface="Century Gothic"/>
              </a:rPr>
              <a:t>Dr. Lynn Donahue</a:t>
            </a:r>
            <a:endParaRPr dirty="0"/>
          </a:p>
          <a:p>
            <a:pPr marL="0" marR="0" lvl="0" indent="0" algn="l" rtl="0">
              <a:spcBef>
                <a:spcPts val="1000"/>
              </a:spcBef>
              <a:spcAft>
                <a:spcPts val="0"/>
              </a:spcAft>
              <a:buClr>
                <a:schemeClr val="accent1"/>
              </a:buClr>
              <a:buSzPts val="1800"/>
              <a:buFont typeface="Noto Sans Symbols"/>
              <a:buNone/>
            </a:pPr>
            <a:r>
              <a:rPr lang="en-US" sz="1800" b="1" i="0" u="none" strike="noStrike" cap="none" dirty="0">
                <a:solidFill>
                  <a:srgbClr val="595959"/>
                </a:solidFill>
                <a:latin typeface="Century Gothic"/>
                <a:ea typeface="Century Gothic"/>
                <a:cs typeface="Century Gothic"/>
                <a:sym typeface="Century Gothic"/>
              </a:rPr>
              <a:t>Assistant Director, Institute of Civic and Community Engagement</a:t>
            </a:r>
            <a:endParaRPr sz="1800" b="1" i="0" u="none" strike="noStrike" cap="none" dirty="0">
              <a:solidFill>
                <a:srgbClr val="595959"/>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8"/>
          <p:cNvSpPr txBox="1">
            <a:spLocks noGrp="1"/>
          </p:cNvSpPr>
          <p:nvPr>
            <p:ph type="title"/>
          </p:nvPr>
        </p:nvSpPr>
        <p:spPr>
          <a:xfrm>
            <a:off x="2167039" y="0"/>
            <a:ext cx="9444588" cy="685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262626"/>
              </a:buClr>
              <a:buSzPts val="8800"/>
              <a:buFont typeface="Century Gothic"/>
              <a:buNone/>
            </a:pPr>
            <a:r>
              <a:rPr lang="en-US" sz="8800" b="0" i="0" u="none" strike="noStrike" cap="none">
                <a:solidFill>
                  <a:srgbClr val="262626"/>
                </a:solidFill>
                <a:latin typeface="Century Gothic"/>
                <a:ea typeface="Century Gothic"/>
                <a:cs typeface="Century Gothic"/>
                <a:sym typeface="Century Gothic"/>
              </a:rPr>
              <a:t>How can you make the biggest impact (get the most out of it)?</a:t>
            </a:r>
            <a:endParaRPr sz="8800" b="0" i="0" u="none" strike="noStrike" cap="none">
              <a:solidFill>
                <a:srgbClr val="262626"/>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9"/>
          <p:cNvSpPr txBox="1">
            <a:spLocks noGrp="1"/>
          </p:cNvSpPr>
          <p:nvPr>
            <p:ph type="title"/>
          </p:nvPr>
        </p:nvSpPr>
        <p:spPr>
          <a:xfrm>
            <a:off x="3219188" y="173173"/>
            <a:ext cx="8911687" cy="1280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sz="3600" b="1" i="0" u="none" strike="noStrike" cap="none">
                <a:solidFill>
                  <a:srgbClr val="262626"/>
                </a:solidFill>
                <a:latin typeface="Century Gothic"/>
                <a:ea typeface="Century Gothic"/>
                <a:cs typeface="Century Gothic"/>
                <a:sym typeface="Century Gothic"/>
              </a:rPr>
              <a:t>Tips for Success</a:t>
            </a:r>
            <a:endParaRPr sz="3600" b="1" i="0" u="none" strike="noStrike" cap="none">
              <a:solidFill>
                <a:srgbClr val="262626"/>
              </a:solidFill>
              <a:latin typeface="Century Gothic"/>
              <a:ea typeface="Century Gothic"/>
              <a:cs typeface="Century Gothic"/>
              <a:sym typeface="Century Gothic"/>
            </a:endParaRPr>
          </a:p>
        </p:txBody>
      </p:sp>
      <p:sp>
        <p:nvSpPr>
          <p:cNvPr id="261" name="Google Shape;261;p29"/>
          <p:cNvSpPr/>
          <p:nvPr/>
        </p:nvSpPr>
        <p:spPr>
          <a:xfrm>
            <a:off x="2815389" y="973338"/>
            <a:ext cx="9025316" cy="59400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  Challenge Yourself</a:t>
            </a:r>
            <a:endParaRPr sz="20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 </a:t>
            </a:r>
            <a:endParaRPr sz="20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#2:  Be On Time and Reliable</a:t>
            </a:r>
            <a:endParaRPr sz="20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 </a:t>
            </a:r>
            <a:endParaRPr sz="20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#3:  Know your Assignment</a:t>
            </a:r>
            <a:endParaRPr sz="20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 </a:t>
            </a:r>
            <a:endParaRPr sz="20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#4:  Create a Quality Product or Service</a:t>
            </a:r>
            <a:endParaRPr sz="20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 </a:t>
            </a:r>
            <a:endParaRPr sz="20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#5:  Use Professional Communication</a:t>
            </a:r>
            <a:endParaRPr sz="20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 </a:t>
            </a:r>
            <a:endParaRPr sz="20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#5: Follow the Agency’s Expectations and Policies </a:t>
            </a:r>
            <a:endParaRPr sz="20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 </a:t>
            </a:r>
            <a:endParaRPr sz="20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#6:  Reduce Barriers</a:t>
            </a:r>
            <a:endParaRPr sz="20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 </a:t>
            </a:r>
            <a:endParaRPr sz="20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#7: Be Safe</a:t>
            </a:r>
            <a:endParaRPr sz="20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 </a:t>
            </a:r>
            <a:endParaRPr sz="20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#9: Respect Boundaries</a:t>
            </a: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 </a:t>
            </a:r>
            <a:endParaRPr sz="20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#10: Have fun and a positive mindset</a:t>
            </a:r>
            <a:endParaRPr sz="2000" dirty="0">
              <a:solidFill>
                <a:schemeClr val="dk1"/>
              </a:solidFill>
              <a:latin typeface="Cambria"/>
              <a:ea typeface="Cambria"/>
              <a:cs typeface="Cambria"/>
              <a:sym typeface="Cambria"/>
            </a:endParaRPr>
          </a:p>
        </p:txBody>
      </p:sp>
      <p:pic>
        <p:nvPicPr>
          <p:cNvPr id="262" name="Google Shape;262;p29"/>
          <p:cNvPicPr preferRelativeResize="0"/>
          <p:nvPr/>
        </p:nvPicPr>
        <p:blipFill rotWithShape="1">
          <a:blip r:embed="rId3">
            <a:alphaModFix/>
          </a:blip>
          <a:srcRect/>
          <a:stretch/>
        </p:blipFill>
        <p:spPr>
          <a:xfrm>
            <a:off x="8334744" y="2588217"/>
            <a:ext cx="3708448" cy="24722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42" y="97222"/>
            <a:ext cx="10018713" cy="964324"/>
          </a:xfrm>
        </p:spPr>
        <p:txBody>
          <a:bodyPr>
            <a:normAutofit/>
          </a:bodyPr>
          <a:lstStyle/>
          <a:p>
            <a:r>
              <a:rPr lang="en-US" sz="4800" b="1" dirty="0" smtClean="0"/>
              <a:t>Next Steps</a:t>
            </a:r>
            <a:endParaRPr lang="en-US" sz="4800" b="1" dirty="0"/>
          </a:p>
        </p:txBody>
      </p:sp>
      <p:sp>
        <p:nvSpPr>
          <p:cNvPr id="3" name="Google Shape;261;p29"/>
          <p:cNvSpPr/>
          <p:nvPr/>
        </p:nvSpPr>
        <p:spPr>
          <a:xfrm>
            <a:off x="2312275" y="1498856"/>
            <a:ext cx="9129036" cy="49229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dirty="0">
              <a:solidFill>
                <a:schemeClr val="dk1"/>
              </a:solidFill>
              <a:latin typeface="Cambria"/>
              <a:ea typeface="Cambria"/>
              <a:cs typeface="Cambria"/>
              <a:sym typeface="Cambria"/>
            </a:endParaRPr>
          </a:p>
        </p:txBody>
      </p:sp>
      <p:sp>
        <p:nvSpPr>
          <p:cNvPr id="4" name="Rectangle 3"/>
          <p:cNvSpPr/>
          <p:nvPr/>
        </p:nvSpPr>
        <p:spPr>
          <a:xfrm>
            <a:off x="2701157" y="1498856"/>
            <a:ext cx="8429297" cy="4524315"/>
          </a:xfrm>
          <a:prstGeom prst="rect">
            <a:avLst/>
          </a:prstGeom>
        </p:spPr>
        <p:txBody>
          <a:bodyPr wrap="square">
            <a:spAutoFit/>
          </a:bodyPr>
          <a:lstStyle/>
          <a:p>
            <a:pPr marL="342900" lvl="0" indent="-342900">
              <a:buAutoNum type="arabicPeriod"/>
            </a:pPr>
            <a:r>
              <a:rPr lang="en-US" sz="2400" b="1" dirty="0" smtClean="0">
                <a:solidFill>
                  <a:schemeClr val="dk1"/>
                </a:solidFill>
                <a:latin typeface="Calibri"/>
                <a:ea typeface="Calibri"/>
                <a:cs typeface="Calibri"/>
                <a:sym typeface="Calibri"/>
              </a:rPr>
              <a:t>Additional service-learning courses</a:t>
            </a:r>
            <a:r>
              <a:rPr lang="en-US" sz="2400" dirty="0" smtClean="0">
                <a:solidFill>
                  <a:schemeClr val="dk1"/>
                </a:solidFill>
                <a:latin typeface="Calibri"/>
                <a:ea typeface="Calibri"/>
                <a:cs typeface="Calibri"/>
                <a:sym typeface="Calibri"/>
              </a:rPr>
              <a:t> (search under SLC Attribute on course registration page)</a:t>
            </a:r>
          </a:p>
          <a:p>
            <a:pPr marL="342900" lvl="0" indent="-342900">
              <a:buAutoNum type="arabicPeriod"/>
            </a:pPr>
            <a:endParaRPr lang="en-US" sz="2400" dirty="0" smtClean="0">
              <a:solidFill>
                <a:schemeClr val="dk1"/>
              </a:solidFill>
              <a:latin typeface="Calibri"/>
              <a:ea typeface="Calibri"/>
              <a:cs typeface="Calibri"/>
              <a:sym typeface="Calibri"/>
            </a:endParaRPr>
          </a:p>
          <a:p>
            <a:pPr marL="342900" lvl="0" indent="-342900">
              <a:buAutoNum type="arabicPeriod"/>
            </a:pPr>
            <a:r>
              <a:rPr lang="en-US" sz="2400" b="1" dirty="0" smtClean="0">
                <a:solidFill>
                  <a:schemeClr val="dk1"/>
                </a:solidFill>
                <a:latin typeface="Calibri"/>
                <a:ea typeface="Calibri"/>
                <a:cs typeface="Calibri"/>
                <a:sym typeface="Calibri"/>
              </a:rPr>
              <a:t>Service-learning abroad</a:t>
            </a:r>
            <a:r>
              <a:rPr lang="en-US" sz="2400" dirty="0" smtClean="0">
                <a:solidFill>
                  <a:schemeClr val="dk1"/>
                </a:solidFill>
                <a:latin typeface="Calibri"/>
                <a:ea typeface="Calibri"/>
                <a:cs typeface="Calibri"/>
                <a:sym typeface="Calibri"/>
              </a:rPr>
              <a:t> (AIFS, IPSL, faculty-led trips)</a:t>
            </a:r>
          </a:p>
          <a:p>
            <a:pPr marL="342900" lvl="0" indent="-342900">
              <a:buAutoNum type="arabicPeriod"/>
            </a:pPr>
            <a:endParaRPr lang="en-US" sz="2400" dirty="0" smtClean="0">
              <a:solidFill>
                <a:schemeClr val="dk1"/>
              </a:solidFill>
              <a:latin typeface="Calibri"/>
              <a:ea typeface="Calibri"/>
              <a:cs typeface="Calibri"/>
              <a:sym typeface="Calibri"/>
            </a:endParaRPr>
          </a:p>
          <a:p>
            <a:pPr marL="342900" lvl="0" indent="-342900">
              <a:buAutoNum type="arabicPeriod"/>
            </a:pPr>
            <a:r>
              <a:rPr lang="en-US" sz="2400" b="1" dirty="0" smtClean="0">
                <a:solidFill>
                  <a:schemeClr val="dk1"/>
                </a:solidFill>
                <a:latin typeface="Calibri"/>
                <a:ea typeface="Calibri"/>
                <a:cs typeface="Calibri"/>
                <a:sym typeface="Calibri"/>
              </a:rPr>
              <a:t>Internships</a:t>
            </a:r>
            <a:r>
              <a:rPr lang="en-US" sz="2400" dirty="0" smtClean="0">
                <a:solidFill>
                  <a:schemeClr val="dk1"/>
                </a:solidFill>
                <a:latin typeface="Calibri"/>
                <a:ea typeface="Calibri"/>
                <a:cs typeface="Calibri"/>
                <a:sym typeface="Calibri"/>
              </a:rPr>
              <a:t> (current SL community partner; related organization/field)</a:t>
            </a:r>
          </a:p>
          <a:p>
            <a:pPr marL="342900" lvl="0" indent="-342900">
              <a:buAutoNum type="arabicPeriod"/>
            </a:pPr>
            <a:endParaRPr lang="en-US" sz="2400" dirty="0" smtClean="0">
              <a:solidFill>
                <a:schemeClr val="dk1"/>
              </a:solidFill>
              <a:latin typeface="Calibri"/>
              <a:ea typeface="Calibri"/>
              <a:cs typeface="Calibri"/>
              <a:sym typeface="Calibri"/>
            </a:endParaRPr>
          </a:p>
          <a:p>
            <a:pPr marL="342900" lvl="0" indent="-342900">
              <a:buAutoNum type="arabicPeriod"/>
            </a:pPr>
            <a:r>
              <a:rPr lang="en-US" sz="2400" b="1" dirty="0" smtClean="0">
                <a:solidFill>
                  <a:schemeClr val="dk1"/>
                </a:solidFill>
                <a:latin typeface="Calibri"/>
                <a:ea typeface="Calibri"/>
                <a:cs typeface="Calibri"/>
                <a:sym typeface="Calibri"/>
              </a:rPr>
              <a:t>Market your service-learning </a:t>
            </a:r>
            <a:r>
              <a:rPr lang="en-US" sz="2400" dirty="0" smtClean="0">
                <a:solidFill>
                  <a:schemeClr val="dk1"/>
                </a:solidFill>
                <a:latin typeface="Calibri"/>
                <a:ea typeface="Calibri"/>
                <a:cs typeface="Calibri"/>
                <a:sym typeface="Calibri"/>
              </a:rPr>
              <a:t>(resume, job interview)</a:t>
            </a:r>
            <a:r>
              <a:rPr lang="en-US" sz="2400" dirty="0">
                <a:solidFill>
                  <a:schemeClr val="dk1"/>
                </a:solidFill>
                <a:latin typeface="Calibri"/>
                <a:ea typeface="Calibri"/>
                <a:cs typeface="Calibri"/>
                <a:sym typeface="Calibri"/>
              </a:rPr>
              <a:t> </a:t>
            </a:r>
            <a:endParaRPr lang="en-US" sz="2400" dirty="0" smtClean="0">
              <a:solidFill>
                <a:schemeClr val="dk1"/>
              </a:solidFill>
              <a:latin typeface="Calibri"/>
              <a:ea typeface="Calibri"/>
              <a:cs typeface="Calibri"/>
              <a:sym typeface="Calibri"/>
            </a:endParaRPr>
          </a:p>
          <a:p>
            <a:pPr marL="342900" lvl="0" indent="-342900">
              <a:buAutoNum type="arabicPeriod"/>
            </a:pPr>
            <a:endParaRPr lang="en-US" sz="2400" dirty="0">
              <a:solidFill>
                <a:schemeClr val="dk1"/>
              </a:solidFill>
              <a:latin typeface="Calibri"/>
              <a:ea typeface="Cambria"/>
              <a:cs typeface="Cambria"/>
              <a:sym typeface="Calibri"/>
            </a:endParaRPr>
          </a:p>
          <a:p>
            <a:pPr marL="342900" lvl="0" indent="-342900">
              <a:buAutoNum type="arabicPeriod"/>
            </a:pPr>
            <a:r>
              <a:rPr lang="en-US" sz="2400" b="1" dirty="0" smtClean="0">
                <a:solidFill>
                  <a:schemeClr val="dk1"/>
                </a:solidFill>
                <a:latin typeface="Calibri"/>
                <a:ea typeface="Cambria"/>
                <a:cs typeface="Cambria"/>
                <a:sym typeface="Calibri"/>
              </a:rPr>
              <a:t>Advocacy work </a:t>
            </a:r>
            <a:r>
              <a:rPr lang="en-US" sz="2400" dirty="0" smtClean="0">
                <a:solidFill>
                  <a:schemeClr val="dk1"/>
                </a:solidFill>
                <a:latin typeface="Calibri"/>
                <a:ea typeface="Cambria"/>
                <a:cs typeface="Cambria"/>
                <a:sym typeface="Calibri"/>
              </a:rPr>
              <a:t>(policy making, media, public events/demonstrations)</a:t>
            </a:r>
            <a:endParaRPr lang="en-US" sz="2400" dirty="0">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3004642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0"/>
          <p:cNvSpPr txBox="1">
            <a:spLocks noGrp="1"/>
          </p:cNvSpPr>
          <p:nvPr>
            <p:ph type="title"/>
          </p:nvPr>
        </p:nvSpPr>
        <p:spPr>
          <a:xfrm>
            <a:off x="2363100" y="502775"/>
            <a:ext cx="9141600" cy="1402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sz="3600" b="1" i="0" u="none" strike="noStrike" cap="none">
                <a:solidFill>
                  <a:srgbClr val="262626"/>
                </a:solidFill>
                <a:latin typeface="Century Gothic"/>
                <a:ea typeface="Century Gothic"/>
                <a:cs typeface="Century Gothic"/>
                <a:sym typeface="Century Gothic"/>
              </a:rPr>
              <a:t>Resources</a:t>
            </a:r>
            <a:endParaRPr sz="3600" b="1" i="0" u="none" strike="noStrike" cap="none">
              <a:solidFill>
                <a:srgbClr val="262626"/>
              </a:solidFill>
              <a:latin typeface="Century Gothic"/>
              <a:ea typeface="Century Gothic"/>
              <a:cs typeface="Century Gothic"/>
              <a:sym typeface="Century Gothic"/>
            </a:endParaRPr>
          </a:p>
        </p:txBody>
      </p:sp>
      <p:sp>
        <p:nvSpPr>
          <p:cNvPr id="268" name="Google Shape;268;p30"/>
          <p:cNvSpPr/>
          <p:nvPr/>
        </p:nvSpPr>
        <p:spPr>
          <a:xfrm>
            <a:off x="2423450" y="1411425"/>
            <a:ext cx="7913700" cy="5166000"/>
          </a:xfrm>
          <a:prstGeom prst="rect">
            <a:avLst/>
          </a:prstGeom>
          <a:noFill/>
          <a:ln>
            <a:noFill/>
          </a:ln>
        </p:spPr>
        <p:txBody>
          <a:bodyPr spcFirstLastPara="1" wrap="square" lIns="91425" tIns="45700" rIns="91425" bIns="45700" anchor="t" anchorCtr="0">
            <a:noAutofit/>
          </a:bodyPr>
          <a:lstStyle/>
          <a:p>
            <a:pPr marL="457200" marR="0" lvl="0" indent="-419100" algn="l" rtl="0">
              <a:spcBef>
                <a:spcPts val="0"/>
              </a:spcBef>
              <a:spcAft>
                <a:spcPts val="0"/>
              </a:spcAft>
              <a:buClr>
                <a:srgbClr val="000000"/>
              </a:buClr>
              <a:buSzPts val="3000"/>
              <a:buChar char="❏"/>
            </a:pPr>
            <a:r>
              <a:rPr lang="en-US" sz="3000" b="1" dirty="0" smtClean="0">
                <a:solidFill>
                  <a:srgbClr val="000000"/>
                </a:solidFill>
                <a:latin typeface="Century Gothic"/>
                <a:ea typeface="Century Gothic"/>
                <a:cs typeface="Century Gothic"/>
                <a:sym typeface="Century Gothic"/>
              </a:rPr>
              <a:t>SL </a:t>
            </a:r>
            <a:r>
              <a:rPr lang="en-US" sz="3000" b="1" dirty="0">
                <a:solidFill>
                  <a:srgbClr val="000000"/>
                </a:solidFill>
                <a:latin typeface="Century Gothic"/>
                <a:ea typeface="Century Gothic"/>
                <a:cs typeface="Century Gothic"/>
                <a:sym typeface="Century Gothic"/>
              </a:rPr>
              <a:t>Website and Resources:</a:t>
            </a:r>
            <a:endParaRPr sz="3000" b="1" dirty="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endParaRPr sz="1200" b="1" u="sng" dirty="0">
              <a:solidFill>
                <a:schemeClr val="hlink"/>
              </a:solidFill>
              <a:latin typeface="Century Gothic"/>
              <a:ea typeface="Century Gothic"/>
              <a:cs typeface="Century Gothic"/>
              <a:sym typeface="Century Gothic"/>
              <a:hlinkClick r:id="rId3"/>
            </a:endParaRPr>
          </a:p>
          <a:p>
            <a:pPr marL="1371600" marR="0" lvl="0" indent="0" algn="l" rtl="0">
              <a:spcBef>
                <a:spcPts val="0"/>
              </a:spcBef>
              <a:spcAft>
                <a:spcPts val="0"/>
              </a:spcAft>
              <a:buNone/>
            </a:pPr>
            <a:r>
              <a:rPr lang="en-US" sz="1200" b="1" u="sng" dirty="0">
                <a:solidFill>
                  <a:schemeClr val="hlink"/>
                </a:solidFill>
                <a:latin typeface="Century Gothic"/>
                <a:ea typeface="Century Gothic"/>
                <a:cs typeface="Century Gothic"/>
                <a:sym typeface="Century Gothic"/>
                <a:hlinkClick r:id="rId3"/>
              </a:rPr>
              <a:t>https://www.sjfc.edu/major-minors/center-for-service-learning-and-civic-engagement/about-service-learning/</a:t>
            </a:r>
            <a:r>
              <a:rPr lang="en-US" sz="1200" b="1" dirty="0">
                <a:solidFill>
                  <a:schemeClr val="dk1"/>
                </a:solidFill>
                <a:latin typeface="Century Gothic"/>
                <a:ea typeface="Century Gothic"/>
                <a:cs typeface="Century Gothic"/>
                <a:sym typeface="Century Gothic"/>
              </a:rPr>
              <a:t> </a:t>
            </a:r>
            <a:endParaRPr sz="1200" b="1" dirty="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endParaRPr sz="3000" b="1" dirty="0">
              <a:solidFill>
                <a:schemeClr val="dk1"/>
              </a:solidFill>
              <a:latin typeface="Century Gothic"/>
              <a:ea typeface="Century Gothic"/>
              <a:cs typeface="Century Gothic"/>
              <a:sym typeface="Century Gothic"/>
            </a:endParaRPr>
          </a:p>
          <a:p>
            <a:pPr marL="457200" marR="0" lvl="0" indent="-419100" algn="l" rtl="0">
              <a:spcBef>
                <a:spcPts val="0"/>
              </a:spcBef>
              <a:spcAft>
                <a:spcPts val="0"/>
              </a:spcAft>
              <a:buSzPts val="3000"/>
              <a:buChar char="❏"/>
            </a:pPr>
            <a:r>
              <a:rPr lang="en-US" sz="3000" b="1" dirty="0">
                <a:solidFill>
                  <a:srgbClr val="000000"/>
                </a:solidFill>
                <a:latin typeface="Century Gothic"/>
                <a:ea typeface="Century Gothic"/>
                <a:cs typeface="Century Gothic"/>
                <a:sym typeface="Century Gothic"/>
              </a:rPr>
              <a:t>C</a:t>
            </a:r>
            <a:r>
              <a:rPr lang="en-US" sz="3000" b="1" dirty="0">
                <a:latin typeface="Century Gothic"/>
                <a:ea typeface="Century Gothic"/>
                <a:cs typeface="Century Gothic"/>
                <a:sym typeface="Century Gothic"/>
              </a:rPr>
              <a:t>ivic Engagement</a:t>
            </a:r>
            <a:r>
              <a:rPr lang="en-US" sz="3000" b="1" dirty="0">
                <a:solidFill>
                  <a:srgbClr val="000000"/>
                </a:solidFill>
                <a:latin typeface="Century Gothic"/>
                <a:ea typeface="Century Gothic"/>
                <a:cs typeface="Century Gothic"/>
                <a:sym typeface="Century Gothic"/>
              </a:rPr>
              <a:t> Grants</a:t>
            </a:r>
            <a:endParaRPr sz="3000" b="1" dirty="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endParaRPr sz="3000" b="1" dirty="0">
              <a:latin typeface="Century Gothic"/>
              <a:ea typeface="Century Gothic"/>
              <a:cs typeface="Century Gothic"/>
              <a:sym typeface="Century Gothic"/>
            </a:endParaRPr>
          </a:p>
          <a:p>
            <a:pPr marL="457200" lvl="0" indent="-419100" rtl="0">
              <a:spcBef>
                <a:spcPts val="0"/>
              </a:spcBef>
              <a:spcAft>
                <a:spcPts val="0"/>
              </a:spcAft>
              <a:buClr>
                <a:schemeClr val="dk1"/>
              </a:buClr>
              <a:buSzPts val="3000"/>
              <a:buFont typeface="Century Gothic"/>
              <a:buChar char="❏"/>
            </a:pPr>
            <a:r>
              <a:rPr lang="en-US" sz="3000" b="1" dirty="0">
                <a:solidFill>
                  <a:schemeClr val="dk1"/>
                </a:solidFill>
                <a:latin typeface="Century Gothic"/>
                <a:ea typeface="Century Gothic"/>
                <a:cs typeface="Century Gothic"/>
                <a:sym typeface="Century Gothic"/>
              </a:rPr>
              <a:t>Service-Learning Support</a:t>
            </a:r>
            <a:endParaRPr sz="3000" b="1" dirty="0">
              <a:solidFill>
                <a:schemeClr val="dk1"/>
              </a:solidFill>
              <a:latin typeface="Century Gothic"/>
              <a:ea typeface="Century Gothic"/>
              <a:cs typeface="Century Gothic"/>
              <a:sym typeface="Century Gothic"/>
            </a:endParaRPr>
          </a:p>
          <a:p>
            <a:pPr marL="457200" lvl="0" indent="0" rtl="0">
              <a:spcBef>
                <a:spcPts val="0"/>
              </a:spcBef>
              <a:spcAft>
                <a:spcPts val="0"/>
              </a:spcAft>
              <a:buNone/>
            </a:pPr>
            <a:endParaRPr sz="3000" b="1" dirty="0">
              <a:latin typeface="Century Gothic"/>
              <a:ea typeface="Century Gothic"/>
              <a:cs typeface="Century Gothic"/>
              <a:sym typeface="Century Gothic"/>
            </a:endParaRPr>
          </a:p>
          <a:p>
            <a:pPr marL="0" marR="0" lvl="0" indent="0" algn="l" rtl="0">
              <a:spcBef>
                <a:spcPts val="0"/>
              </a:spcBef>
              <a:spcAft>
                <a:spcPts val="0"/>
              </a:spcAft>
              <a:buNone/>
            </a:pPr>
            <a:endParaRPr sz="3000" b="1" dirty="0">
              <a:latin typeface="Century Gothic"/>
              <a:ea typeface="Century Gothic"/>
              <a:cs typeface="Century Gothic"/>
              <a:sym typeface="Century Gothic"/>
            </a:endParaRPr>
          </a:p>
          <a:p>
            <a:pPr marL="0" marR="0" lvl="0" indent="0" algn="l" rtl="0">
              <a:spcBef>
                <a:spcPts val="0"/>
              </a:spcBef>
              <a:spcAft>
                <a:spcPts val="0"/>
              </a:spcAft>
              <a:buNone/>
            </a:pPr>
            <a:endParaRPr sz="3000" b="1" dirty="0">
              <a:latin typeface="Century Gothic"/>
              <a:ea typeface="Century Gothic"/>
              <a:cs typeface="Century Gothic"/>
              <a:sym typeface="Century Gothic"/>
            </a:endParaRPr>
          </a:p>
          <a:p>
            <a:pPr marL="0" marR="0" lvl="0" indent="0" algn="l" rtl="0">
              <a:spcBef>
                <a:spcPts val="0"/>
              </a:spcBef>
              <a:spcAft>
                <a:spcPts val="0"/>
              </a:spcAft>
              <a:buNone/>
            </a:pPr>
            <a:endParaRPr sz="1800" dirty="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endParaRPr sz="1800" dirty="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endParaRPr sz="1800" dirty="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endParaRPr sz="1800" dirty="0">
              <a:solidFill>
                <a:schemeClr val="dk1"/>
              </a:solidFill>
              <a:latin typeface="Century Gothic"/>
              <a:ea typeface="Century Gothic"/>
              <a:cs typeface="Century Gothic"/>
              <a:sym typeface="Century Gothic"/>
            </a:endParaRPr>
          </a:p>
        </p:txBody>
      </p:sp>
      <p:sp>
        <p:nvSpPr>
          <p:cNvPr id="269" name="Google Shape;269;p30"/>
          <p:cNvSpPr/>
          <p:nvPr/>
        </p:nvSpPr>
        <p:spPr>
          <a:xfrm>
            <a:off x="3881476" y="4394375"/>
            <a:ext cx="6023400" cy="168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000000"/>
                </a:solidFill>
                <a:latin typeface="Century Gothic"/>
                <a:ea typeface="Century Gothic"/>
                <a:cs typeface="Century Gothic"/>
                <a:sym typeface="Century Gothic"/>
              </a:rPr>
              <a:t>Dr. Lynn Donahue</a:t>
            </a:r>
            <a:endParaRPr dirty="0"/>
          </a:p>
          <a:p>
            <a:pPr marL="0" marR="0" lvl="0" indent="0" algn="l" rtl="0">
              <a:spcBef>
                <a:spcPts val="0"/>
              </a:spcBef>
              <a:spcAft>
                <a:spcPts val="0"/>
              </a:spcAft>
              <a:buNone/>
            </a:pPr>
            <a:r>
              <a:rPr lang="en-US" sz="1800" dirty="0">
                <a:solidFill>
                  <a:srgbClr val="000000"/>
                </a:solidFill>
                <a:latin typeface="Century Gothic"/>
                <a:ea typeface="Century Gothic"/>
                <a:cs typeface="Century Gothic"/>
                <a:sym typeface="Century Gothic"/>
              </a:rPr>
              <a:t>Assistant Director, </a:t>
            </a:r>
            <a:r>
              <a:rPr lang="en-US" sz="1800" dirty="0" smtClean="0">
                <a:solidFill>
                  <a:srgbClr val="000000"/>
                </a:solidFill>
                <a:latin typeface="Century Gothic"/>
                <a:ea typeface="Century Gothic"/>
                <a:cs typeface="Century Gothic"/>
                <a:sym typeface="Century Gothic"/>
              </a:rPr>
              <a:t>Institute for Civic and Community Engagement</a:t>
            </a:r>
            <a:endParaRPr sz="1800" dirty="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US" sz="1800" dirty="0">
                <a:solidFill>
                  <a:srgbClr val="000000"/>
                </a:solidFill>
                <a:latin typeface="Century Gothic"/>
                <a:ea typeface="Century Gothic"/>
                <a:cs typeface="Century Gothic"/>
                <a:sym typeface="Century Gothic"/>
              </a:rPr>
              <a:t>Ground floor of </a:t>
            </a:r>
            <a:r>
              <a:rPr lang="en-US" sz="1800" dirty="0" smtClean="0">
                <a:solidFill>
                  <a:srgbClr val="000000"/>
                </a:solidFill>
                <a:latin typeface="Century Gothic"/>
                <a:ea typeface="Century Gothic"/>
                <a:cs typeface="Century Gothic"/>
                <a:sym typeface="Century Gothic"/>
              </a:rPr>
              <a:t>library (Library 104)</a:t>
            </a:r>
            <a:endParaRPr sz="1800" dirty="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US" sz="1800" dirty="0">
                <a:solidFill>
                  <a:srgbClr val="000000"/>
                </a:solidFill>
                <a:latin typeface="Century Gothic"/>
                <a:ea typeface="Century Gothic"/>
                <a:cs typeface="Century Gothic"/>
                <a:sym typeface="Century Gothic"/>
              </a:rPr>
              <a:t>385-7342; ldonahue@sjfc.edu</a:t>
            </a:r>
            <a:endParaRPr sz="1800" dirty="0">
              <a:solidFill>
                <a:schemeClr val="dk1"/>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1"/>
          <p:cNvSpPr txBox="1">
            <a:spLocks noGrp="1"/>
          </p:cNvSpPr>
          <p:nvPr>
            <p:ph type="title"/>
          </p:nvPr>
        </p:nvSpPr>
        <p:spPr>
          <a:xfrm>
            <a:off x="1857290" y="1708484"/>
            <a:ext cx="10018713" cy="17525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8800"/>
              <a:buFont typeface="Century Gothic"/>
              <a:buNone/>
            </a:pPr>
            <a:r>
              <a:rPr lang="en-US" sz="8800" b="0" i="0" u="none" strike="noStrike" cap="none" dirty="0">
                <a:solidFill>
                  <a:srgbClr val="262626"/>
                </a:solidFill>
                <a:latin typeface="Century Gothic"/>
                <a:ea typeface="Century Gothic"/>
                <a:cs typeface="Century Gothic"/>
                <a:sym typeface="Century Gothic"/>
              </a:rPr>
              <a:t>What Will SL Look Like in Your Course?</a:t>
            </a:r>
            <a:endParaRPr sz="8800" b="0" i="0" u="none" strike="noStrike" cap="none" dirty="0">
              <a:solidFill>
                <a:srgbClr val="262626"/>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2"/>
          <p:cNvSpPr txBox="1">
            <a:spLocks noGrp="1"/>
          </p:cNvSpPr>
          <p:nvPr>
            <p:ph type="title"/>
          </p:nvPr>
        </p:nvSpPr>
        <p:spPr>
          <a:xfrm>
            <a:off x="2555346" y="48161"/>
            <a:ext cx="8911687" cy="1280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sz="3600" b="1" i="0" u="none" strike="noStrike" cap="none">
                <a:solidFill>
                  <a:srgbClr val="262626"/>
                </a:solidFill>
                <a:latin typeface="Century Gothic"/>
                <a:ea typeface="Century Gothic"/>
                <a:cs typeface="Century Gothic"/>
                <a:sym typeface="Century Gothic"/>
              </a:rPr>
              <a:t>SOCI 322 Sociology of Aging and the Life Course with Episcopal Home</a:t>
            </a:r>
            <a:endParaRPr sz="3600" b="0" i="0" u="none" strike="noStrike" cap="none">
              <a:solidFill>
                <a:srgbClr val="262626"/>
              </a:solidFill>
              <a:latin typeface="Century Gothic"/>
              <a:ea typeface="Century Gothic"/>
              <a:cs typeface="Century Gothic"/>
              <a:sym typeface="Century Gothic"/>
            </a:endParaRPr>
          </a:p>
        </p:txBody>
      </p:sp>
      <p:sp>
        <p:nvSpPr>
          <p:cNvPr id="280" name="Google Shape;280;p32"/>
          <p:cNvSpPr/>
          <p:nvPr/>
        </p:nvSpPr>
        <p:spPr>
          <a:xfrm>
            <a:off x="2555346" y="1329051"/>
            <a:ext cx="8901830" cy="2862322"/>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Students and Episcopal Home seniors will participate in a shared experience to learn about issues related to ageing, engage in small and large group discussions, and reflect and write on personal relevance. </a:t>
            </a: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Topics will include women, ageism, family, intergenerational relationships, peer networks, health and health care, aging in CCRC, end of life issues, religion and spirituality.  </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Students will collect and summarize the elder’s responses and stories for a written document to be given to the elder and his or her family and staff.   </a:t>
            </a:r>
            <a:endParaRPr/>
          </a:p>
        </p:txBody>
      </p:sp>
      <p:pic>
        <p:nvPicPr>
          <p:cNvPr id="281" name="Google Shape;281;p32"/>
          <p:cNvPicPr preferRelativeResize="0"/>
          <p:nvPr/>
        </p:nvPicPr>
        <p:blipFill rotWithShape="1">
          <a:blip r:embed="rId3">
            <a:alphaModFix/>
          </a:blip>
          <a:srcRect/>
          <a:stretch/>
        </p:blipFill>
        <p:spPr>
          <a:xfrm>
            <a:off x="3005294" y="4191373"/>
            <a:ext cx="3855227" cy="2561779"/>
          </a:xfrm>
          <a:prstGeom prst="rect">
            <a:avLst/>
          </a:prstGeom>
          <a:noFill/>
          <a:ln>
            <a:noFill/>
          </a:ln>
        </p:spPr>
      </p:pic>
      <p:pic>
        <p:nvPicPr>
          <p:cNvPr id="282" name="Google Shape;282;p32"/>
          <p:cNvPicPr preferRelativeResize="0"/>
          <p:nvPr/>
        </p:nvPicPr>
        <p:blipFill rotWithShape="1">
          <a:blip r:embed="rId4">
            <a:alphaModFix/>
          </a:blip>
          <a:srcRect/>
          <a:stretch/>
        </p:blipFill>
        <p:spPr>
          <a:xfrm>
            <a:off x="7683893" y="4181194"/>
            <a:ext cx="3870544" cy="257195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3"/>
          <p:cNvSpPr txBox="1">
            <a:spLocks noGrp="1"/>
          </p:cNvSpPr>
          <p:nvPr>
            <p:ph type="title"/>
          </p:nvPr>
        </p:nvSpPr>
        <p:spPr>
          <a:xfrm>
            <a:off x="2603974" y="237585"/>
            <a:ext cx="8911800" cy="1281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1"/>
              <a:t>HRMG 483: Special Topics: Strategic Human Resource Management </a:t>
            </a:r>
            <a:endParaRPr b="1"/>
          </a:p>
        </p:txBody>
      </p:sp>
      <p:sp>
        <p:nvSpPr>
          <p:cNvPr id="289" name="Google Shape;289;p33"/>
          <p:cNvSpPr/>
          <p:nvPr/>
        </p:nvSpPr>
        <p:spPr>
          <a:xfrm>
            <a:off x="2698946" y="1518576"/>
            <a:ext cx="8901900" cy="2862300"/>
          </a:xfrm>
          <a:prstGeom prst="rect">
            <a:avLst/>
          </a:prstGeom>
          <a:noFill/>
          <a:ln>
            <a:noFill/>
          </a:ln>
        </p:spPr>
        <p:txBody>
          <a:bodyPr spcFirstLastPara="1" wrap="square" lIns="91425" tIns="45700" rIns="91425" bIns="45700" anchor="t" anchorCtr="0">
            <a:noAutofit/>
          </a:bodyPr>
          <a:lstStyle/>
          <a:p>
            <a:pPr marL="285750" lvl="0" indent="-285750" rtl="0">
              <a:spcBef>
                <a:spcPts val="0"/>
              </a:spcBef>
              <a:spcAft>
                <a:spcPts val="0"/>
              </a:spcAft>
              <a:buClr>
                <a:schemeClr val="dk1"/>
              </a:buClr>
              <a:buSzPts val="1800"/>
              <a:buFont typeface="Century Gothic"/>
              <a:buChar char="•"/>
            </a:pPr>
            <a:r>
              <a:rPr lang="en-US" sz="1800">
                <a:solidFill>
                  <a:schemeClr val="dk1"/>
                </a:solidFill>
                <a:latin typeface="Century Gothic"/>
                <a:ea typeface="Century Gothic"/>
                <a:cs typeface="Century Gothic"/>
                <a:sym typeface="Century Gothic"/>
              </a:rPr>
              <a:t>Students will conduct a human resource audit and needs assessment that analyzes organizational problems and challenges and develop a strategic mindset to turn organizational threats into opportunities. </a:t>
            </a:r>
            <a:endParaRPr sz="1800">
              <a:solidFill>
                <a:schemeClr val="dk1"/>
              </a:solidFill>
              <a:latin typeface="Century Gothic"/>
              <a:ea typeface="Century Gothic"/>
              <a:cs typeface="Century Gothic"/>
              <a:sym typeface="Century Gothic"/>
            </a:endParaRPr>
          </a:p>
          <a:p>
            <a:pPr marL="285750" lvl="0" indent="0" rtl="0">
              <a:spcBef>
                <a:spcPts val="0"/>
              </a:spcBef>
              <a:spcAft>
                <a:spcPts val="0"/>
              </a:spcAft>
              <a:buNone/>
            </a:pPr>
            <a:endParaRPr sz="1800">
              <a:solidFill>
                <a:schemeClr val="dk1"/>
              </a:solidFill>
              <a:latin typeface="Century Gothic"/>
              <a:ea typeface="Century Gothic"/>
              <a:cs typeface="Century Gothic"/>
              <a:sym typeface="Century Gothic"/>
            </a:endParaRPr>
          </a:p>
          <a:p>
            <a:pPr marL="285750" lvl="0" indent="-285750" rtl="0">
              <a:spcBef>
                <a:spcPts val="0"/>
              </a:spcBef>
              <a:spcAft>
                <a:spcPts val="0"/>
              </a:spcAft>
              <a:buClr>
                <a:schemeClr val="dk1"/>
              </a:buClr>
              <a:buSzPts val="1800"/>
              <a:buFont typeface="Century Gothic"/>
              <a:buChar char="•"/>
            </a:pPr>
            <a:r>
              <a:rPr lang="en-US" sz="1800">
                <a:solidFill>
                  <a:schemeClr val="dk1"/>
                </a:solidFill>
                <a:latin typeface="Century Gothic"/>
                <a:ea typeface="Century Gothic"/>
                <a:cs typeface="Century Gothic"/>
                <a:sym typeface="Century Gothic"/>
              </a:rPr>
              <a:t>The team will apply theory, techniques, and knowledge derived from readings, research, and case studies to formulate recommendations and an implementation strategy–including solutions, communication plans, risk containment, and gaining leadership sponsorship. </a:t>
            </a:r>
            <a:endParaRPr sz="1800">
              <a:solidFill>
                <a:schemeClr val="dk1"/>
              </a:solidFill>
              <a:latin typeface="Century Gothic"/>
              <a:ea typeface="Century Gothic"/>
              <a:cs typeface="Century Gothic"/>
              <a:sym typeface="Century Gothic"/>
            </a:endParaRPr>
          </a:p>
          <a:p>
            <a:pPr marL="285750" lvl="0" indent="0" rtl="0">
              <a:spcBef>
                <a:spcPts val="0"/>
              </a:spcBef>
              <a:spcAft>
                <a:spcPts val="0"/>
              </a:spcAft>
              <a:buNone/>
            </a:pPr>
            <a:endParaRPr sz="1800">
              <a:solidFill>
                <a:schemeClr val="dk1"/>
              </a:solidFill>
              <a:latin typeface="Century Gothic"/>
              <a:ea typeface="Century Gothic"/>
              <a:cs typeface="Century Gothic"/>
              <a:sym typeface="Century Gothic"/>
            </a:endParaRPr>
          </a:p>
          <a:p>
            <a:pPr marL="285750" lvl="0" indent="-285750" rtl="0">
              <a:spcBef>
                <a:spcPts val="0"/>
              </a:spcBef>
              <a:spcAft>
                <a:spcPts val="0"/>
              </a:spcAft>
              <a:buClr>
                <a:schemeClr val="dk1"/>
              </a:buClr>
              <a:buSzPts val="1800"/>
              <a:buFont typeface="Century Gothic"/>
              <a:buChar char="•"/>
            </a:pPr>
            <a:r>
              <a:rPr lang="en-US" sz="1800">
                <a:solidFill>
                  <a:schemeClr val="dk1"/>
                </a:solidFill>
                <a:latin typeface="Century Gothic"/>
                <a:ea typeface="Century Gothic"/>
                <a:cs typeface="Century Gothic"/>
                <a:sym typeface="Century Gothic"/>
              </a:rPr>
              <a:t>The team will critically evaluate each component of their process and develop a presentation for their key stakeholders.  </a:t>
            </a:r>
            <a:endParaRPr sz="1800">
              <a:solidFill>
                <a:schemeClr val="dk1"/>
              </a:solidFill>
              <a:latin typeface="Century Gothic"/>
              <a:ea typeface="Century Gothic"/>
              <a:cs typeface="Century Gothic"/>
              <a:sym typeface="Century Gothic"/>
            </a:endParaRPr>
          </a:p>
        </p:txBody>
      </p:sp>
      <p:pic>
        <p:nvPicPr>
          <p:cNvPr id="290" name="Google Shape;290;p33"/>
          <p:cNvPicPr preferRelativeResize="0"/>
          <p:nvPr/>
        </p:nvPicPr>
        <p:blipFill>
          <a:blip r:embed="rId3">
            <a:alphaModFix/>
          </a:blip>
          <a:stretch>
            <a:fillRect/>
          </a:stretch>
        </p:blipFill>
        <p:spPr>
          <a:xfrm>
            <a:off x="4767942" y="5003326"/>
            <a:ext cx="3810000" cy="1228725"/>
          </a:xfrm>
          <a:prstGeom prst="rect">
            <a:avLst/>
          </a:prstGeom>
          <a:noFill/>
          <a:ln>
            <a:noFill/>
          </a:ln>
        </p:spPr>
      </p:pic>
      <p:pic>
        <p:nvPicPr>
          <p:cNvPr id="291" name="Google Shape;291;p33"/>
          <p:cNvPicPr preferRelativeResize="0"/>
          <p:nvPr/>
        </p:nvPicPr>
        <p:blipFill>
          <a:blip r:embed="rId4">
            <a:alphaModFix/>
          </a:blip>
          <a:stretch>
            <a:fillRect/>
          </a:stretch>
        </p:blipFill>
        <p:spPr>
          <a:xfrm>
            <a:off x="8923125" y="4876702"/>
            <a:ext cx="3116474" cy="1481975"/>
          </a:xfrm>
          <a:prstGeom prst="rect">
            <a:avLst/>
          </a:prstGeom>
          <a:noFill/>
          <a:ln>
            <a:noFill/>
          </a:ln>
        </p:spPr>
      </p:pic>
      <p:pic>
        <p:nvPicPr>
          <p:cNvPr id="292" name="Google Shape;292;p33"/>
          <p:cNvPicPr preferRelativeResize="0"/>
          <p:nvPr/>
        </p:nvPicPr>
        <p:blipFill>
          <a:blip r:embed="rId5">
            <a:alphaModFix/>
          </a:blip>
          <a:stretch>
            <a:fillRect/>
          </a:stretch>
        </p:blipFill>
        <p:spPr>
          <a:xfrm>
            <a:off x="2603974" y="4883727"/>
            <a:ext cx="1682325" cy="1682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4"/>
          <p:cNvSpPr txBox="1">
            <a:spLocks noGrp="1"/>
          </p:cNvSpPr>
          <p:nvPr>
            <p:ph type="title"/>
          </p:nvPr>
        </p:nvSpPr>
        <p:spPr>
          <a:xfrm>
            <a:off x="2592924" y="336960"/>
            <a:ext cx="8911800" cy="1281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1"/>
              <a:t>ENG 356: Editing and Publishing</a:t>
            </a:r>
            <a:endParaRPr b="1"/>
          </a:p>
        </p:txBody>
      </p:sp>
      <p:sp>
        <p:nvSpPr>
          <p:cNvPr id="299" name="Google Shape;299;p34"/>
          <p:cNvSpPr/>
          <p:nvPr/>
        </p:nvSpPr>
        <p:spPr>
          <a:xfrm>
            <a:off x="2644875" y="1319800"/>
            <a:ext cx="8911800" cy="3757500"/>
          </a:xfrm>
          <a:prstGeom prst="rect">
            <a:avLst/>
          </a:prstGeom>
          <a:noFill/>
          <a:ln>
            <a:noFill/>
          </a:ln>
        </p:spPr>
        <p:txBody>
          <a:bodyPr spcFirstLastPara="1" wrap="square" lIns="91425" tIns="45700" rIns="91425" bIns="45700" anchor="t" anchorCtr="0">
            <a:noAutofit/>
          </a:bodyPr>
          <a:lstStyle/>
          <a:p>
            <a:pPr marL="285750" lvl="0" indent="-285750" rtl="0">
              <a:spcBef>
                <a:spcPts val="0"/>
              </a:spcBef>
              <a:spcAft>
                <a:spcPts val="0"/>
              </a:spcAft>
              <a:buClr>
                <a:schemeClr val="dk1"/>
              </a:buClr>
              <a:buSzPts val="1800"/>
              <a:buFont typeface="Century Gothic"/>
              <a:buChar char="•"/>
            </a:pPr>
            <a:r>
              <a:rPr lang="en-US" sz="1800">
                <a:solidFill>
                  <a:schemeClr val="dk1"/>
                </a:solidFill>
                <a:latin typeface="Century Gothic"/>
                <a:ea typeface="Century Gothic"/>
                <a:cs typeface="Century Gothic"/>
                <a:sym typeface="Century Gothic"/>
              </a:rPr>
              <a:t>Fisher students will partner with students from the Teaching and Learning Institute at East High School through a literary publishing experience focusing on literature and identity representation.</a:t>
            </a:r>
            <a:endParaRPr sz="1800">
              <a:solidFill>
                <a:schemeClr val="dk1"/>
              </a:solidFill>
              <a:latin typeface="Century Gothic"/>
              <a:ea typeface="Century Gothic"/>
              <a:cs typeface="Century Gothic"/>
              <a:sym typeface="Century Gothic"/>
            </a:endParaRPr>
          </a:p>
          <a:p>
            <a:pPr marL="285750" lvl="0" indent="0" rtl="0">
              <a:spcBef>
                <a:spcPts val="0"/>
              </a:spcBef>
              <a:spcAft>
                <a:spcPts val="0"/>
              </a:spcAft>
              <a:buNone/>
            </a:pPr>
            <a:endParaRPr sz="1800">
              <a:solidFill>
                <a:schemeClr val="dk1"/>
              </a:solidFill>
              <a:latin typeface="Century Gothic"/>
              <a:ea typeface="Century Gothic"/>
              <a:cs typeface="Century Gothic"/>
              <a:sym typeface="Century Gothic"/>
            </a:endParaRPr>
          </a:p>
          <a:p>
            <a:pPr marL="285750" lvl="0" indent="-285750" rtl="0">
              <a:spcBef>
                <a:spcPts val="0"/>
              </a:spcBef>
              <a:spcAft>
                <a:spcPts val="0"/>
              </a:spcAft>
              <a:buClr>
                <a:schemeClr val="dk1"/>
              </a:buClr>
              <a:buSzPts val="1800"/>
              <a:buFont typeface="Century Gothic"/>
              <a:buChar char="•"/>
            </a:pPr>
            <a:r>
              <a:rPr lang="en-US" sz="1800">
                <a:solidFill>
                  <a:schemeClr val="dk1"/>
                </a:solidFill>
                <a:latin typeface="Century Gothic"/>
                <a:ea typeface="Century Gothic"/>
                <a:cs typeface="Century Gothic"/>
                <a:sym typeface="Century Gothic"/>
              </a:rPr>
              <a:t>An anthology of students’ writing and a reading event in Rochester will be the final outcome. Students may focus on the I Am poems or Future of Rochester Essay for this anthology, or a new prompt developed together. </a:t>
            </a:r>
            <a:endParaRPr sz="1800">
              <a:solidFill>
                <a:schemeClr val="dk1"/>
              </a:solidFill>
              <a:latin typeface="Century Gothic"/>
              <a:ea typeface="Century Gothic"/>
              <a:cs typeface="Century Gothic"/>
              <a:sym typeface="Century Gothic"/>
            </a:endParaRPr>
          </a:p>
          <a:p>
            <a:pPr marL="285750" lvl="0" indent="0" rtl="0">
              <a:spcBef>
                <a:spcPts val="0"/>
              </a:spcBef>
              <a:spcAft>
                <a:spcPts val="0"/>
              </a:spcAft>
              <a:buNone/>
            </a:pPr>
            <a:endParaRPr sz="1800">
              <a:solidFill>
                <a:schemeClr val="dk1"/>
              </a:solidFill>
              <a:latin typeface="Century Gothic"/>
              <a:ea typeface="Century Gothic"/>
              <a:cs typeface="Century Gothic"/>
              <a:sym typeface="Century Gothic"/>
            </a:endParaRPr>
          </a:p>
          <a:p>
            <a:pPr marL="285750" lvl="0" indent="-285750" rtl="0">
              <a:spcBef>
                <a:spcPts val="0"/>
              </a:spcBef>
              <a:spcAft>
                <a:spcPts val="0"/>
              </a:spcAft>
              <a:buClr>
                <a:schemeClr val="dk1"/>
              </a:buClr>
              <a:buSzPts val="1800"/>
              <a:buFont typeface="Century Gothic"/>
              <a:buChar char="•"/>
            </a:pPr>
            <a:r>
              <a:rPr lang="en-US" sz="1800">
                <a:solidFill>
                  <a:schemeClr val="dk1"/>
                </a:solidFill>
                <a:latin typeface="Century Gothic"/>
                <a:ea typeface="Century Gothic"/>
                <a:cs typeface="Century Gothic"/>
                <a:sym typeface="Century Gothic"/>
              </a:rPr>
              <a:t>A second team of students will work in developing ANGLES, Fisher’s national online publication for creative writing by college-aged writers. </a:t>
            </a:r>
            <a:endParaRPr sz="1800">
              <a:solidFill>
                <a:schemeClr val="dk1"/>
              </a:solidFill>
              <a:latin typeface="Century Gothic"/>
              <a:ea typeface="Century Gothic"/>
              <a:cs typeface="Century Gothic"/>
              <a:sym typeface="Century Gothic"/>
            </a:endParaRPr>
          </a:p>
          <a:p>
            <a:pPr marL="285750" lvl="0" indent="0" rtl="0">
              <a:spcBef>
                <a:spcPts val="0"/>
              </a:spcBef>
              <a:spcAft>
                <a:spcPts val="0"/>
              </a:spcAft>
              <a:buNone/>
            </a:pPr>
            <a:endParaRPr sz="1800">
              <a:solidFill>
                <a:schemeClr val="dk1"/>
              </a:solidFill>
              <a:latin typeface="Century Gothic"/>
              <a:ea typeface="Century Gothic"/>
              <a:cs typeface="Century Gothic"/>
              <a:sym typeface="Century Gothic"/>
            </a:endParaRPr>
          </a:p>
          <a:p>
            <a:pPr marL="285750" lvl="0" indent="-285750" rtl="0">
              <a:spcBef>
                <a:spcPts val="0"/>
              </a:spcBef>
              <a:spcAft>
                <a:spcPts val="0"/>
              </a:spcAft>
              <a:buClr>
                <a:schemeClr val="dk1"/>
              </a:buClr>
              <a:buSzPts val="1800"/>
              <a:buFont typeface="Century Gothic"/>
              <a:buChar char="•"/>
            </a:pPr>
            <a:r>
              <a:rPr lang="en-US" sz="1800">
                <a:solidFill>
                  <a:schemeClr val="dk1"/>
                </a:solidFill>
                <a:latin typeface="Century Gothic"/>
                <a:ea typeface="Century Gothic"/>
                <a:cs typeface="Century Gothic"/>
                <a:sym typeface="Century Gothic"/>
              </a:rPr>
              <a:t>Meetings will occur at the East High campus, St. John Fisher, and potentially Writers and Books. </a:t>
            </a:r>
            <a:endParaRPr sz="1800">
              <a:solidFill>
                <a:schemeClr val="dk1"/>
              </a:solidFill>
              <a:latin typeface="Century Gothic"/>
              <a:ea typeface="Century Gothic"/>
              <a:cs typeface="Century Gothic"/>
              <a:sym typeface="Century Gothic"/>
            </a:endParaRPr>
          </a:p>
        </p:txBody>
      </p:sp>
      <p:pic>
        <p:nvPicPr>
          <p:cNvPr id="300" name="Google Shape;300;p34"/>
          <p:cNvPicPr preferRelativeResize="0"/>
          <p:nvPr/>
        </p:nvPicPr>
        <p:blipFill>
          <a:blip r:embed="rId3">
            <a:alphaModFix/>
          </a:blip>
          <a:stretch>
            <a:fillRect/>
          </a:stretch>
        </p:blipFill>
        <p:spPr>
          <a:xfrm>
            <a:off x="7231250" y="5238550"/>
            <a:ext cx="2095500" cy="1362075"/>
          </a:xfrm>
          <a:prstGeom prst="rect">
            <a:avLst/>
          </a:prstGeom>
          <a:noFill/>
          <a:ln>
            <a:noFill/>
          </a:ln>
        </p:spPr>
      </p:pic>
      <p:pic>
        <p:nvPicPr>
          <p:cNvPr id="301" name="Google Shape;301;p34"/>
          <p:cNvPicPr preferRelativeResize="0"/>
          <p:nvPr/>
        </p:nvPicPr>
        <p:blipFill>
          <a:blip r:embed="rId4">
            <a:alphaModFix/>
          </a:blip>
          <a:stretch>
            <a:fillRect/>
          </a:stretch>
        </p:blipFill>
        <p:spPr>
          <a:xfrm>
            <a:off x="3070941" y="5238549"/>
            <a:ext cx="3365760" cy="14439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5"/>
          <p:cNvSpPr txBox="1">
            <a:spLocks noGrp="1"/>
          </p:cNvSpPr>
          <p:nvPr>
            <p:ph type="title"/>
          </p:nvPr>
        </p:nvSpPr>
        <p:spPr>
          <a:xfrm>
            <a:off x="2592924" y="0"/>
            <a:ext cx="8911687" cy="1280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sz="3600" b="1" i="0" u="none" strike="noStrike" cap="none">
                <a:solidFill>
                  <a:srgbClr val="262626"/>
                </a:solidFill>
                <a:latin typeface="Century Gothic"/>
                <a:ea typeface="Century Gothic"/>
                <a:cs typeface="Century Gothic"/>
                <a:sym typeface="Century Gothic"/>
              </a:rPr>
              <a:t>BIOL 108C Fundamentals of Nutrition with Foodlink</a:t>
            </a:r>
            <a:endParaRPr sz="3600" b="0" i="0" u="none" strike="noStrike" cap="none">
              <a:solidFill>
                <a:srgbClr val="262626"/>
              </a:solidFill>
              <a:latin typeface="Century Gothic"/>
              <a:ea typeface="Century Gothic"/>
              <a:cs typeface="Century Gothic"/>
              <a:sym typeface="Century Gothic"/>
            </a:endParaRPr>
          </a:p>
        </p:txBody>
      </p:sp>
      <p:sp>
        <p:nvSpPr>
          <p:cNvPr id="307" name="Google Shape;307;p35"/>
          <p:cNvSpPr/>
          <p:nvPr/>
        </p:nvSpPr>
        <p:spPr>
          <a:xfrm>
            <a:off x="2592924" y="1153439"/>
            <a:ext cx="9156490" cy="341632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Foodlink is a regional food hub and the Feeding America food bank serving 10 counties. Operations target the root causes of hunger. We do this by distributing food to a network of human service agencies, serving meals though our commercial kitchen, and offering more than 30 food-related programs such as Cooking Matters classes to children and adults. </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Students will provide support for the Cooking Matters program by transporting supplies, reviewing course instructor guide each week, helping to teach cooking stations, engaging participants in conversations about cooking and nutrition topics based on lesson topics at each class, doing dishes, and assisting with both set up and break down of class.  </a:t>
            </a:r>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08" name="Google Shape;308;p35"/>
          <p:cNvPicPr preferRelativeResize="0"/>
          <p:nvPr/>
        </p:nvPicPr>
        <p:blipFill rotWithShape="1">
          <a:blip r:embed="rId3">
            <a:alphaModFix/>
          </a:blip>
          <a:srcRect r="20416"/>
          <a:stretch/>
        </p:blipFill>
        <p:spPr>
          <a:xfrm>
            <a:off x="3411071" y="4382696"/>
            <a:ext cx="3344412" cy="2363867"/>
          </a:xfrm>
          <a:prstGeom prst="rect">
            <a:avLst/>
          </a:prstGeom>
          <a:noFill/>
          <a:ln>
            <a:noFill/>
          </a:ln>
        </p:spPr>
      </p:pic>
      <p:pic>
        <p:nvPicPr>
          <p:cNvPr id="309" name="Google Shape;309;p35"/>
          <p:cNvPicPr preferRelativeResize="0"/>
          <p:nvPr/>
        </p:nvPicPr>
        <p:blipFill rotWithShape="1">
          <a:blip r:embed="rId4">
            <a:alphaModFix/>
          </a:blip>
          <a:srcRect/>
          <a:stretch/>
        </p:blipFill>
        <p:spPr>
          <a:xfrm>
            <a:off x="7853819" y="4400021"/>
            <a:ext cx="3519814" cy="234654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6"/>
          <p:cNvSpPr txBox="1">
            <a:spLocks noGrp="1"/>
          </p:cNvSpPr>
          <p:nvPr>
            <p:ph type="title"/>
          </p:nvPr>
        </p:nvSpPr>
        <p:spPr>
          <a:xfrm>
            <a:off x="1747874" y="273375"/>
            <a:ext cx="10173900" cy="128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4000"/>
              <a:buFont typeface="Century Gothic"/>
              <a:buNone/>
            </a:pPr>
            <a:r>
              <a:rPr lang="en-US" sz="4000" b="1" i="0" u="none" strike="noStrike" cap="none">
                <a:solidFill>
                  <a:srgbClr val="262626"/>
                </a:solidFill>
                <a:latin typeface="Century Gothic"/>
                <a:ea typeface="Century Gothic"/>
                <a:cs typeface="Century Gothic"/>
                <a:sym typeface="Century Gothic"/>
              </a:rPr>
              <a:t>PSJS 250: Social Change through Service</a:t>
            </a:r>
            <a:endParaRPr sz="4000" b="1" i="0" u="none" strike="noStrike" cap="none">
              <a:solidFill>
                <a:srgbClr val="262626"/>
              </a:solidFill>
              <a:latin typeface="Century Gothic"/>
              <a:ea typeface="Century Gothic"/>
              <a:cs typeface="Century Gothic"/>
              <a:sym typeface="Century Gothic"/>
            </a:endParaRPr>
          </a:p>
        </p:txBody>
      </p:sp>
      <p:sp>
        <p:nvSpPr>
          <p:cNvPr id="315" name="Google Shape;315;p36"/>
          <p:cNvSpPr/>
          <p:nvPr/>
        </p:nvSpPr>
        <p:spPr>
          <a:xfrm>
            <a:off x="2057700" y="2032750"/>
            <a:ext cx="6169800" cy="4380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Century Gothic"/>
                <a:ea typeface="Century Gothic"/>
                <a:cs typeface="Century Gothic"/>
                <a:sym typeface="Century Gothic"/>
              </a:rPr>
              <a:t>Seeds of Success</a:t>
            </a:r>
            <a:r>
              <a:rPr lang="en-US" sz="1800">
                <a:solidFill>
                  <a:schemeClr val="dk1"/>
                </a:solidFill>
                <a:latin typeface="Century Gothic"/>
                <a:ea typeface="Century Gothic"/>
                <a:cs typeface="Century Gothic"/>
                <a:sym typeface="Century Gothic"/>
              </a:rPr>
              <a:t> is a resiliency and social-emotional learning program offered through St. John Fisher College’s Institute for Civic and Community Engagement. Seeds of Success is designed to develop a resiliency mindset in young, underserved children (grades 1-3) residing in the city of Rochester, NY.  Resiliency is defined as “a set of qualities that helps a person to withstand many of the negative effects of adversity” (Gilligan, 2000). </a:t>
            </a: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800" b="1">
                <a:solidFill>
                  <a:schemeClr val="dk1"/>
                </a:solidFill>
                <a:latin typeface="Century Gothic"/>
                <a:ea typeface="Century Gothic"/>
                <a:cs typeface="Century Gothic"/>
                <a:sym typeface="Century Gothic"/>
              </a:rPr>
              <a:t>Steps to Wellness</a:t>
            </a:r>
            <a:r>
              <a:rPr lang="en-US" sz="1800">
                <a:solidFill>
                  <a:schemeClr val="dk1"/>
                </a:solidFill>
                <a:latin typeface="Century Gothic"/>
                <a:ea typeface="Century Gothic"/>
                <a:cs typeface="Century Gothic"/>
                <a:sym typeface="Century Gothic"/>
              </a:rPr>
              <a:t> is a life skills education program using the Wellness Wheel to support the transition and self-sufficiency needs of adults in Rochester, NY. The program will focus on physical wellness, occupational wellness, and financial wellness. </a:t>
            </a: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16" name="Google Shape;316;p36"/>
          <p:cNvSpPr/>
          <p:nvPr/>
        </p:nvSpPr>
        <p:spPr>
          <a:xfrm>
            <a:off x="2101875" y="1044075"/>
            <a:ext cx="95820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hlink"/>
                </a:solidFill>
                <a:latin typeface="Century Gothic"/>
                <a:ea typeface="Century Gothic"/>
                <a:cs typeface="Century Gothic"/>
                <a:sym typeface="Century Gothic"/>
                <a:hlinkClick r:id="rId3"/>
              </a:rPr>
              <a:t>http://sjfcsocialchangethroughservice.weebly.com/</a:t>
            </a:r>
            <a:r>
              <a:rPr lang="en-US" sz="1800">
                <a:solidFill>
                  <a:schemeClr val="dk1"/>
                </a:solidFill>
                <a:latin typeface="Century Gothic"/>
                <a:ea typeface="Century Gothic"/>
                <a:cs typeface="Century Gothic"/>
                <a:sym typeface="Century Gothic"/>
              </a:rPr>
              <a:t>; </a:t>
            </a:r>
            <a:r>
              <a:rPr lang="en-US" sz="1800" u="sng">
                <a:solidFill>
                  <a:schemeClr val="hlink"/>
                </a:solidFill>
                <a:latin typeface="Century Gothic"/>
                <a:ea typeface="Century Gothic"/>
                <a:cs typeface="Century Gothic"/>
                <a:sym typeface="Century Gothic"/>
                <a:hlinkClick r:id="rId4"/>
              </a:rPr>
              <a:t>http://seedsofsuccesssjfc.weebly.com/</a:t>
            </a: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17" name="Google Shape;317;p36"/>
          <p:cNvPicPr preferRelativeResize="0"/>
          <p:nvPr/>
        </p:nvPicPr>
        <p:blipFill rotWithShape="1">
          <a:blip r:embed="rId5">
            <a:alphaModFix/>
          </a:blip>
          <a:srcRect/>
          <a:stretch/>
        </p:blipFill>
        <p:spPr>
          <a:xfrm>
            <a:off x="8632087" y="4467504"/>
            <a:ext cx="3344973" cy="2229980"/>
          </a:xfrm>
          <a:prstGeom prst="rect">
            <a:avLst/>
          </a:prstGeom>
          <a:noFill/>
          <a:ln>
            <a:noFill/>
          </a:ln>
        </p:spPr>
      </p:pic>
      <p:pic>
        <p:nvPicPr>
          <p:cNvPr id="318" name="Google Shape;318;p36"/>
          <p:cNvPicPr preferRelativeResize="0"/>
          <p:nvPr/>
        </p:nvPicPr>
        <p:blipFill rotWithShape="1">
          <a:blip r:embed="rId6">
            <a:alphaModFix/>
          </a:blip>
          <a:srcRect/>
          <a:stretch/>
        </p:blipFill>
        <p:spPr>
          <a:xfrm>
            <a:off x="8632075" y="1781754"/>
            <a:ext cx="3344976" cy="2229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grpSp>
        <p:nvGrpSpPr>
          <p:cNvPr id="195" name="Google Shape;195;p21"/>
          <p:cNvGrpSpPr/>
          <p:nvPr/>
        </p:nvGrpSpPr>
        <p:grpSpPr>
          <a:xfrm>
            <a:off x="3659166" y="1427727"/>
            <a:ext cx="5432210" cy="5372536"/>
            <a:chOff x="2101580" y="119875"/>
            <a:chExt cx="5912932" cy="5507469"/>
          </a:xfrm>
        </p:grpSpPr>
        <p:sp>
          <p:nvSpPr>
            <p:cNvPr id="196" name="Google Shape;196;p21"/>
            <p:cNvSpPr/>
            <p:nvPr/>
          </p:nvSpPr>
          <p:spPr>
            <a:xfrm>
              <a:off x="3570661" y="119875"/>
              <a:ext cx="2958600" cy="2662200"/>
            </a:xfrm>
            <a:prstGeom prst="ellipse">
              <a:avLst/>
            </a:prstGeom>
            <a:solidFill>
              <a:srgbClr val="DD7C16">
                <a:alpha val="49803"/>
              </a:srgbClr>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7" name="Google Shape;197;p21"/>
            <p:cNvSpPr/>
            <p:nvPr/>
          </p:nvSpPr>
          <p:spPr>
            <a:xfrm>
              <a:off x="4849512" y="1634683"/>
              <a:ext cx="3165000" cy="2802600"/>
            </a:xfrm>
            <a:prstGeom prst="ellipse">
              <a:avLst/>
            </a:prstGeom>
            <a:solidFill>
              <a:schemeClr val="accent2">
                <a:lumMod val="60000"/>
                <a:lumOff val="40000"/>
                <a:alpha val="49803"/>
              </a:schemeClr>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8" name="Google Shape;198;p21"/>
            <p:cNvSpPr/>
            <p:nvPr/>
          </p:nvSpPr>
          <p:spPr>
            <a:xfrm>
              <a:off x="3534369" y="2889844"/>
              <a:ext cx="2955000" cy="2737500"/>
            </a:xfrm>
            <a:prstGeom prst="ellipse">
              <a:avLst/>
            </a:prstGeom>
            <a:solidFill>
              <a:srgbClr val="708553">
                <a:alpha val="49803"/>
              </a:srgbClr>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9" name="Google Shape;199;p21"/>
            <p:cNvSpPr txBox="1"/>
            <p:nvPr/>
          </p:nvSpPr>
          <p:spPr>
            <a:xfrm>
              <a:off x="3988407" y="807166"/>
              <a:ext cx="2273100" cy="8685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560"/>
                </a:spcBef>
                <a:spcAft>
                  <a:spcPts val="0"/>
                </a:spcAft>
                <a:buNone/>
              </a:pPr>
              <a:r>
                <a:rPr lang="en-US" sz="1600" b="1" dirty="0">
                  <a:solidFill>
                    <a:schemeClr val="dk1"/>
                  </a:solidFill>
                  <a:latin typeface="Century Gothic"/>
                  <a:ea typeface="Century Gothic"/>
                  <a:cs typeface="Century Gothic"/>
                  <a:sym typeface="Century Gothic"/>
                </a:rPr>
                <a:t>Anchor Institution w/ EMMA/</a:t>
              </a:r>
              <a:r>
                <a:rPr lang="en-US" sz="1600" b="1" dirty="0" err="1">
                  <a:solidFill>
                    <a:schemeClr val="dk1"/>
                  </a:solidFill>
                  <a:latin typeface="Century Gothic"/>
                  <a:ea typeface="Century Gothic"/>
                  <a:cs typeface="Century Gothic"/>
                  <a:sym typeface="Century Gothic"/>
                </a:rPr>
                <a:t>Beechwood</a:t>
              </a:r>
              <a:endParaRPr sz="1600" b="1" dirty="0">
                <a:solidFill>
                  <a:schemeClr val="dk1"/>
                </a:solidFill>
                <a:latin typeface="Century Gothic"/>
                <a:ea typeface="Century Gothic"/>
                <a:cs typeface="Century Gothic"/>
                <a:sym typeface="Century Gothic"/>
              </a:endParaRPr>
            </a:p>
            <a:p>
              <a:pPr marL="0" marR="0" lvl="0" indent="0" algn="ctr" rtl="0">
                <a:lnSpc>
                  <a:spcPct val="90000"/>
                </a:lnSpc>
                <a:spcBef>
                  <a:spcPts val="560"/>
                </a:spcBef>
                <a:spcAft>
                  <a:spcPts val="0"/>
                </a:spcAft>
                <a:buNone/>
              </a:pPr>
              <a:r>
                <a:rPr lang="en-US" sz="1600" b="1" dirty="0">
                  <a:solidFill>
                    <a:schemeClr val="dk1"/>
                  </a:solidFill>
                  <a:latin typeface="Century Gothic"/>
                  <a:ea typeface="Century Gothic"/>
                  <a:cs typeface="Century Gothic"/>
                  <a:sym typeface="Century Gothic"/>
                </a:rPr>
                <a:t>ROC the Future</a:t>
              </a:r>
              <a:endParaRPr sz="1600" b="1" dirty="0">
                <a:solidFill>
                  <a:schemeClr val="dk1"/>
                </a:solidFill>
                <a:latin typeface="Century Gothic"/>
                <a:ea typeface="Century Gothic"/>
                <a:cs typeface="Century Gothic"/>
                <a:sym typeface="Century Gothic"/>
              </a:endParaRPr>
            </a:p>
            <a:p>
              <a:pPr marL="0" marR="0" lvl="0" indent="0" algn="ctr" rtl="0">
                <a:lnSpc>
                  <a:spcPct val="90000"/>
                </a:lnSpc>
                <a:spcBef>
                  <a:spcPts val="560"/>
                </a:spcBef>
                <a:spcAft>
                  <a:spcPts val="0"/>
                </a:spcAft>
                <a:buNone/>
              </a:pPr>
              <a:endParaRPr sz="1600" b="1" dirty="0">
                <a:solidFill>
                  <a:schemeClr val="dk1"/>
                </a:solidFill>
                <a:latin typeface="Century Gothic"/>
                <a:ea typeface="Century Gothic"/>
                <a:cs typeface="Century Gothic"/>
                <a:sym typeface="Century Gothic"/>
              </a:endParaRPr>
            </a:p>
          </p:txBody>
        </p:sp>
        <p:sp>
          <p:nvSpPr>
            <p:cNvPr id="200" name="Google Shape;200;p21"/>
            <p:cNvSpPr/>
            <p:nvPr/>
          </p:nvSpPr>
          <p:spPr>
            <a:xfrm>
              <a:off x="2101580" y="1818735"/>
              <a:ext cx="2958600" cy="2516400"/>
            </a:xfrm>
            <a:prstGeom prst="ellipse">
              <a:avLst/>
            </a:prstGeom>
            <a:solidFill>
              <a:schemeClr val="accent1">
                <a:lumMod val="60000"/>
                <a:lumOff val="40000"/>
                <a:alpha val="49803"/>
              </a:schemeClr>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1" name="Google Shape;201;p21"/>
            <p:cNvSpPr txBox="1"/>
            <p:nvPr/>
          </p:nvSpPr>
          <p:spPr>
            <a:xfrm>
              <a:off x="2597309" y="2109140"/>
              <a:ext cx="1486500" cy="19356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US" sz="1600" b="1">
                  <a:solidFill>
                    <a:schemeClr val="dk1"/>
                  </a:solidFill>
                  <a:latin typeface="Century Gothic"/>
                  <a:ea typeface="Century Gothic"/>
                  <a:cs typeface="Century Gothic"/>
                  <a:sym typeface="Century Gothic"/>
                </a:rPr>
                <a:t>International Service</a:t>
              </a:r>
              <a:endParaRPr sz="1600">
                <a:solidFill>
                  <a:schemeClr val="dk1"/>
                </a:solidFill>
                <a:latin typeface="Century Gothic"/>
                <a:ea typeface="Century Gothic"/>
                <a:cs typeface="Century Gothic"/>
                <a:sym typeface="Century Gothic"/>
              </a:endParaRPr>
            </a:p>
            <a:p>
              <a:pPr marL="0" marR="0" lvl="0" indent="0" algn="ctr" rtl="0">
                <a:lnSpc>
                  <a:spcPct val="90000"/>
                </a:lnSpc>
                <a:spcBef>
                  <a:spcPts val="0"/>
                </a:spcBef>
                <a:spcAft>
                  <a:spcPts val="0"/>
                </a:spcAft>
                <a:buNone/>
              </a:pPr>
              <a:endParaRPr sz="1600">
                <a:solidFill>
                  <a:schemeClr val="dk1"/>
                </a:solidFill>
                <a:latin typeface="Century Gothic"/>
                <a:ea typeface="Century Gothic"/>
                <a:cs typeface="Century Gothic"/>
                <a:sym typeface="Century Gothic"/>
              </a:endParaRPr>
            </a:p>
          </p:txBody>
        </p:sp>
      </p:grpSp>
      <p:sp>
        <p:nvSpPr>
          <p:cNvPr id="202" name="Google Shape;202;p21"/>
          <p:cNvSpPr txBox="1"/>
          <p:nvPr/>
        </p:nvSpPr>
        <p:spPr>
          <a:xfrm>
            <a:off x="1763225" y="304975"/>
            <a:ext cx="10036800" cy="754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262626"/>
              </a:buClr>
              <a:buSzPts val="3200"/>
              <a:buFont typeface="Cambria"/>
              <a:buNone/>
            </a:pPr>
            <a:r>
              <a:rPr lang="en-US" sz="3600" b="1" i="1">
                <a:solidFill>
                  <a:srgbClr val="262626"/>
                </a:solidFill>
                <a:latin typeface="Cambria"/>
                <a:ea typeface="Cambria"/>
                <a:cs typeface="Cambria"/>
                <a:sym typeface="Cambria"/>
              </a:rPr>
              <a:t>Institute for Civic and Community Engagement</a:t>
            </a:r>
            <a:endParaRPr sz="3600" b="1" i="1">
              <a:solidFill>
                <a:srgbClr val="262626"/>
              </a:solidFill>
              <a:latin typeface="Cambria"/>
              <a:ea typeface="Cambria"/>
              <a:cs typeface="Cambria"/>
              <a:sym typeface="Cambria"/>
            </a:endParaRPr>
          </a:p>
          <a:p>
            <a:pPr marL="0" marR="0" lvl="0" indent="0" algn="ctr" rtl="0">
              <a:spcBef>
                <a:spcPts val="0"/>
              </a:spcBef>
              <a:spcAft>
                <a:spcPts val="0"/>
              </a:spcAft>
              <a:buClr>
                <a:srgbClr val="262626"/>
              </a:buClr>
              <a:buSzPts val="3200"/>
              <a:buFont typeface="Cambria"/>
              <a:buNone/>
            </a:pPr>
            <a:r>
              <a:rPr lang="en-US" sz="3000" b="1">
                <a:solidFill>
                  <a:srgbClr val="262626"/>
                </a:solidFill>
                <a:latin typeface="Cambria"/>
                <a:ea typeface="Cambria"/>
                <a:cs typeface="Cambria"/>
                <a:sym typeface="Cambria"/>
              </a:rPr>
              <a:t>Lower Level Library</a:t>
            </a:r>
            <a:endParaRPr sz="3000" b="1">
              <a:solidFill>
                <a:srgbClr val="262626"/>
              </a:solidFill>
              <a:latin typeface="Cambria"/>
              <a:ea typeface="Cambria"/>
              <a:cs typeface="Cambria"/>
              <a:sym typeface="Cambria"/>
            </a:endParaRPr>
          </a:p>
        </p:txBody>
      </p:sp>
      <p:sp>
        <p:nvSpPr>
          <p:cNvPr id="203" name="Google Shape;203;p21"/>
          <p:cNvSpPr txBox="1"/>
          <p:nvPr/>
        </p:nvSpPr>
        <p:spPr>
          <a:xfrm>
            <a:off x="5642825" y="5001775"/>
            <a:ext cx="1464900" cy="1904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US" sz="1600" b="1">
                <a:solidFill>
                  <a:schemeClr val="dk1"/>
                </a:solidFill>
                <a:latin typeface="Century Gothic"/>
                <a:ea typeface="Century Gothic"/>
                <a:cs typeface="Century Gothic"/>
                <a:sym typeface="Century Gothic"/>
              </a:rPr>
              <a:t>Service-</a:t>
            </a:r>
            <a:endParaRPr sz="1600" b="1">
              <a:solidFill>
                <a:schemeClr val="dk1"/>
              </a:solidFill>
              <a:latin typeface="Century Gothic"/>
              <a:ea typeface="Century Gothic"/>
              <a:cs typeface="Century Gothic"/>
              <a:sym typeface="Century Gothic"/>
            </a:endParaRPr>
          </a:p>
          <a:p>
            <a:pPr marL="0" marR="0" lvl="0" indent="0" algn="ctr" rtl="0">
              <a:lnSpc>
                <a:spcPct val="90000"/>
              </a:lnSpc>
              <a:spcBef>
                <a:spcPts val="0"/>
              </a:spcBef>
              <a:spcAft>
                <a:spcPts val="0"/>
              </a:spcAft>
              <a:buNone/>
            </a:pPr>
            <a:r>
              <a:rPr lang="en-US" sz="1600" b="1">
                <a:solidFill>
                  <a:schemeClr val="dk1"/>
                </a:solidFill>
                <a:latin typeface="Century Gothic"/>
                <a:ea typeface="Century Gothic"/>
                <a:cs typeface="Century Gothic"/>
                <a:sym typeface="Century Gothic"/>
              </a:rPr>
              <a:t>Learning</a:t>
            </a:r>
            <a:endParaRPr sz="1600" b="1">
              <a:solidFill>
                <a:schemeClr val="dk1"/>
              </a:solidFill>
              <a:latin typeface="Century Gothic"/>
              <a:ea typeface="Century Gothic"/>
              <a:cs typeface="Century Gothic"/>
              <a:sym typeface="Century Gothic"/>
            </a:endParaRPr>
          </a:p>
          <a:p>
            <a:pPr marL="0" marR="0" lvl="0" indent="0" algn="ctr" rtl="0">
              <a:lnSpc>
                <a:spcPct val="90000"/>
              </a:lnSpc>
              <a:spcBef>
                <a:spcPts val="0"/>
              </a:spcBef>
              <a:spcAft>
                <a:spcPts val="0"/>
              </a:spcAft>
              <a:buNone/>
            </a:pPr>
            <a:endParaRPr sz="1600" b="1">
              <a:solidFill>
                <a:schemeClr val="dk1"/>
              </a:solidFill>
              <a:latin typeface="Century Gothic"/>
              <a:ea typeface="Century Gothic"/>
              <a:cs typeface="Century Gothic"/>
              <a:sym typeface="Century Gothic"/>
            </a:endParaRPr>
          </a:p>
          <a:p>
            <a:pPr marL="0" marR="0" lvl="0" indent="0" algn="ctr" rtl="0">
              <a:lnSpc>
                <a:spcPct val="90000"/>
              </a:lnSpc>
              <a:spcBef>
                <a:spcPts val="0"/>
              </a:spcBef>
              <a:spcAft>
                <a:spcPts val="0"/>
              </a:spcAft>
              <a:buNone/>
            </a:pPr>
            <a:r>
              <a:rPr lang="en-US" sz="1600" b="1">
                <a:solidFill>
                  <a:schemeClr val="dk1"/>
                </a:solidFill>
                <a:latin typeface="Century Gothic"/>
                <a:ea typeface="Century Gothic"/>
                <a:cs typeface="Century Gothic"/>
                <a:sym typeface="Century Gothic"/>
              </a:rPr>
              <a:t>Civic Engagement Funds</a:t>
            </a:r>
            <a:endParaRPr sz="1600" b="1">
              <a:solidFill>
                <a:schemeClr val="dk1"/>
              </a:solidFill>
              <a:latin typeface="Century Gothic"/>
              <a:ea typeface="Century Gothic"/>
              <a:cs typeface="Century Gothic"/>
              <a:sym typeface="Century Gothic"/>
            </a:endParaRPr>
          </a:p>
          <a:p>
            <a:pPr marL="0" marR="0" lvl="0" indent="0" algn="ctr" rtl="0">
              <a:lnSpc>
                <a:spcPct val="90000"/>
              </a:lnSpc>
              <a:spcBef>
                <a:spcPts val="0"/>
              </a:spcBef>
              <a:spcAft>
                <a:spcPts val="0"/>
              </a:spcAft>
              <a:buNone/>
            </a:pPr>
            <a:endParaRPr sz="1600">
              <a:solidFill>
                <a:schemeClr val="dk1"/>
              </a:solidFill>
              <a:latin typeface="Century Gothic"/>
              <a:ea typeface="Century Gothic"/>
              <a:cs typeface="Century Gothic"/>
              <a:sym typeface="Century Gothic"/>
            </a:endParaRPr>
          </a:p>
        </p:txBody>
      </p:sp>
      <p:sp>
        <p:nvSpPr>
          <p:cNvPr id="204" name="Google Shape;204;p21"/>
          <p:cNvSpPr txBox="1"/>
          <p:nvPr/>
        </p:nvSpPr>
        <p:spPr>
          <a:xfrm>
            <a:off x="7345626" y="3097063"/>
            <a:ext cx="1365600" cy="1904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US" sz="1600" b="1" dirty="0">
                <a:solidFill>
                  <a:schemeClr val="dk1"/>
                </a:solidFill>
                <a:latin typeface="Century Gothic"/>
                <a:ea typeface="Century Gothic"/>
                <a:cs typeface="Century Gothic"/>
                <a:sym typeface="Century Gothic"/>
              </a:rPr>
              <a:t>Service Scholars</a:t>
            </a:r>
            <a:endParaRPr sz="1600" b="1" dirty="0">
              <a:solidFill>
                <a:schemeClr val="dk1"/>
              </a:solidFill>
              <a:latin typeface="Century Gothic"/>
              <a:ea typeface="Century Gothic"/>
              <a:cs typeface="Century Gothic"/>
              <a:sym typeface="Century Gothic"/>
            </a:endParaRPr>
          </a:p>
          <a:p>
            <a:pPr marL="0" marR="0" lvl="0" indent="0" algn="ctr" rtl="0">
              <a:lnSpc>
                <a:spcPct val="90000"/>
              </a:lnSpc>
              <a:spcBef>
                <a:spcPts val="0"/>
              </a:spcBef>
              <a:spcAft>
                <a:spcPts val="0"/>
              </a:spcAft>
              <a:buNone/>
            </a:pPr>
            <a:endParaRPr sz="1600" b="1" dirty="0">
              <a:solidFill>
                <a:schemeClr val="dk1"/>
              </a:solidFill>
              <a:latin typeface="Century Gothic"/>
              <a:ea typeface="Century Gothic"/>
              <a:cs typeface="Century Gothic"/>
              <a:sym typeface="Century Gothic"/>
            </a:endParaRPr>
          </a:p>
          <a:p>
            <a:pPr marL="0" marR="0" lvl="0" indent="0" algn="ctr" rtl="0">
              <a:lnSpc>
                <a:spcPct val="90000"/>
              </a:lnSpc>
              <a:spcBef>
                <a:spcPts val="0"/>
              </a:spcBef>
              <a:spcAft>
                <a:spcPts val="0"/>
              </a:spcAft>
              <a:buNone/>
            </a:pPr>
            <a:r>
              <a:rPr lang="en-US" sz="1600" b="1" dirty="0">
                <a:solidFill>
                  <a:schemeClr val="dk1"/>
                </a:solidFill>
                <a:latin typeface="Century Gothic"/>
                <a:ea typeface="Century Gothic"/>
                <a:cs typeface="Century Gothic"/>
                <a:sym typeface="Century Gothic"/>
              </a:rPr>
              <a:t>First Generation Scholars</a:t>
            </a:r>
            <a:endParaRPr sz="1600" b="1" dirty="0">
              <a:solidFill>
                <a:schemeClr val="dk1"/>
              </a:solidFill>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7"/>
          <p:cNvSpPr txBox="1">
            <a:spLocks noGrp="1"/>
          </p:cNvSpPr>
          <p:nvPr>
            <p:ph type="title"/>
          </p:nvPr>
        </p:nvSpPr>
        <p:spPr>
          <a:xfrm>
            <a:off x="2705658" y="100074"/>
            <a:ext cx="8911687" cy="1280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sz="3600" b="1" i="0" u="none" strike="noStrike" cap="none">
                <a:solidFill>
                  <a:srgbClr val="262626"/>
                </a:solidFill>
                <a:latin typeface="Century Gothic"/>
                <a:ea typeface="Century Gothic"/>
                <a:cs typeface="Century Gothic"/>
                <a:sym typeface="Century Gothic"/>
              </a:rPr>
              <a:t>NURS 312 Palliative and End of Life Care</a:t>
            </a:r>
            <a:br>
              <a:rPr lang="en-US" sz="3600" b="1" i="0" u="none" strike="noStrike" cap="none">
                <a:solidFill>
                  <a:srgbClr val="262626"/>
                </a:solidFill>
                <a:latin typeface="Century Gothic"/>
                <a:ea typeface="Century Gothic"/>
                <a:cs typeface="Century Gothic"/>
                <a:sym typeface="Century Gothic"/>
              </a:rPr>
            </a:br>
            <a:r>
              <a:rPr lang="en-US" sz="3600" b="1" i="0" u="none" strike="noStrike" cap="none">
                <a:solidFill>
                  <a:srgbClr val="262626"/>
                </a:solidFill>
                <a:latin typeface="Century Gothic"/>
                <a:ea typeface="Century Gothic"/>
                <a:cs typeface="Century Gothic"/>
                <a:sym typeface="Century Gothic"/>
              </a:rPr>
              <a:t>with Comfort Care Homes</a:t>
            </a:r>
            <a:endParaRPr sz="3600" b="0" i="0" u="none" strike="noStrike" cap="none">
              <a:solidFill>
                <a:srgbClr val="262626"/>
              </a:solidFill>
              <a:latin typeface="Century Gothic"/>
              <a:ea typeface="Century Gothic"/>
              <a:cs typeface="Century Gothic"/>
              <a:sym typeface="Century Gothic"/>
            </a:endParaRPr>
          </a:p>
        </p:txBody>
      </p:sp>
      <p:sp>
        <p:nvSpPr>
          <p:cNvPr id="324" name="Google Shape;324;p37"/>
          <p:cNvSpPr/>
          <p:nvPr/>
        </p:nvSpPr>
        <p:spPr>
          <a:xfrm>
            <a:off x="2592924" y="1244907"/>
            <a:ext cx="8801623" cy="2640723"/>
          </a:xfrm>
          <a:prstGeom prst="rect">
            <a:avLst/>
          </a:prstGeom>
          <a:noFill/>
          <a:ln>
            <a:noFill/>
          </a:ln>
        </p:spPr>
        <p:txBody>
          <a:bodyPr spcFirstLastPara="1" wrap="square" lIns="91425" tIns="45700" rIns="91425" bIns="45700" anchor="t" anchorCtr="0">
            <a:noAutofit/>
          </a:bodyPr>
          <a:lstStyle/>
          <a:p>
            <a:pPr marL="514350" marR="0" lvl="0" indent="-285750" algn="l" rtl="0">
              <a:lnSpc>
                <a:spcPct val="115000"/>
              </a:lnSpc>
              <a:spcBef>
                <a:spcPts val="0"/>
              </a:spcBef>
              <a:spcAft>
                <a:spcPts val="0"/>
              </a:spcAft>
              <a:buClr>
                <a:schemeClr val="dk1"/>
              </a:buClr>
              <a:buSzPts val="1800"/>
              <a:buFont typeface="Noto Sans Symbols"/>
              <a:buChar char="❖"/>
            </a:pPr>
            <a:r>
              <a:rPr lang="en-US" sz="1800">
                <a:solidFill>
                  <a:schemeClr val="dk1"/>
                </a:solidFill>
                <a:latin typeface="Century Gothic"/>
                <a:ea typeface="Century Gothic"/>
                <a:cs typeface="Century Gothic"/>
                <a:sym typeface="Century Gothic"/>
              </a:rPr>
              <a:t>Students will engage in 16 hours of hands-on, client support work at one of the listed comfort care homes. Work can include the following:</a:t>
            </a:r>
            <a:endParaRPr sz="1800">
              <a:solidFill>
                <a:schemeClr val="dk1"/>
              </a:solidFill>
              <a:latin typeface="Century Gothic"/>
              <a:ea typeface="Century Gothic"/>
              <a:cs typeface="Century Gothic"/>
              <a:sym typeface="Century Gothic"/>
            </a:endParaRPr>
          </a:p>
          <a:p>
            <a:pPr marL="800100" marR="0" lvl="1" indent="-342900" algn="l" rtl="0">
              <a:lnSpc>
                <a:spcPct val="115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entury Gothic"/>
                <a:ea typeface="Century Gothic"/>
                <a:cs typeface="Century Gothic"/>
                <a:sym typeface="Century Gothic"/>
              </a:rPr>
              <a:t>observing clients/staff/interactions  </a:t>
            </a:r>
            <a:endParaRPr/>
          </a:p>
          <a:p>
            <a:pPr marL="800100" marR="0" lvl="1" indent="-342900" algn="l" rtl="0">
              <a:lnSpc>
                <a:spcPct val="115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entury Gothic"/>
                <a:ea typeface="Century Gothic"/>
                <a:cs typeface="Century Gothic"/>
                <a:sym typeface="Century Gothic"/>
              </a:rPr>
              <a:t>spending time with an identified client (reading, talking, playing an instrument)</a:t>
            </a:r>
            <a:endParaRPr/>
          </a:p>
          <a:p>
            <a:pPr marL="800100" marR="0" lvl="1" indent="-342900" algn="l" rtl="0">
              <a:lnSpc>
                <a:spcPct val="115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entury Gothic"/>
                <a:ea typeface="Century Gothic"/>
                <a:cs typeface="Century Gothic"/>
                <a:sym typeface="Century Gothic"/>
              </a:rPr>
              <a:t>identifying a need of the home and developing a project to meet that need</a:t>
            </a:r>
            <a:endParaRPr/>
          </a:p>
          <a:p>
            <a:pPr marL="800100" marR="0" lvl="1" indent="-342900" algn="l" rtl="0">
              <a:lnSpc>
                <a:spcPct val="115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entury Gothic"/>
                <a:ea typeface="Century Gothic"/>
                <a:cs typeface="Century Gothic"/>
                <a:sym typeface="Century Gothic"/>
              </a:rPr>
              <a:t>supporting programmatic needs including cooking, office help etc.</a:t>
            </a:r>
            <a:endParaRPr/>
          </a:p>
        </p:txBody>
      </p:sp>
      <p:pic>
        <p:nvPicPr>
          <p:cNvPr id="325" name="Google Shape;325;p37"/>
          <p:cNvPicPr preferRelativeResize="0"/>
          <p:nvPr/>
        </p:nvPicPr>
        <p:blipFill rotWithShape="1">
          <a:blip r:embed="rId3">
            <a:alphaModFix/>
          </a:blip>
          <a:srcRect/>
          <a:stretch/>
        </p:blipFill>
        <p:spPr>
          <a:xfrm>
            <a:off x="2269916" y="4390018"/>
            <a:ext cx="3372285" cy="2238354"/>
          </a:xfrm>
          <a:prstGeom prst="rect">
            <a:avLst/>
          </a:prstGeom>
          <a:noFill/>
          <a:ln>
            <a:noFill/>
          </a:ln>
        </p:spPr>
      </p:pic>
      <p:pic>
        <p:nvPicPr>
          <p:cNvPr id="326" name="Google Shape;326;p37"/>
          <p:cNvPicPr preferRelativeResize="0"/>
          <p:nvPr/>
        </p:nvPicPr>
        <p:blipFill rotWithShape="1">
          <a:blip r:embed="rId4">
            <a:alphaModFix/>
          </a:blip>
          <a:srcRect/>
          <a:stretch/>
        </p:blipFill>
        <p:spPr>
          <a:xfrm>
            <a:off x="8162830" y="4473894"/>
            <a:ext cx="3231717" cy="2154478"/>
          </a:xfrm>
          <a:prstGeom prst="rect">
            <a:avLst/>
          </a:prstGeom>
          <a:noFill/>
          <a:ln>
            <a:noFill/>
          </a:ln>
        </p:spPr>
      </p:pic>
      <p:pic>
        <p:nvPicPr>
          <p:cNvPr id="327" name="Google Shape;327;p37"/>
          <p:cNvPicPr preferRelativeResize="0"/>
          <p:nvPr/>
        </p:nvPicPr>
        <p:blipFill rotWithShape="1">
          <a:blip r:embed="rId5">
            <a:alphaModFix/>
          </a:blip>
          <a:srcRect/>
          <a:stretch/>
        </p:blipFill>
        <p:spPr>
          <a:xfrm>
            <a:off x="5910487" y="3885630"/>
            <a:ext cx="1984057" cy="297237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8"/>
          <p:cNvSpPr txBox="1">
            <a:spLocks noGrp="1"/>
          </p:cNvSpPr>
          <p:nvPr>
            <p:ph type="title"/>
          </p:nvPr>
        </p:nvSpPr>
        <p:spPr>
          <a:xfrm>
            <a:off x="2504574" y="237585"/>
            <a:ext cx="8911800" cy="1281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1"/>
              <a:t>POSC 224: Campaigns and Elections</a:t>
            </a:r>
            <a:endParaRPr b="1"/>
          </a:p>
        </p:txBody>
      </p:sp>
      <p:sp>
        <p:nvSpPr>
          <p:cNvPr id="334" name="Google Shape;334;p38"/>
          <p:cNvSpPr txBox="1"/>
          <p:nvPr/>
        </p:nvSpPr>
        <p:spPr>
          <a:xfrm>
            <a:off x="2059684" y="878085"/>
            <a:ext cx="6518832" cy="572725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dirty="0">
                <a:solidFill>
                  <a:schemeClr val="dk1"/>
                </a:solidFill>
                <a:latin typeface="Century Gothic"/>
                <a:ea typeface="Century Gothic"/>
                <a:cs typeface="Century Gothic"/>
                <a:sym typeface="Century Gothic"/>
              </a:rPr>
              <a:t>Students will participate in collaborative discussions with seniors from St. John’s Meadows on pre-identified political science topics related to campaigns and elections. All will participate in discussion as both leader and follower – as both teacher and learner. </a:t>
            </a:r>
            <a:endParaRPr sz="1800" dirty="0">
              <a:solidFill>
                <a:schemeClr val="dk1"/>
              </a:solidFill>
              <a:latin typeface="Century Gothic"/>
              <a:ea typeface="Century Gothic"/>
              <a:cs typeface="Century Gothic"/>
              <a:sym typeface="Century Gothic"/>
            </a:endParaRPr>
          </a:p>
          <a:p>
            <a:pPr marL="0" lvl="0" indent="0" rtl="0">
              <a:spcBef>
                <a:spcPts val="0"/>
              </a:spcBef>
              <a:spcAft>
                <a:spcPts val="0"/>
              </a:spcAft>
              <a:buNone/>
            </a:pPr>
            <a:endParaRPr sz="1800" dirty="0">
              <a:solidFill>
                <a:schemeClr val="dk1"/>
              </a:solidFill>
              <a:latin typeface="Century Gothic"/>
              <a:ea typeface="Century Gothic"/>
              <a:cs typeface="Century Gothic"/>
              <a:sym typeface="Century Gothic"/>
            </a:endParaRPr>
          </a:p>
          <a:p>
            <a:pPr marL="0" lvl="0" indent="0" rtl="0">
              <a:spcBef>
                <a:spcPts val="0"/>
              </a:spcBef>
              <a:spcAft>
                <a:spcPts val="0"/>
              </a:spcAft>
              <a:buNone/>
            </a:pPr>
            <a:r>
              <a:rPr lang="en-US" sz="1800" dirty="0">
                <a:solidFill>
                  <a:schemeClr val="dk1"/>
                </a:solidFill>
                <a:latin typeface="Century Gothic"/>
                <a:ea typeface="Century Gothic"/>
                <a:cs typeface="Century Gothic"/>
                <a:sym typeface="Century Gothic"/>
              </a:rPr>
              <a:t>The primary goal of the discussions is to apply and discuss concepts and theories behind campaigns and elections to the 2018 midterms. Conversations will also focus on how and why individuals have come to form the beliefs they hold. </a:t>
            </a:r>
            <a:endParaRPr sz="1800" dirty="0">
              <a:solidFill>
                <a:schemeClr val="dk1"/>
              </a:solidFill>
              <a:latin typeface="Century Gothic"/>
              <a:ea typeface="Century Gothic"/>
              <a:cs typeface="Century Gothic"/>
              <a:sym typeface="Century Gothic"/>
            </a:endParaRPr>
          </a:p>
          <a:p>
            <a:pPr marL="0" lvl="0" indent="0" rtl="0">
              <a:spcBef>
                <a:spcPts val="0"/>
              </a:spcBef>
              <a:spcAft>
                <a:spcPts val="0"/>
              </a:spcAft>
              <a:buNone/>
            </a:pPr>
            <a:endParaRPr sz="1800" dirty="0">
              <a:solidFill>
                <a:schemeClr val="dk1"/>
              </a:solidFill>
              <a:latin typeface="Century Gothic"/>
              <a:ea typeface="Century Gothic"/>
              <a:cs typeface="Century Gothic"/>
              <a:sym typeface="Century Gothic"/>
            </a:endParaRPr>
          </a:p>
          <a:p>
            <a:pPr marL="0" lvl="0" indent="0" rtl="0">
              <a:spcBef>
                <a:spcPts val="0"/>
              </a:spcBef>
              <a:spcAft>
                <a:spcPts val="0"/>
              </a:spcAft>
              <a:buNone/>
            </a:pPr>
            <a:r>
              <a:rPr lang="en-US" sz="1800" dirty="0">
                <a:solidFill>
                  <a:schemeClr val="dk1"/>
                </a:solidFill>
                <a:latin typeface="Century Gothic"/>
                <a:ea typeface="Century Gothic"/>
                <a:cs typeface="Century Gothic"/>
                <a:sym typeface="Century Gothic"/>
              </a:rPr>
              <a:t>Topics will include the following:</a:t>
            </a:r>
            <a:endParaRPr sz="1800" dirty="0">
              <a:solidFill>
                <a:schemeClr val="dk1"/>
              </a:solidFill>
              <a:latin typeface="Century Gothic"/>
              <a:ea typeface="Century Gothic"/>
              <a:cs typeface="Century Gothic"/>
              <a:sym typeface="Century Gothic"/>
            </a:endParaRPr>
          </a:p>
          <a:p>
            <a:pPr marL="457200" lvl="0" indent="0" rtl="0">
              <a:spcBef>
                <a:spcPts val="0"/>
              </a:spcBef>
              <a:spcAft>
                <a:spcPts val="0"/>
              </a:spcAft>
              <a:buNone/>
            </a:pPr>
            <a:endParaRPr sz="1800" dirty="0">
              <a:solidFill>
                <a:schemeClr val="dk1"/>
              </a:solidFill>
              <a:latin typeface="Century Gothic"/>
              <a:ea typeface="Century Gothic"/>
              <a:cs typeface="Century Gothic"/>
              <a:sym typeface="Century Gothic"/>
            </a:endParaRPr>
          </a:p>
          <a:p>
            <a:pPr marL="457200" lvl="0" indent="-342900" rtl="0">
              <a:spcBef>
                <a:spcPts val="0"/>
              </a:spcBef>
              <a:spcAft>
                <a:spcPts val="0"/>
              </a:spcAft>
              <a:buClr>
                <a:schemeClr val="dk1"/>
              </a:buClr>
              <a:buSzPts val="1800"/>
              <a:buFont typeface="Century Gothic"/>
              <a:buChar char="●"/>
            </a:pPr>
            <a:r>
              <a:rPr lang="en-US" sz="1800" dirty="0">
                <a:solidFill>
                  <a:schemeClr val="dk1"/>
                </a:solidFill>
                <a:latin typeface="Century Gothic"/>
                <a:ea typeface="Century Gothic"/>
                <a:cs typeface="Century Gothic"/>
                <a:sym typeface="Century Gothic"/>
              </a:rPr>
              <a:t>Political parties, gerrymandering</a:t>
            </a:r>
            <a:endParaRPr sz="1800" dirty="0">
              <a:solidFill>
                <a:schemeClr val="dk1"/>
              </a:solidFill>
              <a:latin typeface="Century Gothic"/>
              <a:ea typeface="Century Gothic"/>
              <a:cs typeface="Century Gothic"/>
              <a:sym typeface="Century Gothic"/>
            </a:endParaRPr>
          </a:p>
          <a:p>
            <a:pPr marL="457200" lvl="0" indent="-342900" rtl="0">
              <a:spcBef>
                <a:spcPts val="0"/>
              </a:spcBef>
              <a:spcAft>
                <a:spcPts val="0"/>
              </a:spcAft>
              <a:buClr>
                <a:schemeClr val="dk1"/>
              </a:buClr>
              <a:buSzPts val="1800"/>
              <a:buFont typeface="Century Gothic"/>
              <a:buChar char="●"/>
            </a:pPr>
            <a:r>
              <a:rPr lang="en-US" sz="1800" dirty="0">
                <a:solidFill>
                  <a:schemeClr val="dk1"/>
                </a:solidFill>
                <a:latin typeface="Century Gothic"/>
                <a:ea typeface="Century Gothic"/>
                <a:cs typeface="Century Gothic"/>
                <a:sym typeface="Century Gothic"/>
              </a:rPr>
              <a:t>Policy platforms and candidate traits</a:t>
            </a:r>
            <a:endParaRPr sz="1800" dirty="0">
              <a:solidFill>
                <a:schemeClr val="dk1"/>
              </a:solidFill>
              <a:latin typeface="Century Gothic"/>
              <a:ea typeface="Century Gothic"/>
              <a:cs typeface="Century Gothic"/>
              <a:sym typeface="Century Gothic"/>
            </a:endParaRPr>
          </a:p>
          <a:p>
            <a:pPr marL="457200" lvl="0" indent="-342900" rtl="0">
              <a:spcBef>
                <a:spcPts val="0"/>
              </a:spcBef>
              <a:spcAft>
                <a:spcPts val="0"/>
              </a:spcAft>
              <a:buClr>
                <a:schemeClr val="dk1"/>
              </a:buClr>
              <a:buSzPts val="1800"/>
              <a:buFont typeface="Century Gothic"/>
              <a:buChar char="●"/>
            </a:pPr>
            <a:r>
              <a:rPr lang="en-US" sz="1800" dirty="0">
                <a:solidFill>
                  <a:schemeClr val="dk1"/>
                </a:solidFill>
                <a:latin typeface="Century Gothic"/>
                <a:ea typeface="Century Gothic"/>
                <a:cs typeface="Century Gothic"/>
                <a:sym typeface="Century Gothic"/>
              </a:rPr>
              <a:t>Money in politics</a:t>
            </a:r>
            <a:endParaRPr sz="1800" dirty="0">
              <a:solidFill>
                <a:schemeClr val="dk1"/>
              </a:solidFill>
              <a:latin typeface="Century Gothic"/>
              <a:ea typeface="Century Gothic"/>
              <a:cs typeface="Century Gothic"/>
              <a:sym typeface="Century Gothic"/>
            </a:endParaRPr>
          </a:p>
          <a:p>
            <a:pPr marL="457200" lvl="0" indent="-342900" rtl="0">
              <a:spcBef>
                <a:spcPts val="0"/>
              </a:spcBef>
              <a:spcAft>
                <a:spcPts val="0"/>
              </a:spcAft>
              <a:buClr>
                <a:schemeClr val="dk1"/>
              </a:buClr>
              <a:buSzPts val="1800"/>
              <a:buFont typeface="Century Gothic"/>
              <a:buChar char="●"/>
            </a:pPr>
            <a:r>
              <a:rPr lang="en-US" sz="1800" dirty="0">
                <a:solidFill>
                  <a:schemeClr val="dk1"/>
                </a:solidFill>
                <a:latin typeface="Century Gothic"/>
                <a:ea typeface="Century Gothic"/>
                <a:cs typeface="Century Gothic"/>
                <a:sym typeface="Century Gothic"/>
              </a:rPr>
              <a:t>Forecasting, media coverage</a:t>
            </a:r>
            <a:endParaRPr sz="1800" dirty="0">
              <a:solidFill>
                <a:schemeClr val="dk1"/>
              </a:solidFill>
              <a:latin typeface="Century Gothic"/>
              <a:ea typeface="Century Gothic"/>
              <a:cs typeface="Century Gothic"/>
              <a:sym typeface="Century Gothic"/>
            </a:endParaRPr>
          </a:p>
          <a:p>
            <a:pPr marL="457200" lvl="0" indent="-342900" rtl="0">
              <a:spcBef>
                <a:spcPts val="0"/>
              </a:spcBef>
              <a:spcAft>
                <a:spcPts val="0"/>
              </a:spcAft>
              <a:buClr>
                <a:schemeClr val="dk1"/>
              </a:buClr>
              <a:buSzPts val="1800"/>
              <a:buFont typeface="Century Gothic"/>
              <a:buChar char="●"/>
            </a:pPr>
            <a:r>
              <a:rPr lang="en-US" sz="1800" dirty="0">
                <a:solidFill>
                  <a:schemeClr val="dk1"/>
                </a:solidFill>
                <a:latin typeface="Century Gothic"/>
                <a:ea typeface="Century Gothic"/>
                <a:cs typeface="Century Gothic"/>
                <a:sym typeface="Century Gothic"/>
              </a:rPr>
              <a:t>Vote choice and turnout</a:t>
            </a:r>
            <a:endParaRPr sz="1800" dirty="0">
              <a:solidFill>
                <a:schemeClr val="dk1"/>
              </a:solidFill>
              <a:latin typeface="Century Gothic"/>
              <a:ea typeface="Century Gothic"/>
              <a:cs typeface="Century Gothic"/>
              <a:sym typeface="Century Gothic"/>
            </a:endParaRPr>
          </a:p>
          <a:p>
            <a:pPr marL="457200" lvl="0" indent="-342900" rtl="0">
              <a:spcBef>
                <a:spcPts val="0"/>
              </a:spcBef>
              <a:spcAft>
                <a:spcPts val="0"/>
              </a:spcAft>
              <a:buClr>
                <a:schemeClr val="dk1"/>
              </a:buClr>
              <a:buSzPts val="1800"/>
              <a:buFont typeface="Century Gothic"/>
              <a:buChar char="●"/>
            </a:pPr>
            <a:r>
              <a:rPr lang="en-US" sz="1800" dirty="0">
                <a:solidFill>
                  <a:schemeClr val="dk1"/>
                </a:solidFill>
                <a:latin typeface="Century Gothic"/>
                <a:ea typeface="Century Gothic"/>
                <a:cs typeface="Century Gothic"/>
                <a:sym typeface="Century Gothic"/>
              </a:rPr>
              <a:t>Modern campaigns and elections in historical and international context</a:t>
            </a:r>
            <a:endParaRPr sz="1800" dirty="0">
              <a:solidFill>
                <a:schemeClr val="dk1"/>
              </a:solidFill>
              <a:latin typeface="Century Gothic"/>
              <a:ea typeface="Century Gothic"/>
              <a:cs typeface="Century Gothic"/>
              <a:sym typeface="Century Gothic"/>
            </a:endParaRPr>
          </a:p>
        </p:txBody>
      </p:sp>
      <p:pic>
        <p:nvPicPr>
          <p:cNvPr id="335" name="Google Shape;335;p38"/>
          <p:cNvPicPr preferRelativeResize="0"/>
          <p:nvPr/>
        </p:nvPicPr>
        <p:blipFill rotWithShape="1">
          <a:blip r:embed="rId3">
            <a:alphaModFix/>
          </a:blip>
          <a:srcRect l="9837" t="12034" r="15752" b="7359"/>
          <a:stretch/>
        </p:blipFill>
        <p:spPr>
          <a:xfrm>
            <a:off x="8302271" y="3870583"/>
            <a:ext cx="3390348" cy="244027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9"/>
          <p:cNvSpPr txBox="1">
            <a:spLocks noGrp="1"/>
          </p:cNvSpPr>
          <p:nvPr>
            <p:ph type="title"/>
          </p:nvPr>
        </p:nvSpPr>
        <p:spPr>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1"/>
              <a:t>PHIL 230CC: Philosophy of Education</a:t>
            </a:r>
            <a:endParaRPr b="1"/>
          </a:p>
        </p:txBody>
      </p:sp>
      <p:sp>
        <p:nvSpPr>
          <p:cNvPr id="342" name="Google Shape;342;p39"/>
          <p:cNvSpPr txBox="1"/>
          <p:nvPr/>
        </p:nvSpPr>
        <p:spPr>
          <a:xfrm>
            <a:off x="1722800" y="1278475"/>
            <a:ext cx="9950100" cy="1501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a:solidFill>
                  <a:schemeClr val="dk1"/>
                </a:solidFill>
                <a:latin typeface="Century Gothic"/>
                <a:ea typeface="Century Gothic"/>
                <a:cs typeface="Century Gothic"/>
                <a:sym typeface="Century Gothic"/>
              </a:rPr>
              <a:t>The course examines modern approaches to the philosophy of education, with emphasis on the work of thinkers such as Plato, Rousseau, Maritain, Whitehead, and Dewey. Topics include educational theory, the role of the school in society, the philosophical assumptions of curriculum development, and the problems of teacher accountability.</a:t>
            </a:r>
            <a:endParaRPr sz="1800">
              <a:solidFill>
                <a:schemeClr val="dk1"/>
              </a:solidFill>
              <a:latin typeface="Century Gothic"/>
              <a:ea typeface="Century Gothic"/>
              <a:cs typeface="Century Gothic"/>
              <a:sym typeface="Century Gothic"/>
            </a:endParaRPr>
          </a:p>
          <a:p>
            <a:pPr marL="457200" lvl="0" indent="0"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43" name="Google Shape;343;p39"/>
          <p:cNvPicPr preferRelativeResize="0"/>
          <p:nvPr/>
        </p:nvPicPr>
        <p:blipFill rotWithShape="1">
          <a:blip r:embed="rId3">
            <a:alphaModFix/>
          </a:blip>
          <a:srcRect t="21899" b="22702"/>
          <a:stretch/>
        </p:blipFill>
        <p:spPr>
          <a:xfrm>
            <a:off x="2274925" y="3073200"/>
            <a:ext cx="3611775" cy="2000925"/>
          </a:xfrm>
          <a:prstGeom prst="rect">
            <a:avLst/>
          </a:prstGeom>
          <a:noFill/>
          <a:ln>
            <a:noFill/>
          </a:ln>
        </p:spPr>
      </p:pic>
      <p:pic>
        <p:nvPicPr>
          <p:cNvPr id="344" name="Google Shape;344;p39"/>
          <p:cNvPicPr preferRelativeResize="0"/>
          <p:nvPr/>
        </p:nvPicPr>
        <p:blipFill rotWithShape="1">
          <a:blip r:embed="rId4">
            <a:alphaModFix/>
          </a:blip>
          <a:srcRect b="10047"/>
          <a:stretch/>
        </p:blipFill>
        <p:spPr>
          <a:xfrm>
            <a:off x="6293100" y="3073200"/>
            <a:ext cx="2224525" cy="2000925"/>
          </a:xfrm>
          <a:prstGeom prst="rect">
            <a:avLst/>
          </a:prstGeom>
          <a:noFill/>
          <a:ln>
            <a:noFill/>
          </a:ln>
        </p:spPr>
      </p:pic>
      <p:pic>
        <p:nvPicPr>
          <p:cNvPr id="345" name="Google Shape;345;p39"/>
          <p:cNvPicPr preferRelativeResize="0"/>
          <p:nvPr/>
        </p:nvPicPr>
        <p:blipFill rotWithShape="1">
          <a:blip r:embed="rId5">
            <a:alphaModFix/>
          </a:blip>
          <a:srcRect r="53111"/>
          <a:stretch/>
        </p:blipFill>
        <p:spPr>
          <a:xfrm>
            <a:off x="8833875" y="3073200"/>
            <a:ext cx="2670850" cy="1936175"/>
          </a:xfrm>
          <a:prstGeom prst="rect">
            <a:avLst/>
          </a:prstGeom>
          <a:noFill/>
          <a:ln>
            <a:noFill/>
          </a:ln>
        </p:spPr>
      </p:pic>
      <p:pic>
        <p:nvPicPr>
          <p:cNvPr id="346" name="Google Shape;346;p39"/>
          <p:cNvPicPr preferRelativeResize="0"/>
          <p:nvPr/>
        </p:nvPicPr>
        <p:blipFill>
          <a:blip r:embed="rId6">
            <a:alphaModFix/>
          </a:blip>
          <a:stretch>
            <a:fillRect/>
          </a:stretch>
        </p:blipFill>
        <p:spPr>
          <a:xfrm>
            <a:off x="4378513" y="5590650"/>
            <a:ext cx="4638675" cy="914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0"/>
          <p:cNvSpPr txBox="1">
            <a:spLocks noGrp="1"/>
          </p:cNvSpPr>
          <p:nvPr>
            <p:ph type="title"/>
          </p:nvPr>
        </p:nvSpPr>
        <p:spPr>
          <a:xfrm>
            <a:off x="1919275" y="314875"/>
            <a:ext cx="9952500" cy="8862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1"/>
              <a:t>COMM 363: Media Research and Analytics</a:t>
            </a:r>
            <a:endParaRPr b="1"/>
          </a:p>
        </p:txBody>
      </p:sp>
      <p:sp>
        <p:nvSpPr>
          <p:cNvPr id="353" name="Google Shape;353;p40"/>
          <p:cNvSpPr/>
          <p:nvPr/>
        </p:nvSpPr>
        <p:spPr>
          <a:xfrm>
            <a:off x="2592925" y="1123424"/>
            <a:ext cx="8911800" cy="3423900"/>
          </a:xfrm>
          <a:prstGeom prst="rect">
            <a:avLst/>
          </a:prstGeom>
          <a:noFill/>
          <a:ln>
            <a:noFill/>
          </a:ln>
        </p:spPr>
        <p:txBody>
          <a:bodyPr spcFirstLastPara="1" wrap="square" lIns="91425" tIns="45700" rIns="91425" bIns="45700" anchor="t" anchorCtr="0">
            <a:noAutofit/>
          </a:bodyPr>
          <a:lstStyle/>
          <a:p>
            <a:pPr marL="0" lvl="0" indent="0">
              <a:spcBef>
                <a:spcPts val="0"/>
              </a:spcBef>
              <a:spcAft>
                <a:spcPts val="0"/>
              </a:spcAft>
              <a:buNone/>
            </a:pPr>
            <a:r>
              <a:rPr lang="en-US" sz="1800">
                <a:solidFill>
                  <a:schemeClr val="dk1"/>
                </a:solidFill>
                <a:latin typeface="Century Gothic"/>
                <a:ea typeface="Century Gothic"/>
                <a:cs typeface="Century Gothic"/>
                <a:sym typeface="Century Gothic"/>
              </a:rPr>
              <a:t>It is time to put your web analytics &amp; media research skills to test by taking on a new and previously unexplored research area for the client. While all students will be required to complete a written and presentation component, the exact deliverables will be based on the media platform selected, the needs of the client, and may change based on ongoing conversations with the client.  </a:t>
            </a:r>
            <a:endParaRPr sz="1800">
              <a:solidFill>
                <a:schemeClr val="dk1"/>
              </a:solidFill>
              <a:latin typeface="Century Gothic"/>
              <a:ea typeface="Century Gothic"/>
              <a:cs typeface="Century Gothic"/>
              <a:sym typeface="Century Gothic"/>
            </a:endParaRPr>
          </a:p>
          <a:p>
            <a:pPr marL="0" lvl="0" indent="0">
              <a:spcBef>
                <a:spcPts val="0"/>
              </a:spcBef>
              <a:spcAft>
                <a:spcPts val="0"/>
              </a:spcAft>
              <a:buNone/>
            </a:pPr>
            <a:endParaRPr sz="1800">
              <a:solidFill>
                <a:schemeClr val="dk1"/>
              </a:solidFill>
              <a:latin typeface="Century Gothic"/>
              <a:ea typeface="Century Gothic"/>
              <a:cs typeface="Century Gothic"/>
              <a:sym typeface="Century Gothic"/>
            </a:endParaRPr>
          </a:p>
          <a:p>
            <a:pPr marL="0" lvl="0" indent="0">
              <a:spcBef>
                <a:spcPts val="0"/>
              </a:spcBef>
              <a:spcAft>
                <a:spcPts val="0"/>
              </a:spcAft>
              <a:buNone/>
            </a:pPr>
            <a:r>
              <a:rPr lang="en-US" sz="1800">
                <a:solidFill>
                  <a:schemeClr val="dk1"/>
                </a:solidFill>
                <a:latin typeface="Century Gothic"/>
                <a:ea typeface="Century Gothic"/>
                <a:cs typeface="Century Gothic"/>
                <a:sym typeface="Century Gothic"/>
              </a:rPr>
              <a:t>You will need to combine research methods, inferential statistics, and client communication in order to:</a:t>
            </a:r>
            <a:endParaRPr sz="1800">
              <a:solidFill>
                <a:schemeClr val="dk1"/>
              </a:solidFill>
              <a:latin typeface="Century Gothic"/>
              <a:ea typeface="Century Gothic"/>
              <a:cs typeface="Century Gothic"/>
              <a:sym typeface="Century Gothic"/>
            </a:endParaRPr>
          </a:p>
          <a:p>
            <a:pPr marL="0" lvl="0" indent="0" rtl="0">
              <a:spcBef>
                <a:spcPts val="0"/>
              </a:spcBef>
              <a:spcAft>
                <a:spcPts val="0"/>
              </a:spcAft>
              <a:buNone/>
            </a:pPr>
            <a:endParaRPr sz="1800">
              <a:solidFill>
                <a:schemeClr val="dk1"/>
              </a:solidFill>
              <a:latin typeface="Century Gothic"/>
              <a:ea typeface="Century Gothic"/>
              <a:cs typeface="Century Gothic"/>
              <a:sym typeface="Century Gothic"/>
            </a:endParaRPr>
          </a:p>
          <a:p>
            <a:pPr marL="0" lvl="0" indent="0" rtl="0">
              <a:spcBef>
                <a:spcPts val="0"/>
              </a:spcBef>
              <a:spcAft>
                <a:spcPts val="0"/>
              </a:spcAft>
              <a:buNone/>
            </a:pPr>
            <a:r>
              <a:rPr lang="en-US" sz="1800">
                <a:solidFill>
                  <a:schemeClr val="dk1"/>
                </a:solidFill>
                <a:latin typeface="Century Gothic"/>
                <a:ea typeface="Century Gothic"/>
                <a:cs typeface="Century Gothic"/>
                <a:sym typeface="Century Gothic"/>
              </a:rPr>
              <a:t>1) Audit the company’s existing digital product portfolio </a:t>
            </a:r>
            <a:endParaRPr sz="1800">
              <a:solidFill>
                <a:schemeClr val="dk1"/>
              </a:solidFill>
              <a:latin typeface="Century Gothic"/>
              <a:ea typeface="Century Gothic"/>
              <a:cs typeface="Century Gothic"/>
              <a:sym typeface="Century Gothic"/>
            </a:endParaRPr>
          </a:p>
          <a:p>
            <a:pPr marL="0" lvl="0" indent="0" rtl="0">
              <a:spcBef>
                <a:spcPts val="0"/>
              </a:spcBef>
              <a:spcAft>
                <a:spcPts val="0"/>
              </a:spcAft>
              <a:buClr>
                <a:schemeClr val="dk1"/>
              </a:buClr>
              <a:buSzPts val="1100"/>
              <a:buFont typeface="Arial"/>
              <a:buNone/>
            </a:pPr>
            <a:r>
              <a:rPr lang="en-US" sz="1800">
                <a:solidFill>
                  <a:schemeClr val="dk1"/>
                </a:solidFill>
                <a:latin typeface="Century Gothic"/>
                <a:ea typeface="Century Gothic"/>
                <a:cs typeface="Century Gothic"/>
                <a:sym typeface="Century Gothic"/>
              </a:rPr>
              <a:t>2) Develop a recommended communications plan for at least one of the company’s customer facing platforms. </a:t>
            </a:r>
            <a:endParaRPr sz="1800">
              <a:solidFill>
                <a:schemeClr val="dk1"/>
              </a:solidFill>
              <a:latin typeface="Century Gothic"/>
              <a:ea typeface="Century Gothic"/>
              <a:cs typeface="Century Gothic"/>
              <a:sym typeface="Century Gothic"/>
            </a:endParaRPr>
          </a:p>
          <a:p>
            <a:pPr marL="0" marR="0" lvl="0" indent="0" algn="l" rtl="0">
              <a:lnSpc>
                <a:spcPct val="115000"/>
              </a:lnSpc>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54" name="Google Shape;354;p40"/>
          <p:cNvPicPr preferRelativeResize="0"/>
          <p:nvPr/>
        </p:nvPicPr>
        <p:blipFill>
          <a:blip r:embed="rId3">
            <a:alphaModFix/>
          </a:blip>
          <a:stretch>
            <a:fillRect/>
          </a:stretch>
        </p:blipFill>
        <p:spPr>
          <a:xfrm>
            <a:off x="2736575" y="4754949"/>
            <a:ext cx="2028825" cy="1524000"/>
          </a:xfrm>
          <a:prstGeom prst="rect">
            <a:avLst/>
          </a:prstGeom>
          <a:noFill/>
          <a:ln>
            <a:noFill/>
          </a:ln>
        </p:spPr>
      </p:pic>
      <p:pic>
        <p:nvPicPr>
          <p:cNvPr id="355" name="Google Shape;355;p40"/>
          <p:cNvPicPr preferRelativeResize="0"/>
          <p:nvPr/>
        </p:nvPicPr>
        <p:blipFill>
          <a:blip r:embed="rId4">
            <a:alphaModFix/>
          </a:blip>
          <a:stretch>
            <a:fillRect/>
          </a:stretch>
        </p:blipFill>
        <p:spPr>
          <a:xfrm>
            <a:off x="6585350" y="4997837"/>
            <a:ext cx="2857500" cy="10382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1"/>
          <p:cNvSpPr txBox="1">
            <a:spLocks noGrp="1"/>
          </p:cNvSpPr>
          <p:nvPr>
            <p:ph type="title"/>
          </p:nvPr>
        </p:nvSpPr>
        <p:spPr>
          <a:xfrm>
            <a:off x="2592924" y="132081"/>
            <a:ext cx="8911687" cy="1280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240"/>
              <a:buFont typeface="Century Gothic"/>
              <a:buNone/>
            </a:pPr>
            <a:r>
              <a:rPr lang="en-US" sz="3240" b="1" i="0" u="none" strike="noStrike" cap="none">
                <a:solidFill>
                  <a:srgbClr val="262626"/>
                </a:solidFill>
                <a:latin typeface="Century Gothic"/>
                <a:ea typeface="Century Gothic"/>
                <a:cs typeface="Century Gothic"/>
                <a:sym typeface="Century Gothic"/>
              </a:rPr>
              <a:t>BIOL 406 Animal Natural History with Ganondagan Historic Site and Environmental Field Office</a:t>
            </a:r>
            <a:endParaRPr sz="3240" b="0" i="0" u="none" strike="noStrike" cap="none">
              <a:solidFill>
                <a:srgbClr val="262626"/>
              </a:solidFill>
              <a:latin typeface="Century Gothic"/>
              <a:ea typeface="Century Gothic"/>
              <a:cs typeface="Century Gothic"/>
              <a:sym typeface="Century Gothic"/>
            </a:endParaRPr>
          </a:p>
        </p:txBody>
      </p:sp>
      <p:sp>
        <p:nvSpPr>
          <p:cNvPr id="361" name="Google Shape;361;p41"/>
          <p:cNvSpPr/>
          <p:nvPr/>
        </p:nvSpPr>
        <p:spPr>
          <a:xfrm>
            <a:off x="2592923" y="1873002"/>
            <a:ext cx="8150268" cy="2308324"/>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Students will monitor the health of Great Brook and White Brook streams through electrofishing. Analysis will be added to the grant report for the Great Lakes Recreation Institute.</a:t>
            </a:r>
            <a:endParaRPr/>
          </a:p>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Students can also continue the bird and raptor surveying project.</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Students from both projects can present their findings to Ganondagan staff. </a:t>
            </a:r>
            <a:endParaRPr/>
          </a:p>
        </p:txBody>
      </p:sp>
      <p:pic>
        <p:nvPicPr>
          <p:cNvPr id="362" name="Google Shape;362;p41"/>
          <p:cNvPicPr preferRelativeResize="0"/>
          <p:nvPr/>
        </p:nvPicPr>
        <p:blipFill rotWithShape="1">
          <a:blip r:embed="rId3">
            <a:alphaModFix/>
          </a:blip>
          <a:srcRect r="22713" b="12087"/>
          <a:stretch/>
        </p:blipFill>
        <p:spPr>
          <a:xfrm>
            <a:off x="5644568" y="4227262"/>
            <a:ext cx="3394517" cy="2535901"/>
          </a:xfrm>
          <a:prstGeom prst="rect">
            <a:avLst/>
          </a:prstGeom>
          <a:noFill/>
          <a:ln>
            <a:noFill/>
          </a:ln>
        </p:spPr>
      </p:pic>
      <p:pic>
        <p:nvPicPr>
          <p:cNvPr id="363" name="Google Shape;363;p41" descr="C:\Users\wierzbib\AppData\Local\Microsoft\Windows\Temporary Internet Files\Content.Outlook\HMLX56KN\IMG_1656.JPG"/>
          <p:cNvPicPr preferRelativeResize="0"/>
          <p:nvPr/>
        </p:nvPicPr>
        <p:blipFill rotWithShape="1">
          <a:blip r:embed="rId4">
            <a:alphaModFix/>
          </a:blip>
          <a:srcRect r="16406"/>
          <a:stretch/>
        </p:blipFill>
        <p:spPr>
          <a:xfrm>
            <a:off x="2594481" y="4227262"/>
            <a:ext cx="2924439" cy="2489965"/>
          </a:xfrm>
          <a:prstGeom prst="rect">
            <a:avLst/>
          </a:prstGeom>
          <a:noFill/>
          <a:ln>
            <a:noFill/>
          </a:ln>
        </p:spPr>
      </p:pic>
      <p:pic>
        <p:nvPicPr>
          <p:cNvPr id="364" name="Google Shape;364;p41" descr="C:\Users\wierzbib\AppData\Local\Microsoft\Windows\Temporary Internet Files\Content.Outlook\HMLX56KN\IMG_1665.JPG"/>
          <p:cNvPicPr preferRelativeResize="0"/>
          <p:nvPr/>
        </p:nvPicPr>
        <p:blipFill rotWithShape="1">
          <a:blip r:embed="rId5">
            <a:alphaModFix/>
          </a:blip>
          <a:srcRect r="20349"/>
          <a:stretch/>
        </p:blipFill>
        <p:spPr>
          <a:xfrm>
            <a:off x="9290381" y="4273200"/>
            <a:ext cx="2548693" cy="244402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2"/>
          <p:cNvSpPr txBox="1">
            <a:spLocks noGrp="1"/>
          </p:cNvSpPr>
          <p:nvPr>
            <p:ph type="title"/>
          </p:nvPr>
        </p:nvSpPr>
        <p:spPr>
          <a:xfrm>
            <a:off x="2580398" y="173173"/>
            <a:ext cx="8911687" cy="1280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sz="3600" b="1" i="0" u="none" strike="noStrike" cap="none">
                <a:solidFill>
                  <a:srgbClr val="262626"/>
                </a:solidFill>
                <a:latin typeface="Century Gothic"/>
                <a:ea typeface="Century Gothic"/>
                <a:cs typeface="Century Gothic"/>
                <a:sym typeface="Century Gothic"/>
              </a:rPr>
              <a:t>BIOL 408 Ecological Field Methods with Genesee River Watch</a:t>
            </a:r>
            <a:endParaRPr sz="3600" b="0" i="0" u="none" strike="noStrike" cap="none">
              <a:solidFill>
                <a:srgbClr val="262626"/>
              </a:solidFill>
              <a:latin typeface="Century Gothic"/>
              <a:ea typeface="Century Gothic"/>
              <a:cs typeface="Century Gothic"/>
              <a:sym typeface="Century Gothic"/>
            </a:endParaRPr>
          </a:p>
        </p:txBody>
      </p:sp>
      <p:sp>
        <p:nvSpPr>
          <p:cNvPr id="370" name="Google Shape;370;p42"/>
          <p:cNvSpPr/>
          <p:nvPr/>
        </p:nvSpPr>
        <p:spPr>
          <a:xfrm>
            <a:off x="2896121" y="1341494"/>
            <a:ext cx="8563627" cy="2585323"/>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Students will research and gather information on biological qualities of the river including its organisms, biodiversity, and wild life. </a:t>
            </a: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Students will replicate the “cubic foot project” and focus their analysis on small areas of the river for broader application and education.   </a:t>
            </a:r>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Students will create a report of findings for GRW to use for the new Institute planning purposes and to provide raw material (photos and data) for GRW promotional materials and exhibits.  </a:t>
            </a:r>
            <a:endParaRPr sz="1800">
              <a:solidFill>
                <a:schemeClr val="dk1"/>
              </a:solidFill>
              <a:latin typeface="Century Gothic"/>
              <a:ea typeface="Century Gothic"/>
              <a:cs typeface="Century Gothic"/>
              <a:sym typeface="Century Gothic"/>
            </a:endParaRPr>
          </a:p>
        </p:txBody>
      </p:sp>
      <p:pic>
        <p:nvPicPr>
          <p:cNvPr id="371" name="Google Shape;371;p42"/>
          <p:cNvPicPr preferRelativeResize="0"/>
          <p:nvPr/>
        </p:nvPicPr>
        <p:blipFill rotWithShape="1">
          <a:blip r:embed="rId3">
            <a:alphaModFix/>
          </a:blip>
          <a:srcRect/>
          <a:stretch/>
        </p:blipFill>
        <p:spPr>
          <a:xfrm>
            <a:off x="3832964" y="4112752"/>
            <a:ext cx="3645596" cy="2430397"/>
          </a:xfrm>
          <a:prstGeom prst="rect">
            <a:avLst/>
          </a:prstGeom>
          <a:noFill/>
          <a:ln>
            <a:noFill/>
          </a:ln>
        </p:spPr>
      </p:pic>
      <p:pic>
        <p:nvPicPr>
          <p:cNvPr id="372" name="Google Shape;372;p42"/>
          <p:cNvPicPr preferRelativeResize="0"/>
          <p:nvPr/>
        </p:nvPicPr>
        <p:blipFill rotWithShape="1">
          <a:blip r:embed="rId4">
            <a:alphaModFix/>
          </a:blip>
          <a:srcRect/>
          <a:stretch/>
        </p:blipFill>
        <p:spPr>
          <a:xfrm>
            <a:off x="9181576" y="3741976"/>
            <a:ext cx="2278172" cy="303756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3"/>
          <p:cNvSpPr txBox="1">
            <a:spLocks noGrp="1"/>
          </p:cNvSpPr>
          <p:nvPr>
            <p:ph type="title"/>
          </p:nvPr>
        </p:nvSpPr>
        <p:spPr>
          <a:xfrm>
            <a:off x="2580398" y="173173"/>
            <a:ext cx="8911687" cy="1280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sz="3600" b="1" i="0" u="none" strike="noStrike" cap="none">
                <a:solidFill>
                  <a:srgbClr val="262626"/>
                </a:solidFill>
                <a:latin typeface="Century Gothic"/>
                <a:ea typeface="Century Gothic"/>
                <a:cs typeface="Century Gothic"/>
                <a:sym typeface="Century Gothic"/>
              </a:rPr>
              <a:t>CHEM 315L: Analytical Chemistry Lab</a:t>
            </a:r>
            <a:endParaRPr sz="3600" b="0" i="0" u="none" strike="noStrike" cap="none">
              <a:solidFill>
                <a:srgbClr val="262626"/>
              </a:solidFill>
              <a:latin typeface="Century Gothic"/>
              <a:ea typeface="Century Gothic"/>
              <a:cs typeface="Century Gothic"/>
              <a:sym typeface="Century Gothic"/>
            </a:endParaRPr>
          </a:p>
        </p:txBody>
      </p:sp>
      <p:sp>
        <p:nvSpPr>
          <p:cNvPr id="378" name="Google Shape;378;p43"/>
          <p:cNvSpPr/>
          <p:nvPr/>
        </p:nvSpPr>
        <p:spPr>
          <a:xfrm>
            <a:off x="2167701" y="888332"/>
            <a:ext cx="8563627" cy="2862322"/>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Students will gather water from designated sites identified as important by Genesee River Watch. </a:t>
            </a: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Students will test for the presence of total phosphorous and reactive phosphorous from the middle of the river </a:t>
            </a: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Will explore if there are sediment points that need monitoring that are indicated in the Kodak study. </a:t>
            </a: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Students may also work alongside citizen scientists during sampling day </a:t>
            </a:r>
            <a:endParaRPr/>
          </a:p>
        </p:txBody>
      </p:sp>
      <p:pic>
        <p:nvPicPr>
          <p:cNvPr id="379" name="Google Shape;379;p43"/>
          <p:cNvPicPr preferRelativeResize="0"/>
          <p:nvPr/>
        </p:nvPicPr>
        <p:blipFill rotWithShape="1">
          <a:blip r:embed="rId3">
            <a:alphaModFix/>
          </a:blip>
          <a:srcRect/>
          <a:stretch/>
        </p:blipFill>
        <p:spPr>
          <a:xfrm>
            <a:off x="2803918" y="4239772"/>
            <a:ext cx="3645596" cy="2050647"/>
          </a:xfrm>
          <a:prstGeom prst="rect">
            <a:avLst/>
          </a:prstGeom>
          <a:noFill/>
          <a:ln>
            <a:noFill/>
          </a:ln>
        </p:spPr>
      </p:pic>
      <p:pic>
        <p:nvPicPr>
          <p:cNvPr id="380" name="Google Shape;380;p43"/>
          <p:cNvPicPr preferRelativeResize="0"/>
          <p:nvPr/>
        </p:nvPicPr>
        <p:blipFill rotWithShape="1">
          <a:blip r:embed="rId4">
            <a:alphaModFix/>
          </a:blip>
          <a:srcRect/>
          <a:stretch/>
        </p:blipFill>
        <p:spPr>
          <a:xfrm>
            <a:off x="7828266" y="3750654"/>
            <a:ext cx="2022651" cy="303756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4"/>
          <p:cNvSpPr txBox="1">
            <a:spLocks noGrp="1"/>
          </p:cNvSpPr>
          <p:nvPr>
            <p:ph type="title"/>
          </p:nvPr>
        </p:nvSpPr>
        <p:spPr>
          <a:xfrm>
            <a:off x="2592924" y="160647"/>
            <a:ext cx="8911687" cy="1280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sz="3600" b="1" i="0" u="none" strike="noStrike" cap="none">
                <a:solidFill>
                  <a:srgbClr val="262626"/>
                </a:solidFill>
                <a:latin typeface="Century Gothic"/>
                <a:ea typeface="Century Gothic"/>
                <a:cs typeface="Century Gothic"/>
                <a:sym typeface="Century Gothic"/>
              </a:rPr>
              <a:t>POSC 211 Introduction to Public Policy</a:t>
            </a:r>
            <a:br>
              <a:rPr lang="en-US" sz="3600" b="1" i="0" u="none" strike="noStrike" cap="none">
                <a:solidFill>
                  <a:srgbClr val="262626"/>
                </a:solidFill>
                <a:latin typeface="Century Gothic"/>
                <a:ea typeface="Century Gothic"/>
                <a:cs typeface="Century Gothic"/>
                <a:sym typeface="Century Gothic"/>
              </a:rPr>
            </a:br>
            <a:r>
              <a:rPr lang="en-US" sz="3600" b="1" i="0" u="none" strike="noStrike" cap="none">
                <a:solidFill>
                  <a:srgbClr val="262626"/>
                </a:solidFill>
                <a:latin typeface="Century Gothic"/>
                <a:ea typeface="Century Gothic"/>
                <a:cs typeface="Century Gothic"/>
                <a:sym typeface="Century Gothic"/>
              </a:rPr>
              <a:t>with Genesee River Watch</a:t>
            </a:r>
            <a:endParaRPr sz="3600" b="0" i="0" u="none" strike="noStrike" cap="none">
              <a:solidFill>
                <a:srgbClr val="262626"/>
              </a:solidFill>
              <a:latin typeface="Century Gothic"/>
              <a:ea typeface="Century Gothic"/>
              <a:cs typeface="Century Gothic"/>
              <a:sym typeface="Century Gothic"/>
            </a:endParaRPr>
          </a:p>
        </p:txBody>
      </p:sp>
      <p:sp>
        <p:nvSpPr>
          <p:cNvPr id="386" name="Google Shape;386;p44"/>
          <p:cNvSpPr/>
          <p:nvPr/>
        </p:nvSpPr>
        <p:spPr>
          <a:xfrm>
            <a:off x="2592924" y="1441537"/>
            <a:ext cx="9108746" cy="2585323"/>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Students will examine the river as a case study for public policies and challenges with policy making. </a:t>
            </a: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Students will propose ideas for how to engage stakeholders in the river as important data for the growth of the Institute. </a:t>
            </a: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Students will also look at policy issues of other cities regarding how river policies came about and can they could be applied to Rochester.</a:t>
            </a:r>
            <a:endParaRPr sz="1800">
              <a:solidFill>
                <a:schemeClr val="dk1"/>
              </a:solidFill>
              <a:latin typeface="Times New Roman"/>
              <a:ea typeface="Times New Roman"/>
              <a:cs typeface="Times New Roman"/>
              <a:sym typeface="Times New Roman"/>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entury Gothic"/>
              <a:ea typeface="Century Gothic"/>
              <a:cs typeface="Century Gothic"/>
              <a:sym typeface="Century Gothic"/>
            </a:endParaRPr>
          </a:p>
        </p:txBody>
      </p:sp>
      <p:pic>
        <p:nvPicPr>
          <p:cNvPr id="387" name="Google Shape;387;p44"/>
          <p:cNvPicPr preferRelativeResize="0"/>
          <p:nvPr/>
        </p:nvPicPr>
        <p:blipFill rotWithShape="1">
          <a:blip r:embed="rId3">
            <a:alphaModFix/>
          </a:blip>
          <a:srcRect/>
          <a:stretch/>
        </p:blipFill>
        <p:spPr>
          <a:xfrm>
            <a:off x="2849218" y="3853069"/>
            <a:ext cx="3643244" cy="2732433"/>
          </a:xfrm>
          <a:prstGeom prst="rect">
            <a:avLst/>
          </a:prstGeom>
          <a:noFill/>
          <a:ln>
            <a:noFill/>
          </a:ln>
        </p:spPr>
      </p:pic>
      <p:pic>
        <p:nvPicPr>
          <p:cNvPr id="388" name="Google Shape;388;p44"/>
          <p:cNvPicPr preferRelativeResize="0"/>
          <p:nvPr/>
        </p:nvPicPr>
        <p:blipFill rotWithShape="1">
          <a:blip r:embed="rId4">
            <a:alphaModFix/>
          </a:blip>
          <a:srcRect/>
          <a:stretch/>
        </p:blipFill>
        <p:spPr>
          <a:xfrm>
            <a:off x="7147297" y="3848928"/>
            <a:ext cx="3648765" cy="27365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5"/>
          <p:cNvSpPr txBox="1">
            <a:spLocks noGrp="1"/>
          </p:cNvSpPr>
          <p:nvPr>
            <p:ph type="title"/>
          </p:nvPr>
        </p:nvSpPr>
        <p:spPr>
          <a:xfrm>
            <a:off x="2116899" y="624110"/>
            <a:ext cx="9920613" cy="1280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240"/>
              <a:buFont typeface="Century Gothic"/>
              <a:buNone/>
            </a:pPr>
            <a:r>
              <a:rPr lang="en-US" sz="3240" b="1" i="0" u="none" strike="noStrike" cap="none">
                <a:solidFill>
                  <a:srgbClr val="262626"/>
                </a:solidFill>
                <a:latin typeface="Century Gothic"/>
                <a:ea typeface="Century Gothic"/>
                <a:cs typeface="Century Gothic"/>
                <a:sym typeface="Century Gothic"/>
              </a:rPr>
              <a:t>EDUC 350 C, I &amp; A Math, Science, Technology I with YMCA After-School Program</a:t>
            </a:r>
            <a:endParaRPr sz="3240" b="0" i="0" u="none" strike="noStrike" cap="none">
              <a:solidFill>
                <a:srgbClr val="262626"/>
              </a:solidFill>
              <a:latin typeface="Century Gothic"/>
              <a:ea typeface="Century Gothic"/>
              <a:cs typeface="Century Gothic"/>
              <a:sym typeface="Century Gothic"/>
            </a:endParaRPr>
          </a:p>
        </p:txBody>
      </p:sp>
      <p:sp>
        <p:nvSpPr>
          <p:cNvPr id="394" name="Google Shape;394;p45"/>
          <p:cNvSpPr/>
          <p:nvPr/>
        </p:nvSpPr>
        <p:spPr>
          <a:xfrm>
            <a:off x="2116899" y="1815344"/>
            <a:ext cx="9703496" cy="1477328"/>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Students will design science lesson plans and teach children enrolled in the Carlson Metro YMCA after-school program about STEM. A primary goal is to enhance comfort, interest, and engagement with science. Principles will be introduced from the perspective of the arts. Field trips to arts organizations may be integrated such as to RMSC, MAG, Fisher, Artisan Works, glass blowing.  </a:t>
            </a:r>
            <a:endParaRPr sz="1800">
              <a:solidFill>
                <a:schemeClr val="dk1"/>
              </a:solidFill>
              <a:latin typeface="Century Gothic"/>
              <a:ea typeface="Century Gothic"/>
              <a:cs typeface="Century Gothic"/>
              <a:sym typeface="Century Gothic"/>
            </a:endParaRPr>
          </a:p>
        </p:txBody>
      </p:sp>
      <p:pic>
        <p:nvPicPr>
          <p:cNvPr id="395" name="Google Shape;395;p45"/>
          <p:cNvPicPr preferRelativeResize="0"/>
          <p:nvPr/>
        </p:nvPicPr>
        <p:blipFill rotWithShape="1">
          <a:blip r:embed="rId3">
            <a:alphaModFix/>
          </a:blip>
          <a:srcRect/>
          <a:stretch/>
        </p:blipFill>
        <p:spPr>
          <a:xfrm>
            <a:off x="3211110" y="3519814"/>
            <a:ext cx="2312476" cy="3081728"/>
          </a:xfrm>
          <a:prstGeom prst="rect">
            <a:avLst/>
          </a:prstGeom>
          <a:noFill/>
          <a:ln>
            <a:noFill/>
          </a:ln>
        </p:spPr>
      </p:pic>
      <p:pic>
        <p:nvPicPr>
          <p:cNvPr id="396" name="Google Shape;396;p45"/>
          <p:cNvPicPr preferRelativeResize="0"/>
          <p:nvPr/>
        </p:nvPicPr>
        <p:blipFill rotWithShape="1">
          <a:blip r:embed="rId4">
            <a:alphaModFix/>
          </a:blip>
          <a:srcRect/>
          <a:stretch/>
        </p:blipFill>
        <p:spPr>
          <a:xfrm>
            <a:off x="6768410" y="3707704"/>
            <a:ext cx="3676143" cy="27560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0"/>
          <p:cNvSpPr txBox="1"/>
          <p:nvPr/>
        </p:nvSpPr>
        <p:spPr>
          <a:xfrm>
            <a:off x="9094303" y="905447"/>
            <a:ext cx="2323200" cy="1107000"/>
          </a:xfrm>
          <a:prstGeom prst="rect">
            <a:avLst/>
          </a:prstGeom>
          <a:noFill/>
          <a:ln>
            <a:noFill/>
          </a:ln>
        </p:spPr>
        <p:txBody>
          <a:bodyPr spcFirstLastPara="1" wrap="square" lIns="91425" tIns="45700" rIns="91425" bIns="45700" anchor="t" anchorCtr="0">
            <a:noAutofit/>
          </a:bodyPr>
          <a:lstStyle/>
          <a:p>
            <a:pPr marL="457200" marR="0" lvl="0" indent="-228600" algn="ctr" rtl="0">
              <a:spcBef>
                <a:spcPts val="0"/>
              </a:spcBef>
              <a:spcAft>
                <a:spcPts val="0"/>
              </a:spcAft>
              <a:buNone/>
            </a:pPr>
            <a:r>
              <a:rPr lang="en-US" sz="3000" b="1" i="0" u="none" strike="noStrike" cap="none" dirty="0">
                <a:solidFill>
                  <a:srgbClr val="980000"/>
                </a:solidFill>
                <a:latin typeface="Garamond"/>
                <a:ea typeface="Garamond"/>
                <a:cs typeface="Garamond"/>
                <a:sym typeface="Garamond"/>
              </a:rPr>
              <a:t>Focus on </a:t>
            </a:r>
            <a:endParaRPr sz="3000" b="0" i="0" u="none" strike="noStrike" cap="none" dirty="0">
              <a:solidFill>
                <a:srgbClr val="980000"/>
              </a:solidFill>
              <a:latin typeface="Times New Roman"/>
              <a:ea typeface="Times New Roman"/>
              <a:cs typeface="Times New Roman"/>
              <a:sym typeface="Times New Roman"/>
            </a:endParaRPr>
          </a:p>
          <a:p>
            <a:pPr marL="457200" marR="0" lvl="0" indent="-228600" algn="ctr" rtl="0">
              <a:spcBef>
                <a:spcPts val="0"/>
              </a:spcBef>
              <a:spcAft>
                <a:spcPts val="0"/>
              </a:spcAft>
              <a:buNone/>
            </a:pPr>
            <a:r>
              <a:rPr lang="en-US" sz="3000" b="1" i="0" u="none" strike="noStrike" cap="none" dirty="0">
                <a:solidFill>
                  <a:srgbClr val="980000"/>
                </a:solidFill>
                <a:latin typeface="Garamond"/>
                <a:ea typeface="Garamond"/>
                <a:cs typeface="Garamond"/>
                <a:sym typeface="Garamond"/>
              </a:rPr>
              <a:t>Student &amp; Learning</a:t>
            </a:r>
            <a:r>
              <a:rPr lang="en-US" sz="3000" b="1" dirty="0">
                <a:solidFill>
                  <a:srgbClr val="980000"/>
                </a:solidFill>
                <a:latin typeface="Garamond"/>
                <a:ea typeface="Garamond"/>
                <a:cs typeface="Garamond"/>
                <a:sym typeface="Garamond"/>
              </a:rPr>
              <a:t> </a:t>
            </a:r>
            <a:endParaRPr sz="3000" b="0" i="0" u="none" strike="noStrike" cap="none" dirty="0">
              <a:solidFill>
                <a:srgbClr val="980000"/>
              </a:solidFill>
              <a:latin typeface="Times New Roman"/>
              <a:ea typeface="Times New Roman"/>
              <a:cs typeface="Times New Roman"/>
              <a:sym typeface="Times New Roman"/>
            </a:endParaRPr>
          </a:p>
        </p:txBody>
      </p:sp>
      <p:sp>
        <p:nvSpPr>
          <p:cNvPr id="182" name="Google Shape;182;p20"/>
          <p:cNvSpPr txBox="1"/>
          <p:nvPr/>
        </p:nvSpPr>
        <p:spPr>
          <a:xfrm>
            <a:off x="1503571" y="923005"/>
            <a:ext cx="2323200" cy="814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i="0" u="none" strike="noStrike" cap="none" dirty="0">
                <a:solidFill>
                  <a:srgbClr val="980000"/>
                </a:solidFill>
                <a:latin typeface="Garamond"/>
                <a:ea typeface="Garamond"/>
                <a:cs typeface="Garamond"/>
                <a:sym typeface="Garamond"/>
              </a:rPr>
              <a:t>Focus on Community &amp; Service</a:t>
            </a:r>
            <a:endParaRPr sz="3000" b="0" i="0" u="none" strike="noStrike" cap="none" dirty="0">
              <a:solidFill>
                <a:srgbClr val="980000"/>
              </a:solidFill>
              <a:latin typeface="Times New Roman"/>
              <a:ea typeface="Times New Roman"/>
              <a:cs typeface="Times New Roman"/>
              <a:sym typeface="Times New Roman"/>
            </a:endParaRPr>
          </a:p>
        </p:txBody>
      </p:sp>
      <p:sp>
        <p:nvSpPr>
          <p:cNvPr id="183" name="Google Shape;183;p20"/>
          <p:cNvSpPr txBox="1"/>
          <p:nvPr/>
        </p:nvSpPr>
        <p:spPr>
          <a:xfrm>
            <a:off x="4479419" y="3231645"/>
            <a:ext cx="36471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dirty="0">
                <a:solidFill>
                  <a:srgbClr val="980000"/>
                </a:solidFill>
                <a:latin typeface="Garamond"/>
                <a:ea typeface="Garamond"/>
                <a:cs typeface="Garamond"/>
                <a:sym typeface="Garamond"/>
              </a:rPr>
              <a:t>Service-Learning</a:t>
            </a:r>
            <a:endParaRPr sz="3000" b="1" dirty="0">
              <a:solidFill>
                <a:srgbClr val="980000"/>
              </a:solidFill>
              <a:latin typeface="Garamond"/>
              <a:ea typeface="Garamond"/>
              <a:cs typeface="Garamond"/>
              <a:sym typeface="Garamond"/>
            </a:endParaRPr>
          </a:p>
          <a:p>
            <a:pPr marL="0" marR="0" lvl="0" indent="0" algn="ctr" rtl="0">
              <a:spcBef>
                <a:spcPts val="0"/>
              </a:spcBef>
              <a:spcAft>
                <a:spcPts val="0"/>
              </a:spcAft>
              <a:buNone/>
            </a:pPr>
            <a:endParaRPr lang="en-US" sz="1800" b="1" i="0" u="none" strike="noStrike" cap="none" dirty="0" smtClean="0">
              <a:solidFill>
                <a:srgbClr val="000000"/>
              </a:solidFill>
              <a:latin typeface="Garamond"/>
              <a:ea typeface="Garamond"/>
              <a:cs typeface="Garamond"/>
              <a:sym typeface="Garamond"/>
            </a:endParaRPr>
          </a:p>
        </p:txBody>
      </p:sp>
      <p:sp>
        <p:nvSpPr>
          <p:cNvPr id="184" name="Google Shape;184;p20"/>
          <p:cNvSpPr/>
          <p:nvPr/>
        </p:nvSpPr>
        <p:spPr>
          <a:xfrm rot="10800000" flipH="1">
            <a:off x="1680236" y="2346492"/>
            <a:ext cx="9245466" cy="894020"/>
          </a:xfrm>
          <a:prstGeom prst="leftRightArrow">
            <a:avLst>
              <a:gd name="adj1" fmla="val 50000"/>
              <a:gd name="adj2" fmla="val 50000"/>
            </a:avLst>
          </a:prstGeom>
          <a:solidFill>
            <a:schemeClr val="accent1"/>
          </a:solidFill>
          <a:ln w="222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85" name="Google Shape;185;p20"/>
          <p:cNvSpPr txBox="1"/>
          <p:nvPr/>
        </p:nvSpPr>
        <p:spPr>
          <a:xfrm>
            <a:off x="4466368" y="1032409"/>
            <a:ext cx="3399300" cy="1162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dirty="0">
                <a:solidFill>
                  <a:srgbClr val="980000"/>
                </a:solidFill>
                <a:latin typeface="Garamond"/>
                <a:ea typeface="Garamond"/>
                <a:cs typeface="Garamond"/>
                <a:sym typeface="Garamond"/>
              </a:rPr>
              <a:t>Focus on </a:t>
            </a:r>
            <a:endParaRPr sz="3000" b="1" dirty="0">
              <a:solidFill>
                <a:srgbClr val="980000"/>
              </a:solidFill>
              <a:latin typeface="Garamond"/>
              <a:ea typeface="Garamond"/>
              <a:cs typeface="Garamond"/>
              <a:sym typeface="Garamond"/>
            </a:endParaRPr>
          </a:p>
          <a:p>
            <a:pPr marL="0" marR="0" lvl="0" indent="0" algn="ctr" rtl="0">
              <a:spcBef>
                <a:spcPts val="0"/>
              </a:spcBef>
              <a:spcAft>
                <a:spcPts val="0"/>
              </a:spcAft>
              <a:buNone/>
            </a:pPr>
            <a:r>
              <a:rPr lang="en-US" sz="3000" b="1" dirty="0">
                <a:solidFill>
                  <a:srgbClr val="980000"/>
                </a:solidFill>
                <a:latin typeface="Garamond"/>
                <a:ea typeface="Garamond"/>
                <a:cs typeface="Garamond"/>
                <a:sym typeface="Garamond"/>
              </a:rPr>
              <a:t>Mutual Benefit</a:t>
            </a:r>
            <a:endParaRPr sz="3000" b="1" dirty="0">
              <a:solidFill>
                <a:srgbClr val="980000"/>
              </a:solidFill>
              <a:latin typeface="Garamond"/>
              <a:ea typeface="Garamond"/>
              <a:cs typeface="Garamond"/>
              <a:sym typeface="Garamond"/>
            </a:endParaRPr>
          </a:p>
          <a:p>
            <a:pPr marL="0" marR="0" lvl="0" indent="0" algn="ctr" rtl="0">
              <a:spcBef>
                <a:spcPts val="0"/>
              </a:spcBef>
              <a:spcAft>
                <a:spcPts val="0"/>
              </a:spcAft>
              <a:buNone/>
            </a:pPr>
            <a:r>
              <a:rPr lang="en-US" sz="2400" b="1" dirty="0">
                <a:latin typeface="Garamond"/>
                <a:ea typeface="Garamond"/>
                <a:cs typeface="Garamond"/>
                <a:sym typeface="Garamond"/>
              </a:rPr>
              <a:t> </a:t>
            </a:r>
            <a:endParaRPr sz="2400" b="1" dirty="0">
              <a:solidFill>
                <a:schemeClr val="dk1"/>
              </a:solidFill>
              <a:latin typeface="Times New Roman"/>
              <a:ea typeface="Times New Roman"/>
              <a:cs typeface="Times New Roman"/>
              <a:sym typeface="Times New Roman"/>
            </a:endParaRPr>
          </a:p>
        </p:txBody>
      </p:sp>
      <p:sp>
        <p:nvSpPr>
          <p:cNvPr id="186" name="Google Shape;186;p20"/>
          <p:cNvSpPr txBox="1"/>
          <p:nvPr/>
        </p:nvSpPr>
        <p:spPr>
          <a:xfrm>
            <a:off x="970921" y="3392395"/>
            <a:ext cx="3388500" cy="566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smtClean="0">
                <a:solidFill>
                  <a:srgbClr val="000000"/>
                </a:solidFill>
                <a:latin typeface="Garamond"/>
                <a:ea typeface="Garamond"/>
                <a:cs typeface="Garamond"/>
                <a:sym typeface="Garamond"/>
              </a:rPr>
              <a:t>- Community Service</a:t>
            </a:r>
            <a:endParaRPr sz="18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800" b="1" dirty="0" smtClean="0">
                <a:solidFill>
                  <a:srgbClr val="000000"/>
                </a:solidFill>
                <a:latin typeface="Garamond"/>
                <a:ea typeface="Garamond"/>
                <a:cs typeface="Garamond"/>
                <a:sym typeface="Garamond"/>
              </a:rPr>
              <a:t>- Relay </a:t>
            </a:r>
            <a:r>
              <a:rPr lang="en-US" sz="1800" b="1" dirty="0">
                <a:solidFill>
                  <a:srgbClr val="000000"/>
                </a:solidFill>
                <a:latin typeface="Garamond"/>
                <a:ea typeface="Garamond"/>
                <a:cs typeface="Garamond"/>
                <a:sym typeface="Garamond"/>
              </a:rPr>
              <a:t>for </a:t>
            </a:r>
            <a:r>
              <a:rPr lang="en-US" sz="1800" b="1" dirty="0" smtClean="0">
                <a:solidFill>
                  <a:srgbClr val="000000"/>
                </a:solidFill>
                <a:latin typeface="Garamond"/>
                <a:ea typeface="Garamond"/>
                <a:cs typeface="Garamond"/>
                <a:sym typeface="Garamond"/>
              </a:rPr>
              <a:t>Life</a:t>
            </a:r>
          </a:p>
          <a:p>
            <a:pPr marL="0" marR="0" lvl="0" indent="0" algn="ctr" rtl="0">
              <a:spcBef>
                <a:spcPts val="0"/>
              </a:spcBef>
              <a:spcAft>
                <a:spcPts val="0"/>
              </a:spcAft>
              <a:buNone/>
            </a:pPr>
            <a:r>
              <a:rPr lang="en-US" sz="1800" b="1" dirty="0" smtClean="0">
                <a:solidFill>
                  <a:srgbClr val="000000"/>
                </a:solidFill>
                <a:latin typeface="Garamond"/>
                <a:ea typeface="Garamond"/>
                <a:cs typeface="Garamond"/>
                <a:sym typeface="Garamond"/>
              </a:rPr>
              <a:t>- SWAV</a:t>
            </a:r>
            <a:endParaRPr sz="1800" dirty="0">
              <a:solidFill>
                <a:schemeClr val="dk1"/>
              </a:solidFill>
              <a:latin typeface="Times New Roman"/>
              <a:ea typeface="Times New Roman"/>
              <a:cs typeface="Times New Roman"/>
              <a:sym typeface="Times New Roman"/>
            </a:endParaRPr>
          </a:p>
        </p:txBody>
      </p:sp>
      <p:sp>
        <p:nvSpPr>
          <p:cNvPr id="187" name="Google Shape;187;p20"/>
          <p:cNvSpPr txBox="1"/>
          <p:nvPr/>
        </p:nvSpPr>
        <p:spPr>
          <a:xfrm>
            <a:off x="9215946" y="3302299"/>
            <a:ext cx="2416800" cy="1093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smtClean="0">
                <a:solidFill>
                  <a:srgbClr val="000000"/>
                </a:solidFill>
                <a:latin typeface="Garamond"/>
                <a:ea typeface="Garamond"/>
                <a:cs typeface="Garamond"/>
                <a:sym typeface="Garamond"/>
              </a:rPr>
              <a:t>- Internships  </a:t>
            </a:r>
            <a:endParaRPr sz="18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800" b="1" dirty="0" smtClean="0">
                <a:solidFill>
                  <a:srgbClr val="000000"/>
                </a:solidFill>
                <a:latin typeface="Garamond"/>
                <a:ea typeface="Garamond"/>
                <a:cs typeface="Garamond"/>
                <a:sym typeface="Garamond"/>
              </a:rPr>
              <a:t>- Field Study</a:t>
            </a:r>
          </a:p>
          <a:p>
            <a:pPr marL="0" marR="0" lvl="0" indent="0" algn="ctr" rtl="0">
              <a:spcBef>
                <a:spcPts val="0"/>
              </a:spcBef>
              <a:spcAft>
                <a:spcPts val="0"/>
              </a:spcAft>
              <a:buNone/>
            </a:pPr>
            <a:r>
              <a:rPr lang="en-US" sz="1800" b="1" dirty="0" smtClean="0">
                <a:solidFill>
                  <a:srgbClr val="000000"/>
                </a:solidFill>
                <a:latin typeface="Garamond"/>
                <a:ea typeface="Garamond"/>
                <a:cs typeface="Garamond"/>
                <a:sym typeface="Garamond"/>
              </a:rPr>
              <a:t>- Nursing </a:t>
            </a:r>
            <a:r>
              <a:rPr lang="en-US" sz="1800" b="1" dirty="0" err="1" smtClean="0">
                <a:solidFill>
                  <a:srgbClr val="000000"/>
                </a:solidFill>
                <a:latin typeface="Garamond"/>
                <a:ea typeface="Garamond"/>
                <a:cs typeface="Garamond"/>
                <a:sym typeface="Garamond"/>
              </a:rPr>
              <a:t>Clinicals</a:t>
            </a:r>
            <a:r>
              <a:rPr lang="en-US" sz="1800" b="1" dirty="0" smtClean="0">
                <a:solidFill>
                  <a:srgbClr val="000000"/>
                </a:solidFill>
                <a:latin typeface="Garamond"/>
                <a:ea typeface="Garamond"/>
                <a:cs typeface="Garamond"/>
                <a:sym typeface="Garamond"/>
              </a:rPr>
              <a:t> </a:t>
            </a:r>
            <a:endParaRPr sz="1800" dirty="0">
              <a:solidFill>
                <a:schemeClr val="dk1"/>
              </a:solidFill>
              <a:latin typeface="Times New Roman"/>
              <a:ea typeface="Times New Roman"/>
              <a:cs typeface="Times New Roman"/>
              <a:sym typeface="Times New Roman"/>
            </a:endParaRPr>
          </a:p>
          <a:p>
            <a:pPr marL="285750" marR="0" lvl="0" indent="-285750" algn="ctr" rtl="0">
              <a:spcBef>
                <a:spcPts val="0"/>
              </a:spcBef>
              <a:spcAft>
                <a:spcPts val="0"/>
              </a:spcAft>
              <a:buFontTx/>
              <a:buChar char="-"/>
            </a:pPr>
            <a:r>
              <a:rPr lang="en-US" sz="1800" b="1" dirty="0" smtClean="0">
                <a:solidFill>
                  <a:srgbClr val="000000"/>
                </a:solidFill>
                <a:latin typeface="Garamond"/>
                <a:ea typeface="Garamond"/>
                <a:cs typeface="Garamond"/>
                <a:sym typeface="Garamond"/>
              </a:rPr>
              <a:t>Pharmacy</a:t>
            </a:r>
          </a:p>
          <a:p>
            <a:pPr marL="285750" marR="0" lvl="0" indent="-285750" algn="ctr" rtl="0">
              <a:spcBef>
                <a:spcPts val="0"/>
              </a:spcBef>
              <a:spcAft>
                <a:spcPts val="0"/>
              </a:spcAft>
              <a:buFontTx/>
              <a:buChar char="-"/>
            </a:pPr>
            <a:r>
              <a:rPr lang="en-US" sz="1800" b="1" dirty="0" smtClean="0">
                <a:solidFill>
                  <a:srgbClr val="000000"/>
                </a:solidFill>
                <a:latin typeface="Garamond"/>
                <a:ea typeface="Garamond"/>
                <a:cs typeface="Garamond"/>
                <a:sym typeface="Garamond"/>
              </a:rPr>
              <a:t>Preceptorships </a:t>
            </a:r>
            <a:endParaRPr sz="18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800" b="1" dirty="0" smtClean="0">
                <a:solidFill>
                  <a:srgbClr val="000000"/>
                </a:solidFill>
                <a:latin typeface="Garamond"/>
                <a:ea typeface="Garamond"/>
                <a:cs typeface="Garamond"/>
                <a:sym typeface="Garamond"/>
              </a:rPr>
              <a:t>- Student </a:t>
            </a:r>
            <a:r>
              <a:rPr lang="en-US" sz="1800" b="1" dirty="0">
                <a:solidFill>
                  <a:srgbClr val="000000"/>
                </a:solidFill>
                <a:latin typeface="Garamond"/>
                <a:ea typeface="Garamond"/>
                <a:cs typeface="Garamond"/>
                <a:sym typeface="Garamond"/>
              </a:rPr>
              <a:t>Teaching</a:t>
            </a:r>
            <a:endParaRPr sz="1800" dirty="0">
              <a:solidFill>
                <a:schemeClr val="dk1"/>
              </a:solidFill>
              <a:latin typeface="Times New Roman"/>
              <a:ea typeface="Times New Roman"/>
              <a:cs typeface="Times New Roman"/>
              <a:sym typeface="Times New Roman"/>
            </a:endParaRPr>
          </a:p>
        </p:txBody>
      </p:sp>
      <p:cxnSp>
        <p:nvCxnSpPr>
          <p:cNvPr id="188" name="Google Shape;188;p20"/>
          <p:cNvCxnSpPr>
            <a:stCxn id="185" idx="2"/>
          </p:cNvCxnSpPr>
          <p:nvPr/>
        </p:nvCxnSpPr>
        <p:spPr>
          <a:xfrm flipH="1">
            <a:off x="6166014" y="2194609"/>
            <a:ext cx="4" cy="682974"/>
          </a:xfrm>
          <a:prstGeom prst="straightConnector1">
            <a:avLst/>
          </a:prstGeom>
          <a:noFill/>
          <a:ln w="38100" cap="flat" cmpd="sng">
            <a:solidFill>
              <a:schemeClr val="dk1"/>
            </a:solidFill>
            <a:prstDash val="solid"/>
            <a:round/>
            <a:headEnd type="none" w="sm" len="sm"/>
            <a:tailEnd type="stealth" w="med" len="med"/>
          </a:ln>
          <a:effectLst>
            <a:outerShdw blurRad="38100" dist="25400" dir="5400000" rotWithShape="0">
              <a:srgbClr val="000000">
                <a:alpha val="24705"/>
              </a:srgbClr>
            </a:outerShdw>
          </a:effectLst>
        </p:spPr>
      </p:cxnSp>
      <p:sp>
        <p:nvSpPr>
          <p:cNvPr id="3" name="Rectangle 2"/>
          <p:cNvSpPr/>
          <p:nvPr/>
        </p:nvSpPr>
        <p:spPr>
          <a:xfrm>
            <a:off x="3118014" y="3762737"/>
            <a:ext cx="6096000" cy="923330"/>
          </a:xfrm>
          <a:prstGeom prst="rect">
            <a:avLst/>
          </a:prstGeom>
        </p:spPr>
        <p:txBody>
          <a:bodyPr>
            <a:spAutoFit/>
          </a:bodyPr>
          <a:lstStyle/>
          <a:p>
            <a:pPr lvl="0" algn="ctr"/>
            <a:r>
              <a:rPr lang="en-US" sz="1800" b="1" dirty="0" smtClean="0">
                <a:latin typeface="Garamond"/>
                <a:ea typeface="Garamond"/>
                <a:cs typeface="Garamond"/>
                <a:sym typeface="Garamond"/>
              </a:rPr>
              <a:t>- Service </a:t>
            </a:r>
            <a:r>
              <a:rPr lang="en-US" sz="1800" b="1" dirty="0">
                <a:latin typeface="Garamond"/>
                <a:ea typeface="Garamond"/>
                <a:cs typeface="Garamond"/>
                <a:sym typeface="Garamond"/>
              </a:rPr>
              <a:t>Scholars </a:t>
            </a:r>
            <a:endParaRPr lang="en-US" sz="1800" b="1" dirty="0" smtClean="0">
              <a:latin typeface="Garamond"/>
              <a:ea typeface="Garamond"/>
              <a:cs typeface="Garamond"/>
              <a:sym typeface="Garamond"/>
            </a:endParaRPr>
          </a:p>
          <a:p>
            <a:pPr lvl="0" algn="ctr"/>
            <a:r>
              <a:rPr lang="en-US" sz="1800" b="1" dirty="0" smtClean="0">
                <a:latin typeface="Garamond"/>
                <a:ea typeface="Garamond"/>
                <a:cs typeface="Garamond"/>
                <a:sym typeface="Garamond"/>
              </a:rPr>
              <a:t>- First </a:t>
            </a:r>
            <a:r>
              <a:rPr lang="en-US" sz="1800" b="1" dirty="0">
                <a:latin typeface="Garamond"/>
                <a:ea typeface="Garamond"/>
                <a:cs typeface="Garamond"/>
                <a:sym typeface="Garamond"/>
              </a:rPr>
              <a:t>Generation </a:t>
            </a:r>
            <a:r>
              <a:rPr lang="en-US" sz="1800" b="1" dirty="0" smtClean="0">
                <a:latin typeface="Garamond"/>
                <a:ea typeface="Garamond"/>
                <a:cs typeface="Garamond"/>
                <a:sym typeface="Garamond"/>
              </a:rPr>
              <a:t>Scholars</a:t>
            </a:r>
            <a:r>
              <a:rPr lang="en-US" sz="1800" b="1" dirty="0" smtClean="0">
                <a:solidFill>
                  <a:schemeClr val="dk1"/>
                </a:solidFill>
                <a:latin typeface="Garamond"/>
                <a:ea typeface="Garamond"/>
                <a:cs typeface="Garamond"/>
                <a:sym typeface="Garamond"/>
              </a:rPr>
              <a:t> </a:t>
            </a:r>
            <a:endParaRPr lang="en-US" sz="1800" dirty="0">
              <a:solidFill>
                <a:schemeClr val="dk1"/>
              </a:solidFill>
              <a:latin typeface="Times New Roman"/>
              <a:ea typeface="Times New Roman"/>
              <a:cs typeface="Times New Roman"/>
              <a:sym typeface="Times New Roman"/>
            </a:endParaRPr>
          </a:p>
          <a:p>
            <a:pPr lvl="0" algn="ctr"/>
            <a:r>
              <a:rPr lang="en-US" sz="1800" b="1" dirty="0" smtClean="0">
                <a:latin typeface="Garamond"/>
                <a:ea typeface="Garamond"/>
                <a:cs typeface="Garamond"/>
                <a:sym typeface="Garamond"/>
              </a:rPr>
              <a:t>- Service </a:t>
            </a:r>
            <a:r>
              <a:rPr lang="en-US" sz="1800" b="1" dirty="0">
                <a:latin typeface="Garamond"/>
                <a:ea typeface="Garamond"/>
                <a:cs typeface="Garamond"/>
                <a:sym typeface="Garamond"/>
              </a:rPr>
              <a:t>Trips</a:t>
            </a:r>
            <a:endParaRPr lang="en-US" sz="18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22"/>
          <p:cNvGrpSpPr/>
          <p:nvPr/>
        </p:nvGrpSpPr>
        <p:grpSpPr>
          <a:xfrm>
            <a:off x="2796449" y="472357"/>
            <a:ext cx="8400480" cy="6011713"/>
            <a:chOff x="698189" y="180809"/>
            <a:chExt cx="8400480" cy="6011713"/>
          </a:xfrm>
        </p:grpSpPr>
        <p:sp>
          <p:nvSpPr>
            <p:cNvPr id="210" name="Google Shape;210;p22"/>
            <p:cNvSpPr/>
            <p:nvPr/>
          </p:nvSpPr>
          <p:spPr>
            <a:xfrm>
              <a:off x="2569504" y="180809"/>
              <a:ext cx="4656016" cy="3740884"/>
            </a:xfrm>
            <a:prstGeom prst="ellipse">
              <a:avLst/>
            </a:prstGeom>
            <a:solidFill>
              <a:schemeClr val="accent1">
                <a:lumMod val="60000"/>
                <a:lumOff val="40000"/>
                <a:alpha val="49803"/>
              </a:schemeClr>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1" name="Google Shape;211;p22"/>
            <p:cNvSpPr txBox="1"/>
            <p:nvPr/>
          </p:nvSpPr>
          <p:spPr>
            <a:xfrm>
              <a:off x="3190306" y="835464"/>
              <a:ext cx="3414412" cy="16833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US" sz="2000" b="1">
                  <a:solidFill>
                    <a:schemeClr val="dk1"/>
                  </a:solidFill>
                  <a:latin typeface="Century Gothic"/>
                  <a:ea typeface="Century Gothic"/>
                  <a:cs typeface="Century Gothic"/>
                  <a:sym typeface="Century Gothic"/>
                </a:rPr>
                <a:t>Meaningful Service</a:t>
              </a:r>
              <a:r>
                <a:rPr lang="en-US" sz="2000">
                  <a:solidFill>
                    <a:schemeClr val="dk1"/>
                  </a:solidFill>
                  <a:latin typeface="Century Gothic"/>
                  <a:ea typeface="Century Gothic"/>
                  <a:cs typeface="Century Gothic"/>
                  <a:sym typeface="Century Gothic"/>
                </a:rPr>
                <a:t>: </a:t>
              </a:r>
              <a:endParaRPr/>
            </a:p>
            <a:p>
              <a:pPr marL="0" marR="0" lvl="0" indent="0" algn="ctr" rtl="0">
                <a:lnSpc>
                  <a:spcPct val="90000"/>
                </a:lnSpc>
                <a:spcBef>
                  <a:spcPts val="700"/>
                </a:spcBef>
                <a:spcAft>
                  <a:spcPts val="0"/>
                </a:spcAft>
                <a:buNone/>
              </a:pPr>
              <a:r>
                <a:rPr lang="en-US" sz="2000">
                  <a:solidFill>
                    <a:schemeClr val="dk1"/>
                  </a:solidFill>
                  <a:latin typeface="Century Gothic"/>
                  <a:ea typeface="Century Gothic"/>
                  <a:cs typeface="Century Gothic"/>
                  <a:sym typeface="Century Gothic"/>
                </a:rPr>
                <a:t>Collaboration between </a:t>
              </a:r>
              <a:r>
                <a:rPr lang="en-US" sz="2000" u="sng">
                  <a:solidFill>
                    <a:schemeClr val="dk1"/>
                  </a:solidFill>
                  <a:latin typeface="Century Gothic"/>
                  <a:ea typeface="Century Gothic"/>
                  <a:cs typeface="Century Gothic"/>
                  <a:sym typeface="Century Gothic"/>
                </a:rPr>
                <a:t>College and Community to </a:t>
              </a:r>
              <a:r>
                <a:rPr lang="en-US" sz="2000" u="none">
                  <a:solidFill>
                    <a:schemeClr val="dk1"/>
                  </a:solidFill>
                  <a:latin typeface="Century Gothic"/>
                  <a:ea typeface="Century Gothic"/>
                  <a:cs typeface="Century Gothic"/>
                  <a:sym typeface="Century Gothic"/>
                </a:rPr>
                <a:t>meet identified needs and enhance assets </a:t>
              </a:r>
              <a:endParaRPr sz="2000" u="none">
                <a:solidFill>
                  <a:schemeClr val="dk1"/>
                </a:solidFill>
                <a:latin typeface="Century Gothic"/>
                <a:ea typeface="Century Gothic"/>
                <a:cs typeface="Century Gothic"/>
                <a:sym typeface="Century Gothic"/>
              </a:endParaRPr>
            </a:p>
          </p:txBody>
        </p:sp>
        <p:sp>
          <p:nvSpPr>
            <p:cNvPr id="212" name="Google Shape;212;p22"/>
            <p:cNvSpPr/>
            <p:nvPr/>
          </p:nvSpPr>
          <p:spPr>
            <a:xfrm>
              <a:off x="4324665" y="2451638"/>
              <a:ext cx="4774004" cy="3740884"/>
            </a:xfrm>
            <a:prstGeom prst="ellipse">
              <a:avLst/>
            </a:prstGeom>
            <a:solidFill>
              <a:schemeClr val="tx2">
                <a:lumMod val="50000"/>
                <a:lumOff val="50000"/>
                <a:alpha val="49803"/>
              </a:schemeClr>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3" name="Google Shape;213;p22"/>
            <p:cNvSpPr txBox="1"/>
            <p:nvPr/>
          </p:nvSpPr>
          <p:spPr>
            <a:xfrm>
              <a:off x="5784715" y="3418033"/>
              <a:ext cx="2864402" cy="20574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600" b="1">
                <a:solidFill>
                  <a:schemeClr val="dk1"/>
                </a:solidFill>
                <a:latin typeface="Century Gothic"/>
                <a:ea typeface="Century Gothic"/>
                <a:cs typeface="Century Gothic"/>
                <a:sym typeface="Century Gothic"/>
              </a:endParaRPr>
            </a:p>
            <a:p>
              <a:pPr marL="0" marR="0" lvl="0" indent="0" algn="ctr" rtl="0">
                <a:lnSpc>
                  <a:spcPct val="90000"/>
                </a:lnSpc>
                <a:spcBef>
                  <a:spcPts val="560"/>
                </a:spcBef>
                <a:spcAft>
                  <a:spcPts val="0"/>
                </a:spcAft>
                <a:buNone/>
              </a:pPr>
              <a:r>
                <a:rPr lang="en-US" sz="2000" b="1">
                  <a:solidFill>
                    <a:schemeClr val="dk1"/>
                  </a:solidFill>
                  <a:latin typeface="Century Gothic"/>
                  <a:ea typeface="Century Gothic"/>
                  <a:cs typeface="Century Gothic"/>
                  <a:sym typeface="Century Gothic"/>
                </a:rPr>
                <a:t>Meaningful Learning: </a:t>
              </a:r>
              <a:endParaRPr/>
            </a:p>
            <a:p>
              <a:pPr marL="0" marR="0" lvl="0" indent="0" algn="ctr" rtl="0">
                <a:lnSpc>
                  <a:spcPct val="90000"/>
                </a:lnSpc>
                <a:spcBef>
                  <a:spcPts val="700"/>
                </a:spcBef>
                <a:spcAft>
                  <a:spcPts val="0"/>
                </a:spcAft>
                <a:buNone/>
              </a:pPr>
              <a:r>
                <a:rPr lang="en-US" sz="2000">
                  <a:solidFill>
                    <a:schemeClr val="dk1"/>
                  </a:solidFill>
                  <a:latin typeface="Century Gothic"/>
                  <a:ea typeface="Century Gothic"/>
                  <a:cs typeface="Century Gothic"/>
                  <a:sym typeface="Century Gothic"/>
                </a:rPr>
                <a:t>Applying </a:t>
              </a:r>
              <a:r>
                <a:rPr lang="en-US" sz="2000" u="sng">
                  <a:solidFill>
                    <a:schemeClr val="dk1"/>
                  </a:solidFill>
                  <a:latin typeface="Century Gothic"/>
                  <a:ea typeface="Century Gothic"/>
                  <a:cs typeface="Century Gothic"/>
                  <a:sym typeface="Century Gothic"/>
                </a:rPr>
                <a:t>Academic Knowledge </a:t>
              </a:r>
              <a:r>
                <a:rPr lang="en-US" sz="2000">
                  <a:solidFill>
                    <a:schemeClr val="dk1"/>
                  </a:solidFill>
                  <a:latin typeface="Century Gothic"/>
                  <a:ea typeface="Century Gothic"/>
                  <a:cs typeface="Century Gothic"/>
                  <a:sym typeface="Century Gothic"/>
                </a:rPr>
                <a:t>and Critical Thinking Skills to meet course and learning goals</a:t>
              </a:r>
              <a:endParaRPr sz="2000">
                <a:solidFill>
                  <a:schemeClr val="dk1"/>
                </a:solidFill>
                <a:latin typeface="Century Gothic"/>
                <a:ea typeface="Century Gothic"/>
                <a:cs typeface="Century Gothic"/>
                <a:sym typeface="Century Gothic"/>
              </a:endParaRPr>
            </a:p>
          </p:txBody>
        </p:sp>
        <p:sp>
          <p:nvSpPr>
            <p:cNvPr id="214" name="Google Shape;214;p22"/>
            <p:cNvSpPr/>
            <p:nvPr/>
          </p:nvSpPr>
          <p:spPr>
            <a:xfrm>
              <a:off x="698189" y="2451638"/>
              <a:ext cx="4721332" cy="3740884"/>
            </a:xfrm>
            <a:prstGeom prst="ellipse">
              <a:avLst/>
            </a:prstGeom>
            <a:solidFill>
              <a:schemeClr val="accent2">
                <a:lumMod val="60000"/>
                <a:lumOff val="40000"/>
                <a:alpha val="49803"/>
              </a:schemeClr>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5" name="Google Shape;215;p22"/>
            <p:cNvSpPr txBox="1"/>
            <p:nvPr/>
          </p:nvSpPr>
          <p:spPr>
            <a:xfrm>
              <a:off x="1142781" y="3418033"/>
              <a:ext cx="2832799" cy="20574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600" b="1" u="none" dirty="0">
                <a:solidFill>
                  <a:schemeClr val="dk1"/>
                </a:solidFill>
                <a:latin typeface="Century Gothic"/>
                <a:ea typeface="Century Gothic"/>
                <a:cs typeface="Century Gothic"/>
                <a:sym typeface="Century Gothic"/>
              </a:endParaRPr>
            </a:p>
            <a:p>
              <a:pPr marL="0" marR="0" lvl="0" indent="0" algn="ctr" rtl="0">
                <a:lnSpc>
                  <a:spcPct val="90000"/>
                </a:lnSpc>
                <a:spcBef>
                  <a:spcPts val="560"/>
                </a:spcBef>
                <a:spcAft>
                  <a:spcPts val="0"/>
                </a:spcAft>
                <a:buNone/>
              </a:pPr>
              <a:r>
                <a:rPr lang="en-US" sz="2000" b="1" u="none" dirty="0">
                  <a:solidFill>
                    <a:schemeClr val="dk1"/>
                  </a:solidFill>
                  <a:latin typeface="Century Gothic"/>
                  <a:ea typeface="Century Gothic"/>
                  <a:cs typeface="Century Gothic"/>
                  <a:sym typeface="Century Gothic"/>
                </a:rPr>
                <a:t>Meaningful Implementation: </a:t>
              </a:r>
              <a:endParaRPr dirty="0"/>
            </a:p>
            <a:p>
              <a:pPr marL="0" marR="0" lvl="0" indent="0" algn="ctr" rtl="0">
                <a:lnSpc>
                  <a:spcPct val="90000"/>
                </a:lnSpc>
                <a:spcBef>
                  <a:spcPts val="700"/>
                </a:spcBef>
                <a:spcAft>
                  <a:spcPts val="0"/>
                </a:spcAft>
                <a:buNone/>
              </a:pPr>
              <a:r>
                <a:rPr lang="en-US" sz="2000" u="sng" dirty="0">
                  <a:solidFill>
                    <a:schemeClr val="dk1"/>
                  </a:solidFill>
                  <a:latin typeface="Century Gothic"/>
                  <a:ea typeface="Century Gothic"/>
                  <a:cs typeface="Century Gothic"/>
                  <a:sym typeface="Century Gothic"/>
                </a:rPr>
                <a:t>Reflection and Assessment </a:t>
              </a:r>
              <a:r>
                <a:rPr lang="en-US" sz="2000" dirty="0">
                  <a:solidFill>
                    <a:schemeClr val="dk1"/>
                  </a:solidFill>
                  <a:latin typeface="Century Gothic"/>
                  <a:ea typeface="Century Gothic"/>
                  <a:cs typeface="Century Gothic"/>
                  <a:sym typeface="Century Gothic"/>
                </a:rPr>
                <a:t>leading to deeper understanding of course content and civic engagement </a:t>
              </a:r>
              <a:endParaRPr sz="2000" dirty="0">
                <a:solidFill>
                  <a:schemeClr val="dk1"/>
                </a:solidFill>
                <a:latin typeface="Century Gothic"/>
                <a:ea typeface="Century Gothic"/>
                <a:cs typeface="Century Gothic"/>
                <a:sym typeface="Century Gothic"/>
              </a:endParaRPr>
            </a:p>
          </p:txBody>
        </p:sp>
      </p:grpSp>
      <p:sp>
        <p:nvSpPr>
          <p:cNvPr id="216" name="Google Shape;216;p22"/>
          <p:cNvSpPr/>
          <p:nvPr/>
        </p:nvSpPr>
        <p:spPr>
          <a:xfrm>
            <a:off x="5949863" y="2743200"/>
            <a:ext cx="2091847" cy="1722782"/>
          </a:xfrm>
          <a:prstGeom prst="ellipse">
            <a:avLst/>
          </a:prstGeom>
          <a:solidFill>
            <a:srgbClr val="C1CDA7"/>
          </a:solidFill>
          <a:ln w="9525" cap="rnd" cmpd="sng">
            <a:solidFill>
              <a:srgbClr val="8BA2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entury Gothic"/>
                <a:ea typeface="Century Gothic"/>
                <a:cs typeface="Century Gothic"/>
                <a:sym typeface="Century Gothic"/>
              </a:rPr>
              <a:t>Service-Learning</a:t>
            </a:r>
            <a:endParaRPr sz="2400" b="1">
              <a:solidFill>
                <a:schemeClr val="dk1"/>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3"/>
          <p:cNvSpPr txBox="1">
            <a:spLocks noGrp="1"/>
          </p:cNvSpPr>
          <p:nvPr>
            <p:ph type="title"/>
          </p:nvPr>
        </p:nvSpPr>
        <p:spPr>
          <a:xfrm>
            <a:off x="2380889" y="1657779"/>
            <a:ext cx="8989476" cy="32720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262626"/>
              </a:buClr>
              <a:buSzPts val="8800"/>
              <a:buFont typeface="Century Gothic"/>
              <a:buNone/>
            </a:pPr>
            <a:r>
              <a:rPr lang="en-US" sz="8800" b="0" i="0" u="none" strike="noStrike" cap="none">
                <a:solidFill>
                  <a:srgbClr val="262626"/>
                </a:solidFill>
                <a:latin typeface="Century Gothic"/>
                <a:ea typeface="Century Gothic"/>
                <a:cs typeface="Century Gothic"/>
                <a:sym typeface="Century Gothic"/>
              </a:rPr>
              <a:t>What are the Benefits of SL?</a:t>
            </a:r>
            <a:endParaRPr sz="8800" b="0" i="0" u="none" strike="noStrike" cap="none">
              <a:solidFill>
                <a:srgbClr val="262626"/>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4"/>
          <p:cNvSpPr txBox="1">
            <a:spLocks noGrp="1"/>
          </p:cNvSpPr>
          <p:nvPr>
            <p:ph type="title"/>
          </p:nvPr>
        </p:nvSpPr>
        <p:spPr>
          <a:xfrm>
            <a:off x="2534075" y="267579"/>
            <a:ext cx="8889300" cy="8085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1"/>
              <a:t>Fulfilling the American Dream Report</a:t>
            </a:r>
            <a:endParaRPr b="1"/>
          </a:p>
        </p:txBody>
      </p:sp>
      <p:sp>
        <p:nvSpPr>
          <p:cNvPr id="228" name="Google Shape;228;p24"/>
          <p:cNvSpPr txBox="1"/>
          <p:nvPr/>
        </p:nvSpPr>
        <p:spPr>
          <a:xfrm>
            <a:off x="2534075" y="1251975"/>
            <a:ext cx="5963100" cy="5269200"/>
          </a:xfrm>
          <a:prstGeom prst="rect">
            <a:avLst/>
          </a:prstGeom>
          <a:solidFill>
            <a:schemeClr val="accent1">
              <a:lumMod val="40000"/>
              <a:lumOff val="60000"/>
            </a:schemeClr>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sz="1750" dirty="0">
                <a:solidFill>
                  <a:schemeClr val="dk1"/>
                </a:solidFill>
              </a:rPr>
              <a:t>In June 2018, Hart Research Associates conducted a survey of 1000 companies that have at least 25 employees on behalf of the Association of American Colleges and Universities (AAC&amp;U). </a:t>
            </a:r>
            <a:endParaRPr sz="1750" dirty="0">
              <a:solidFill>
                <a:schemeClr val="dk1"/>
              </a:solidFill>
            </a:endParaRPr>
          </a:p>
          <a:p>
            <a:pPr marL="0" lvl="0" indent="0">
              <a:spcBef>
                <a:spcPts val="0"/>
              </a:spcBef>
              <a:spcAft>
                <a:spcPts val="0"/>
              </a:spcAft>
              <a:buNone/>
            </a:pPr>
            <a:endParaRPr sz="1750" dirty="0">
              <a:solidFill>
                <a:schemeClr val="dk1"/>
              </a:solidFill>
            </a:endParaRPr>
          </a:p>
          <a:p>
            <a:pPr marL="0" lvl="0" indent="0">
              <a:spcBef>
                <a:spcPts val="0"/>
              </a:spcBef>
              <a:spcAft>
                <a:spcPts val="0"/>
              </a:spcAft>
              <a:buNone/>
            </a:pPr>
            <a:r>
              <a:rPr lang="en-US" sz="1750" dirty="0">
                <a:solidFill>
                  <a:schemeClr val="dk1"/>
                </a:solidFill>
              </a:rPr>
              <a:t>Results revealed that employers are more likely to hire recent graduates with:</a:t>
            </a:r>
            <a:endParaRPr sz="1750" dirty="0">
              <a:solidFill>
                <a:schemeClr val="dk1"/>
              </a:solidFill>
            </a:endParaRPr>
          </a:p>
          <a:p>
            <a:pPr marL="0" lvl="0" indent="0">
              <a:spcBef>
                <a:spcPts val="0"/>
              </a:spcBef>
              <a:spcAft>
                <a:spcPts val="0"/>
              </a:spcAft>
              <a:buNone/>
            </a:pPr>
            <a:endParaRPr sz="1750" dirty="0">
              <a:solidFill>
                <a:schemeClr val="dk1"/>
              </a:solidFill>
            </a:endParaRPr>
          </a:p>
          <a:p>
            <a:pPr marL="457200" lvl="0" indent="-339725" rtl="0">
              <a:spcBef>
                <a:spcPts val="0"/>
              </a:spcBef>
              <a:spcAft>
                <a:spcPts val="0"/>
              </a:spcAft>
              <a:buClr>
                <a:schemeClr val="dk1"/>
              </a:buClr>
              <a:buSzPts val="1750"/>
              <a:buChar char="●"/>
            </a:pPr>
            <a:r>
              <a:rPr lang="en-US" sz="1750" dirty="0">
                <a:solidFill>
                  <a:schemeClr val="dk1"/>
                </a:solidFill>
              </a:rPr>
              <a:t>Real world experience like internships and service-learning </a:t>
            </a:r>
            <a:r>
              <a:rPr lang="en-US" sz="1750" b="1" dirty="0">
                <a:solidFill>
                  <a:schemeClr val="dk1"/>
                </a:solidFill>
              </a:rPr>
              <a:t>(94%)</a:t>
            </a:r>
            <a:endParaRPr sz="1750" b="1" dirty="0">
              <a:solidFill>
                <a:schemeClr val="dk1"/>
              </a:solidFill>
            </a:endParaRPr>
          </a:p>
          <a:p>
            <a:pPr marL="457200" lvl="0" indent="-339725" rtl="0">
              <a:spcBef>
                <a:spcPts val="0"/>
              </a:spcBef>
              <a:spcAft>
                <a:spcPts val="0"/>
              </a:spcAft>
              <a:buClr>
                <a:schemeClr val="dk1"/>
              </a:buClr>
              <a:buSzPts val="1750"/>
              <a:buChar char="●"/>
            </a:pPr>
            <a:r>
              <a:rPr lang="en-US" sz="1750" dirty="0">
                <a:solidFill>
                  <a:schemeClr val="dk1"/>
                </a:solidFill>
              </a:rPr>
              <a:t>Community-based projects interacting with individuals with different cultures </a:t>
            </a:r>
            <a:r>
              <a:rPr lang="en-US" sz="1750" b="1" dirty="0">
                <a:solidFill>
                  <a:schemeClr val="dk1"/>
                </a:solidFill>
              </a:rPr>
              <a:t>(83%)</a:t>
            </a:r>
            <a:endParaRPr sz="1750" b="1" dirty="0">
              <a:solidFill>
                <a:schemeClr val="dk1"/>
              </a:solidFill>
            </a:endParaRPr>
          </a:p>
          <a:p>
            <a:pPr marL="457200" lvl="0" indent="-339725" rtl="0">
              <a:spcBef>
                <a:spcPts val="0"/>
              </a:spcBef>
              <a:spcAft>
                <a:spcPts val="0"/>
              </a:spcAft>
              <a:buClr>
                <a:schemeClr val="dk1"/>
              </a:buClr>
              <a:buSzPts val="1750"/>
              <a:buChar char="●"/>
            </a:pPr>
            <a:r>
              <a:rPr lang="en-US" sz="1750" dirty="0">
                <a:solidFill>
                  <a:schemeClr val="dk1"/>
                </a:solidFill>
              </a:rPr>
              <a:t>Professional skills </a:t>
            </a:r>
            <a:r>
              <a:rPr lang="en-US" sz="1750" b="1" dirty="0">
                <a:solidFill>
                  <a:schemeClr val="dk1"/>
                </a:solidFill>
              </a:rPr>
              <a:t>(85%-99%)</a:t>
            </a:r>
            <a:r>
              <a:rPr lang="en-US" sz="1750" dirty="0">
                <a:solidFill>
                  <a:schemeClr val="dk1"/>
                </a:solidFill>
              </a:rPr>
              <a:t>:</a:t>
            </a:r>
            <a:endParaRPr sz="1750" dirty="0">
              <a:solidFill>
                <a:schemeClr val="dk1"/>
              </a:solidFill>
            </a:endParaRPr>
          </a:p>
          <a:p>
            <a:pPr marL="914400" lvl="1" indent="-339725" rtl="0">
              <a:spcBef>
                <a:spcPts val="0"/>
              </a:spcBef>
              <a:spcAft>
                <a:spcPts val="0"/>
              </a:spcAft>
              <a:buClr>
                <a:schemeClr val="dk1"/>
              </a:buClr>
              <a:buSzPts val="1750"/>
              <a:buChar char="○"/>
            </a:pPr>
            <a:r>
              <a:rPr lang="en-US" sz="1750" dirty="0">
                <a:solidFill>
                  <a:schemeClr val="dk1"/>
                </a:solidFill>
              </a:rPr>
              <a:t>Good communication</a:t>
            </a:r>
            <a:endParaRPr sz="1750" dirty="0">
              <a:solidFill>
                <a:schemeClr val="dk1"/>
              </a:solidFill>
            </a:endParaRPr>
          </a:p>
          <a:p>
            <a:pPr marL="914400" lvl="1" indent="-339725" rtl="0">
              <a:spcBef>
                <a:spcPts val="0"/>
              </a:spcBef>
              <a:spcAft>
                <a:spcPts val="0"/>
              </a:spcAft>
              <a:buClr>
                <a:schemeClr val="dk1"/>
              </a:buClr>
              <a:buSzPts val="1750"/>
              <a:buChar char="○"/>
            </a:pPr>
            <a:r>
              <a:rPr lang="en-US" sz="1750" dirty="0">
                <a:solidFill>
                  <a:schemeClr val="dk1"/>
                </a:solidFill>
              </a:rPr>
              <a:t>Ability to work independently</a:t>
            </a:r>
            <a:endParaRPr sz="1750" dirty="0">
              <a:solidFill>
                <a:schemeClr val="dk1"/>
              </a:solidFill>
            </a:endParaRPr>
          </a:p>
          <a:p>
            <a:pPr marL="914400" lvl="1" indent="-339725" rtl="0">
              <a:spcBef>
                <a:spcPts val="0"/>
              </a:spcBef>
              <a:spcAft>
                <a:spcPts val="0"/>
              </a:spcAft>
              <a:buClr>
                <a:schemeClr val="dk1"/>
              </a:buClr>
              <a:buSzPts val="1750"/>
              <a:buChar char="○"/>
            </a:pPr>
            <a:r>
              <a:rPr lang="en-US" sz="1750" dirty="0">
                <a:solidFill>
                  <a:schemeClr val="dk1"/>
                </a:solidFill>
              </a:rPr>
              <a:t>Work effectively on a team</a:t>
            </a:r>
            <a:endParaRPr sz="1750" dirty="0">
              <a:solidFill>
                <a:schemeClr val="dk1"/>
              </a:solidFill>
            </a:endParaRPr>
          </a:p>
          <a:p>
            <a:pPr marL="914400" lvl="1" indent="-339725" rtl="0">
              <a:spcBef>
                <a:spcPts val="0"/>
              </a:spcBef>
              <a:spcAft>
                <a:spcPts val="0"/>
              </a:spcAft>
              <a:buClr>
                <a:schemeClr val="dk1"/>
              </a:buClr>
              <a:buSzPts val="1750"/>
              <a:buChar char="○"/>
            </a:pPr>
            <a:r>
              <a:rPr lang="en-US" sz="1750" dirty="0">
                <a:solidFill>
                  <a:schemeClr val="dk1"/>
                </a:solidFill>
              </a:rPr>
              <a:t>Ethical judgment</a:t>
            </a:r>
            <a:endParaRPr sz="1750" dirty="0">
              <a:solidFill>
                <a:schemeClr val="dk1"/>
              </a:solidFill>
            </a:endParaRPr>
          </a:p>
          <a:p>
            <a:pPr marL="914400" lvl="1" indent="-339725" rtl="0">
              <a:spcBef>
                <a:spcPts val="0"/>
              </a:spcBef>
              <a:spcAft>
                <a:spcPts val="0"/>
              </a:spcAft>
              <a:buClr>
                <a:schemeClr val="dk1"/>
              </a:buClr>
              <a:buSzPts val="1750"/>
              <a:buChar char="○"/>
            </a:pPr>
            <a:r>
              <a:rPr lang="en-US" sz="1750" dirty="0">
                <a:solidFill>
                  <a:schemeClr val="dk1"/>
                </a:solidFill>
              </a:rPr>
              <a:t>Critical thinking</a:t>
            </a:r>
            <a:endParaRPr sz="1750" dirty="0">
              <a:solidFill>
                <a:schemeClr val="dk1"/>
              </a:solidFill>
            </a:endParaRPr>
          </a:p>
        </p:txBody>
      </p:sp>
      <p:sp>
        <p:nvSpPr>
          <p:cNvPr id="229" name="Google Shape;229;p24"/>
          <p:cNvSpPr txBox="1"/>
          <p:nvPr/>
        </p:nvSpPr>
        <p:spPr>
          <a:xfrm>
            <a:off x="8879200" y="1216725"/>
            <a:ext cx="2917800" cy="5339700"/>
          </a:xfrm>
          <a:prstGeom prst="rect">
            <a:avLst/>
          </a:prstGeom>
          <a:solidFill>
            <a:schemeClr val="accent2">
              <a:lumMod val="40000"/>
              <a:lumOff val="60000"/>
              <a:alpha val="49800"/>
            </a:schemeClr>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000" b="1" dirty="0">
                <a:solidFill>
                  <a:schemeClr val="dk1"/>
                </a:solidFill>
              </a:rPr>
              <a:t>85%-99%</a:t>
            </a:r>
            <a:r>
              <a:rPr lang="en-US" sz="2000" dirty="0">
                <a:solidFill>
                  <a:schemeClr val="dk1"/>
                </a:solidFill>
              </a:rPr>
              <a:t> of SJFC students indicated that service-learning helped them:</a:t>
            </a:r>
            <a:endParaRPr sz="2000" dirty="0">
              <a:solidFill>
                <a:schemeClr val="dk1"/>
              </a:solidFill>
            </a:endParaRPr>
          </a:p>
          <a:p>
            <a:pPr marL="457200" lvl="0" indent="-355600" rtl="0">
              <a:spcBef>
                <a:spcPts val="0"/>
              </a:spcBef>
              <a:spcAft>
                <a:spcPts val="0"/>
              </a:spcAft>
              <a:buClr>
                <a:schemeClr val="dk1"/>
              </a:buClr>
              <a:buSzPts val="2000"/>
              <a:buChar char="●"/>
            </a:pPr>
            <a:r>
              <a:rPr lang="en-US" sz="2000" dirty="0">
                <a:solidFill>
                  <a:schemeClr val="dk1"/>
                </a:solidFill>
              </a:rPr>
              <a:t>apply their course learning to real world problem-solving</a:t>
            </a:r>
            <a:endParaRPr sz="2000" dirty="0">
              <a:solidFill>
                <a:schemeClr val="dk1"/>
              </a:solidFill>
            </a:endParaRPr>
          </a:p>
          <a:p>
            <a:pPr marL="457200" lvl="0" indent="-355600" rtl="0">
              <a:spcBef>
                <a:spcPts val="0"/>
              </a:spcBef>
              <a:spcAft>
                <a:spcPts val="0"/>
              </a:spcAft>
              <a:buClr>
                <a:schemeClr val="dk1"/>
              </a:buClr>
              <a:buSzPts val="2000"/>
              <a:buChar char="●"/>
            </a:pPr>
            <a:r>
              <a:rPr lang="en-US" sz="2000" dirty="0">
                <a:solidFill>
                  <a:schemeClr val="dk1"/>
                </a:solidFill>
              </a:rPr>
              <a:t>work with individuals from diverse backgrounds</a:t>
            </a:r>
            <a:endParaRPr sz="2000" dirty="0">
              <a:solidFill>
                <a:schemeClr val="dk1"/>
              </a:solidFill>
            </a:endParaRPr>
          </a:p>
          <a:p>
            <a:pPr marL="457200" lvl="0" indent="-355600" rtl="0">
              <a:spcBef>
                <a:spcPts val="0"/>
              </a:spcBef>
              <a:spcAft>
                <a:spcPts val="0"/>
              </a:spcAft>
              <a:buClr>
                <a:schemeClr val="dk1"/>
              </a:buClr>
              <a:buSzPts val="2000"/>
              <a:buChar char="●"/>
            </a:pPr>
            <a:r>
              <a:rPr lang="en-US" sz="2000" dirty="0">
                <a:solidFill>
                  <a:schemeClr val="dk1"/>
                </a:solidFill>
              </a:rPr>
              <a:t>develop strong communication skills</a:t>
            </a:r>
            <a:endParaRPr sz="2000" dirty="0">
              <a:solidFill>
                <a:schemeClr val="dk1"/>
              </a:solidFill>
            </a:endParaRPr>
          </a:p>
          <a:p>
            <a:pPr marL="457200" lvl="0" indent="-355600" rtl="0">
              <a:spcBef>
                <a:spcPts val="0"/>
              </a:spcBef>
              <a:spcAft>
                <a:spcPts val="0"/>
              </a:spcAft>
              <a:buClr>
                <a:schemeClr val="dk1"/>
              </a:buClr>
              <a:buSzPts val="2000"/>
              <a:buChar char="●"/>
            </a:pPr>
            <a:r>
              <a:rPr lang="en-US" sz="2000" dirty="0">
                <a:solidFill>
                  <a:schemeClr val="dk1"/>
                </a:solidFill>
              </a:rPr>
              <a:t>learn how to take initiative</a:t>
            </a:r>
            <a:endParaRPr sz="2000" dirty="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5"/>
          <p:cNvSpPr txBox="1">
            <a:spLocks noGrp="1"/>
          </p:cNvSpPr>
          <p:nvPr>
            <p:ph type="title"/>
          </p:nvPr>
        </p:nvSpPr>
        <p:spPr>
          <a:xfrm>
            <a:off x="1997384" y="240121"/>
            <a:ext cx="8691300" cy="97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400"/>
              <a:buFont typeface="Century Gothic"/>
              <a:buNone/>
            </a:pPr>
            <a:r>
              <a:rPr lang="en-US" sz="4400" b="1">
                <a:solidFill>
                  <a:schemeClr val="dk1"/>
                </a:solidFill>
              </a:rPr>
              <a:t>Testimonials</a:t>
            </a:r>
            <a:endParaRPr sz="4400" b="1" i="0" u="none" strike="noStrike" cap="none">
              <a:solidFill>
                <a:schemeClr val="dk1"/>
              </a:solidFill>
              <a:latin typeface="Century Gothic"/>
              <a:ea typeface="Century Gothic"/>
              <a:cs typeface="Century Gothic"/>
              <a:sym typeface="Century Gothic"/>
            </a:endParaRPr>
          </a:p>
        </p:txBody>
      </p:sp>
      <p:sp>
        <p:nvSpPr>
          <p:cNvPr id="236" name="Google Shape;236;p25"/>
          <p:cNvSpPr txBox="1">
            <a:spLocks noGrp="1"/>
          </p:cNvSpPr>
          <p:nvPr>
            <p:ph type="body" idx="1"/>
          </p:nvPr>
        </p:nvSpPr>
        <p:spPr>
          <a:xfrm>
            <a:off x="2174075" y="1088175"/>
            <a:ext cx="7003200" cy="5460600"/>
          </a:xfrm>
          <a:prstGeom prst="rect">
            <a:avLst/>
          </a:prstGeom>
          <a:noFill/>
          <a:ln>
            <a:noFill/>
          </a:ln>
        </p:spPr>
        <p:txBody>
          <a:bodyPr spcFirstLastPara="1" wrap="square" lIns="91425" tIns="45700" rIns="91425" bIns="45700" anchor="t" anchorCtr="0">
            <a:noAutofit/>
          </a:bodyPr>
          <a:lstStyle/>
          <a:p>
            <a:pPr marL="342900" marR="0" lvl="0" indent="-387096" algn="l" rtl="0">
              <a:lnSpc>
                <a:spcPct val="80000"/>
              </a:lnSpc>
              <a:spcBef>
                <a:spcPts val="0"/>
              </a:spcBef>
              <a:spcAft>
                <a:spcPts val="0"/>
              </a:spcAft>
              <a:buClr>
                <a:schemeClr val="accent1"/>
              </a:buClr>
              <a:buSzPts val="2400"/>
              <a:buFont typeface="Noto Sans Symbols"/>
              <a:buChar char="•"/>
            </a:pPr>
            <a:r>
              <a:rPr lang="en-US" sz="2400" b="0" i="0" u="none" strike="noStrike" cap="none">
                <a:solidFill>
                  <a:srgbClr val="3F3F3F"/>
                </a:solidFill>
                <a:latin typeface="Century Gothic"/>
                <a:ea typeface="Century Gothic"/>
                <a:cs typeface="Century Gothic"/>
                <a:sym typeface="Century Gothic"/>
              </a:rPr>
              <a:t>“</a:t>
            </a:r>
            <a:r>
              <a:rPr lang="en-US" sz="2400" b="1" i="0" u="none" strike="noStrike" cap="none">
                <a:solidFill>
                  <a:srgbClr val="3F3F3F"/>
                </a:solidFill>
                <a:latin typeface="Century Gothic"/>
                <a:ea typeface="Century Gothic"/>
                <a:cs typeface="Century Gothic"/>
                <a:sym typeface="Century Gothic"/>
              </a:rPr>
              <a:t>SL gave me insight on working with people from different backgrounds</a:t>
            </a:r>
            <a:r>
              <a:rPr lang="en-US" sz="2400" b="0" i="0" u="none" strike="noStrike" cap="none">
                <a:solidFill>
                  <a:srgbClr val="3F3F3F"/>
                </a:solidFill>
                <a:latin typeface="Century Gothic"/>
                <a:ea typeface="Century Gothic"/>
                <a:cs typeface="Century Gothic"/>
                <a:sym typeface="Century Gothic"/>
              </a:rPr>
              <a:t>. I experienced life in a community that is high needs and learned how to orient myself as an equal” (Student, ITED 422: Diversity in American Society).</a:t>
            </a:r>
            <a:endParaRPr sz="2400"/>
          </a:p>
          <a:p>
            <a:pPr marL="342900" marR="0" lvl="0" indent="-387096" algn="l" rtl="0">
              <a:lnSpc>
                <a:spcPct val="80000"/>
              </a:lnSpc>
              <a:spcBef>
                <a:spcPts val="0"/>
              </a:spcBef>
              <a:spcAft>
                <a:spcPts val="0"/>
              </a:spcAft>
              <a:buClr>
                <a:schemeClr val="accent1"/>
              </a:buClr>
              <a:buSzPts val="2400"/>
              <a:buFont typeface="Noto Sans Symbols"/>
              <a:buChar char="•"/>
            </a:pPr>
            <a:endParaRPr sz="2400"/>
          </a:p>
          <a:p>
            <a:pPr marL="1600200" marR="0" lvl="3" indent="-304800" algn="l" rtl="0">
              <a:lnSpc>
                <a:spcPct val="80000"/>
              </a:lnSpc>
              <a:spcBef>
                <a:spcPts val="1000"/>
              </a:spcBef>
              <a:spcAft>
                <a:spcPts val="0"/>
              </a:spcAft>
              <a:buClr>
                <a:schemeClr val="accent1"/>
              </a:buClr>
              <a:buSzPts val="2400"/>
              <a:buFont typeface="Noto Sans Symbols"/>
              <a:buChar char="•"/>
            </a:pPr>
            <a:r>
              <a:rPr lang="en-US" sz="2400" b="0" i="0" u="none" strike="noStrike" cap="none">
                <a:solidFill>
                  <a:srgbClr val="3F3F3F"/>
                </a:solidFill>
                <a:latin typeface="Century Gothic"/>
                <a:ea typeface="Century Gothic"/>
                <a:cs typeface="Century Gothic"/>
                <a:sym typeface="Century Gothic"/>
              </a:rPr>
              <a:t>“As we learned about language development, I found myself analyzing the development of the children I was working with and </a:t>
            </a:r>
            <a:r>
              <a:rPr lang="en-US" sz="2400" b="1" i="0" u="none" strike="noStrike" cap="none">
                <a:solidFill>
                  <a:srgbClr val="3F3F3F"/>
                </a:solidFill>
                <a:latin typeface="Century Gothic"/>
                <a:ea typeface="Century Gothic"/>
                <a:cs typeface="Century Gothic"/>
                <a:sym typeface="Century Gothic"/>
              </a:rPr>
              <a:t>applying our course concepts</a:t>
            </a:r>
            <a:r>
              <a:rPr lang="en-US" sz="2400"/>
              <a:t>.</a:t>
            </a:r>
            <a:r>
              <a:rPr lang="en-US" sz="2400" b="0" i="0" u="none" strike="noStrike" cap="none">
                <a:solidFill>
                  <a:srgbClr val="3F3F3F"/>
                </a:solidFill>
                <a:latin typeface="Century Gothic"/>
                <a:ea typeface="Century Gothic"/>
                <a:cs typeface="Century Gothic"/>
                <a:sym typeface="Century Gothic"/>
              </a:rPr>
              <a:t> Learning </a:t>
            </a:r>
            <a:r>
              <a:rPr lang="en-US" sz="2400"/>
              <a:t>became much more </a:t>
            </a:r>
            <a:r>
              <a:rPr lang="en-US" sz="2400" b="1"/>
              <a:t>meaningful”</a:t>
            </a:r>
            <a:r>
              <a:rPr lang="en-US" sz="2400"/>
              <a:t> (Student, EDUC 229: Language Acquisition). </a:t>
            </a:r>
            <a:endParaRPr sz="2400" b="0" i="0" u="none" strike="noStrike" cap="none">
              <a:solidFill>
                <a:srgbClr val="3F3F3F"/>
              </a:solidFill>
              <a:latin typeface="Century Gothic"/>
              <a:ea typeface="Century Gothic"/>
              <a:cs typeface="Century Gothic"/>
              <a:sym typeface="Century Gothic"/>
            </a:endParaRPr>
          </a:p>
          <a:p>
            <a:pPr marL="342900" marR="0" lvl="0" indent="-254317" algn="l" rtl="0">
              <a:lnSpc>
                <a:spcPct val="80000"/>
              </a:lnSpc>
              <a:spcBef>
                <a:spcPts val="1000"/>
              </a:spcBef>
              <a:spcAft>
                <a:spcPts val="0"/>
              </a:spcAft>
              <a:buClr>
                <a:schemeClr val="accent1"/>
              </a:buClr>
              <a:buSzPts val="1395"/>
              <a:buFont typeface="Noto Sans Symbols"/>
              <a:buNone/>
            </a:pPr>
            <a:endParaRPr sz="1395" b="0" i="0" u="none" strike="noStrike" cap="none">
              <a:solidFill>
                <a:srgbClr val="3F3F3F"/>
              </a:solidFill>
              <a:latin typeface="Century Gothic"/>
              <a:ea typeface="Century Gothic"/>
              <a:cs typeface="Century Gothic"/>
              <a:sym typeface="Century Gothic"/>
            </a:endParaRPr>
          </a:p>
        </p:txBody>
      </p:sp>
      <p:pic>
        <p:nvPicPr>
          <p:cNvPr id="237" name="Google Shape;237;p25"/>
          <p:cNvPicPr preferRelativeResize="0"/>
          <p:nvPr/>
        </p:nvPicPr>
        <p:blipFill rotWithShape="1">
          <a:blip r:embed="rId3">
            <a:alphaModFix/>
          </a:blip>
          <a:srcRect/>
          <a:stretch/>
        </p:blipFill>
        <p:spPr>
          <a:xfrm>
            <a:off x="9070450" y="4776974"/>
            <a:ext cx="3121550" cy="20810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6"/>
          <p:cNvSpPr txBox="1">
            <a:spLocks noGrp="1"/>
          </p:cNvSpPr>
          <p:nvPr>
            <p:ph type="title"/>
          </p:nvPr>
        </p:nvSpPr>
        <p:spPr>
          <a:xfrm>
            <a:off x="2176501" y="578078"/>
            <a:ext cx="8610600" cy="7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000"/>
              <a:buFont typeface="Century Gothic"/>
              <a:buNone/>
            </a:pPr>
            <a:r>
              <a:rPr lang="en-US" sz="4000" b="1" i="0" u="none" strike="noStrike" cap="none">
                <a:solidFill>
                  <a:schemeClr val="dk1"/>
                </a:solidFill>
                <a:latin typeface="Century Gothic"/>
                <a:ea typeface="Century Gothic"/>
                <a:cs typeface="Century Gothic"/>
                <a:sym typeface="Century Gothic"/>
              </a:rPr>
              <a:t>Impact on the Community </a:t>
            </a:r>
            <a:endParaRPr sz="4000" b="1" i="0" u="none" strike="noStrike" cap="none">
              <a:solidFill>
                <a:schemeClr val="dk1"/>
              </a:solidFill>
              <a:latin typeface="Century Gothic"/>
              <a:ea typeface="Century Gothic"/>
              <a:cs typeface="Century Gothic"/>
              <a:sym typeface="Century Gothic"/>
            </a:endParaRPr>
          </a:p>
        </p:txBody>
      </p:sp>
      <p:sp>
        <p:nvSpPr>
          <p:cNvPr id="243" name="Google Shape;243;p26"/>
          <p:cNvSpPr txBox="1">
            <a:spLocks noGrp="1"/>
          </p:cNvSpPr>
          <p:nvPr>
            <p:ph type="body" idx="1"/>
          </p:nvPr>
        </p:nvSpPr>
        <p:spPr>
          <a:xfrm>
            <a:off x="8456878" y="1776302"/>
            <a:ext cx="3452700" cy="4025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1800"/>
              <a:buFont typeface="Noto Sans Symbols"/>
              <a:buNone/>
            </a:pPr>
            <a:r>
              <a:rPr lang="en-US" sz="1800" b="0" i="0" u="none" strike="noStrike" cap="none">
                <a:solidFill>
                  <a:srgbClr val="3F3F3F"/>
                </a:solidFill>
                <a:latin typeface="Century Gothic"/>
                <a:ea typeface="Century Gothic"/>
                <a:cs typeface="Century Gothic"/>
                <a:sym typeface="Century Gothic"/>
              </a:rPr>
              <a:t>“</a:t>
            </a:r>
            <a:r>
              <a:rPr lang="en-US" sz="2000" b="0" i="0" u="none" strike="noStrike" cap="none">
                <a:solidFill>
                  <a:srgbClr val="3F3F3F"/>
                </a:solidFill>
                <a:latin typeface="Century Gothic"/>
                <a:ea typeface="Century Gothic"/>
                <a:cs typeface="Century Gothic"/>
                <a:sym typeface="Century Gothic"/>
              </a:rPr>
              <a:t>Over the past 10 years, I have developed a growing appreciation for the efforts of the College to engage the whole Rochester community. </a:t>
            </a:r>
            <a:r>
              <a:rPr lang="en-US" sz="2000" b="1" i="0" u="none" strike="noStrike" cap="none">
                <a:solidFill>
                  <a:srgbClr val="3F3F3F"/>
                </a:solidFill>
                <a:latin typeface="Century Gothic"/>
                <a:ea typeface="Century Gothic"/>
                <a:cs typeface="Century Gothic"/>
                <a:sym typeface="Century Gothic"/>
              </a:rPr>
              <a:t>Our work together is community collaboration at its best.</a:t>
            </a:r>
            <a:r>
              <a:rPr lang="en-US" sz="2000" b="0" i="0" u="none" strike="noStrike" cap="none">
                <a:solidFill>
                  <a:srgbClr val="3F3F3F"/>
                </a:solidFill>
                <a:latin typeface="Century Gothic"/>
                <a:ea typeface="Century Gothic"/>
                <a:cs typeface="Century Gothic"/>
                <a:sym typeface="Century Gothic"/>
              </a:rPr>
              <a:t>” (Sister Christine Wagner, St. Joseph’s Neighborhood Center)</a:t>
            </a:r>
            <a:endParaRPr/>
          </a:p>
          <a:p>
            <a:pPr marL="0" marR="0" lvl="0" indent="0" algn="l" rtl="0">
              <a:spcBef>
                <a:spcPts val="1000"/>
              </a:spcBef>
              <a:spcAft>
                <a:spcPts val="0"/>
              </a:spcAft>
              <a:buClr>
                <a:schemeClr val="accent1"/>
              </a:buClr>
              <a:buSzPts val="1400"/>
              <a:buFont typeface="Noto Sans Symbols"/>
              <a:buNone/>
            </a:pPr>
            <a:endParaRPr sz="1400" b="0" i="0" u="none" strike="noStrike" cap="none">
              <a:solidFill>
                <a:srgbClr val="3F3F3F"/>
              </a:solidFill>
              <a:latin typeface="Century Gothic"/>
              <a:ea typeface="Century Gothic"/>
              <a:cs typeface="Century Gothic"/>
              <a:sym typeface="Century Gothic"/>
            </a:endParaRPr>
          </a:p>
        </p:txBody>
      </p:sp>
      <p:pic>
        <p:nvPicPr>
          <p:cNvPr id="244" name="Google Shape;244;p26"/>
          <p:cNvPicPr preferRelativeResize="0"/>
          <p:nvPr/>
        </p:nvPicPr>
        <p:blipFill rotWithShape="1">
          <a:blip r:embed="rId3">
            <a:alphaModFix/>
          </a:blip>
          <a:srcRect/>
          <a:stretch/>
        </p:blipFill>
        <p:spPr>
          <a:xfrm>
            <a:off x="1925125" y="1830150"/>
            <a:ext cx="6159600" cy="4651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4000"/>
              <a:buFont typeface="Century Gothic"/>
              <a:buNone/>
            </a:pPr>
            <a:r>
              <a:rPr lang="en-US" sz="4000" b="1" i="0" u="none" strike="noStrike" cap="none" dirty="0">
                <a:solidFill>
                  <a:srgbClr val="262626"/>
                </a:solidFill>
                <a:latin typeface="Century Gothic"/>
                <a:ea typeface="Century Gothic"/>
                <a:cs typeface="Century Gothic"/>
                <a:sym typeface="Century Gothic"/>
              </a:rPr>
              <a:t>Common Questions</a:t>
            </a:r>
            <a:endParaRPr sz="4000" b="1" i="0" u="none" strike="noStrike" cap="none" dirty="0">
              <a:solidFill>
                <a:srgbClr val="262626"/>
              </a:solidFill>
              <a:latin typeface="Century Gothic"/>
              <a:ea typeface="Century Gothic"/>
              <a:cs typeface="Century Gothic"/>
              <a:sym typeface="Century Gothic"/>
            </a:endParaRPr>
          </a:p>
        </p:txBody>
      </p:sp>
      <p:sp>
        <p:nvSpPr>
          <p:cNvPr id="250" name="Google Shape;250;p27"/>
          <p:cNvSpPr/>
          <p:nvPr/>
        </p:nvSpPr>
        <p:spPr>
          <a:xfrm>
            <a:off x="2592925" y="1665023"/>
            <a:ext cx="9353400" cy="5082300"/>
          </a:xfrm>
          <a:prstGeom prst="rect">
            <a:avLst/>
          </a:prstGeom>
          <a:noFill/>
          <a:ln>
            <a:noFill/>
          </a:ln>
        </p:spPr>
        <p:txBody>
          <a:bodyPr spcFirstLastPara="1" wrap="square" lIns="91425" tIns="45700" rIns="91425" bIns="45700" anchor="t" anchorCtr="0">
            <a:noAutofit/>
          </a:bodyPr>
          <a:lstStyle/>
          <a:p>
            <a:pPr marL="571500" marR="0" lvl="0" indent="-368300" algn="l" rtl="0">
              <a:lnSpc>
                <a:spcPct val="115000"/>
              </a:lnSpc>
              <a:spcBef>
                <a:spcPts val="0"/>
              </a:spcBef>
              <a:spcAft>
                <a:spcPts val="0"/>
              </a:spcAft>
              <a:buClr>
                <a:schemeClr val="dk1"/>
              </a:buClr>
              <a:buSzPts val="2400"/>
              <a:buFont typeface="Century Gothic"/>
              <a:buAutoNum type="arabicPeriod"/>
            </a:pPr>
            <a:r>
              <a:rPr lang="en-US" sz="2400" b="1" dirty="0">
                <a:solidFill>
                  <a:schemeClr val="dk1"/>
                </a:solidFill>
                <a:latin typeface="Century Gothic"/>
                <a:ea typeface="Century Gothic"/>
                <a:cs typeface="Century Gothic"/>
                <a:sym typeface="Century Gothic"/>
              </a:rPr>
              <a:t>Is it extra work? How many hours will I spend doing service-learning?</a:t>
            </a:r>
            <a:endParaRPr sz="2400" b="1" dirty="0"/>
          </a:p>
          <a:p>
            <a:pPr marL="812800" marR="0" lvl="0" indent="-457200" algn="l" rtl="0">
              <a:lnSpc>
                <a:spcPct val="115000"/>
              </a:lnSpc>
              <a:spcBef>
                <a:spcPts val="0"/>
              </a:spcBef>
              <a:spcAft>
                <a:spcPts val="0"/>
              </a:spcAft>
              <a:buClr>
                <a:schemeClr val="dk1"/>
              </a:buClr>
              <a:buSzPts val="2000"/>
              <a:buFont typeface="+mj-lt"/>
              <a:buAutoNum type="arabicPeriod"/>
            </a:pPr>
            <a:endParaRPr sz="2400" b="1" dirty="0">
              <a:solidFill>
                <a:schemeClr val="dk1"/>
              </a:solidFill>
              <a:latin typeface="Century Gothic"/>
              <a:ea typeface="Century Gothic"/>
              <a:cs typeface="Century Gothic"/>
              <a:sym typeface="Century Gothic"/>
            </a:endParaRPr>
          </a:p>
          <a:p>
            <a:pPr marL="571500" marR="0" lvl="0" indent="-368300" algn="l" rtl="0">
              <a:lnSpc>
                <a:spcPct val="115000"/>
              </a:lnSpc>
              <a:spcBef>
                <a:spcPts val="0"/>
              </a:spcBef>
              <a:spcAft>
                <a:spcPts val="0"/>
              </a:spcAft>
              <a:buClr>
                <a:schemeClr val="dk1"/>
              </a:buClr>
              <a:buSzPts val="2400"/>
              <a:buFont typeface="Century Gothic"/>
              <a:buAutoNum type="arabicPeriod"/>
            </a:pPr>
            <a:r>
              <a:rPr lang="en-US" sz="2400" b="1" dirty="0">
                <a:solidFill>
                  <a:schemeClr val="dk1"/>
                </a:solidFill>
                <a:latin typeface="Century Gothic"/>
                <a:ea typeface="Century Gothic"/>
                <a:cs typeface="Century Gothic"/>
                <a:sym typeface="Century Gothic"/>
              </a:rPr>
              <a:t>Where would I work? On or off campus?</a:t>
            </a:r>
            <a:endParaRPr sz="2400" b="1" dirty="0"/>
          </a:p>
          <a:p>
            <a:pPr marL="812800" marR="0" lvl="0" indent="-457200" algn="l" rtl="0">
              <a:lnSpc>
                <a:spcPct val="115000"/>
              </a:lnSpc>
              <a:spcBef>
                <a:spcPts val="0"/>
              </a:spcBef>
              <a:spcAft>
                <a:spcPts val="0"/>
              </a:spcAft>
              <a:buClr>
                <a:schemeClr val="dk1"/>
              </a:buClr>
              <a:buSzPts val="2000"/>
              <a:buFont typeface="+mj-lt"/>
              <a:buAutoNum type="arabicPeriod"/>
            </a:pPr>
            <a:endParaRPr sz="2400" b="1" dirty="0">
              <a:solidFill>
                <a:schemeClr val="dk1"/>
              </a:solidFill>
              <a:latin typeface="Century Gothic"/>
              <a:ea typeface="Century Gothic"/>
              <a:cs typeface="Century Gothic"/>
              <a:sym typeface="Century Gothic"/>
            </a:endParaRPr>
          </a:p>
          <a:p>
            <a:pPr marL="571500" marR="0" lvl="0" indent="-368300" algn="l" rtl="0">
              <a:lnSpc>
                <a:spcPct val="115000"/>
              </a:lnSpc>
              <a:spcBef>
                <a:spcPts val="0"/>
              </a:spcBef>
              <a:spcAft>
                <a:spcPts val="0"/>
              </a:spcAft>
              <a:buClr>
                <a:schemeClr val="dk1"/>
              </a:buClr>
              <a:buSzPts val="2400"/>
              <a:buFont typeface="Century Gothic"/>
              <a:buAutoNum type="arabicPeriod"/>
            </a:pPr>
            <a:r>
              <a:rPr lang="en-US" sz="2400" b="1" dirty="0">
                <a:solidFill>
                  <a:schemeClr val="dk1"/>
                </a:solidFill>
                <a:latin typeface="Century Gothic"/>
                <a:ea typeface="Century Gothic"/>
                <a:cs typeface="Century Gothic"/>
                <a:sym typeface="Century Gothic"/>
              </a:rPr>
              <a:t>How can I find SL courses to take? </a:t>
            </a:r>
            <a:endParaRPr sz="2400" b="1" dirty="0"/>
          </a:p>
          <a:p>
            <a:pPr marL="812800" marR="0" lvl="0" indent="-457200" algn="l" rtl="0">
              <a:lnSpc>
                <a:spcPct val="115000"/>
              </a:lnSpc>
              <a:spcBef>
                <a:spcPts val="0"/>
              </a:spcBef>
              <a:spcAft>
                <a:spcPts val="0"/>
              </a:spcAft>
              <a:buClr>
                <a:schemeClr val="dk1"/>
              </a:buClr>
              <a:buSzPts val="2000"/>
              <a:buFont typeface="+mj-lt"/>
              <a:buAutoNum type="arabicPeriod"/>
            </a:pPr>
            <a:endParaRPr sz="2400" b="1" dirty="0">
              <a:solidFill>
                <a:schemeClr val="dk1"/>
              </a:solidFill>
              <a:latin typeface="Century Gothic"/>
              <a:ea typeface="Century Gothic"/>
              <a:cs typeface="Century Gothic"/>
              <a:sym typeface="Century Gothic"/>
            </a:endParaRPr>
          </a:p>
          <a:p>
            <a:pPr marL="571500" marR="0" lvl="0" indent="-368300" algn="l" rtl="0">
              <a:lnSpc>
                <a:spcPct val="115000"/>
              </a:lnSpc>
              <a:spcBef>
                <a:spcPts val="0"/>
              </a:spcBef>
              <a:spcAft>
                <a:spcPts val="0"/>
              </a:spcAft>
              <a:buClr>
                <a:schemeClr val="dk1"/>
              </a:buClr>
              <a:buSzPts val="2400"/>
              <a:buFont typeface="Century Gothic"/>
              <a:buAutoNum type="arabicPeriod"/>
            </a:pPr>
            <a:r>
              <a:rPr lang="en-US" sz="2400" b="1" dirty="0">
                <a:solidFill>
                  <a:schemeClr val="dk1"/>
                </a:solidFill>
                <a:latin typeface="Century Gothic"/>
                <a:ea typeface="Century Gothic"/>
                <a:cs typeface="Century Gothic"/>
                <a:sym typeface="Century Gothic"/>
              </a:rPr>
              <a:t>Is SL in the core? In my major?</a:t>
            </a:r>
            <a:br>
              <a:rPr lang="en-US" sz="2400" b="1" dirty="0">
                <a:solidFill>
                  <a:schemeClr val="dk1"/>
                </a:solidFill>
                <a:latin typeface="Century Gothic"/>
                <a:ea typeface="Century Gothic"/>
                <a:cs typeface="Century Gothic"/>
                <a:sym typeface="Century Gothic"/>
              </a:rPr>
            </a:br>
            <a:endParaRPr sz="2400" b="1" dirty="0">
              <a:solidFill>
                <a:schemeClr val="dk1"/>
              </a:solidFill>
              <a:latin typeface="Century Gothic"/>
              <a:ea typeface="Century Gothic"/>
              <a:cs typeface="Century Gothic"/>
              <a:sym typeface="Century Gothic"/>
            </a:endParaRPr>
          </a:p>
          <a:p>
            <a:pPr marL="571500" marR="0" lvl="0" indent="-368300" algn="l" rtl="0">
              <a:lnSpc>
                <a:spcPct val="115000"/>
              </a:lnSpc>
              <a:spcBef>
                <a:spcPts val="0"/>
              </a:spcBef>
              <a:spcAft>
                <a:spcPts val="0"/>
              </a:spcAft>
              <a:buClr>
                <a:schemeClr val="dk1"/>
              </a:buClr>
              <a:buSzPts val="2400"/>
              <a:buFont typeface="Century Gothic"/>
              <a:buAutoNum type="arabicPeriod"/>
            </a:pPr>
            <a:r>
              <a:rPr lang="en-US" sz="2400" b="1" dirty="0">
                <a:solidFill>
                  <a:schemeClr val="dk1"/>
                </a:solidFill>
                <a:latin typeface="Century Gothic"/>
                <a:ea typeface="Century Gothic"/>
                <a:cs typeface="Century Gothic"/>
                <a:sym typeface="Century Gothic"/>
              </a:rPr>
              <a:t>Will I need a car?</a:t>
            </a:r>
            <a:endParaRPr sz="2400" b="1" dirty="0"/>
          </a:p>
          <a:p>
            <a:pPr marL="812800" marR="0" lvl="0" indent="-457200" algn="l" rtl="0">
              <a:lnSpc>
                <a:spcPct val="115000"/>
              </a:lnSpc>
              <a:spcBef>
                <a:spcPts val="0"/>
              </a:spcBef>
              <a:spcAft>
                <a:spcPts val="0"/>
              </a:spcAft>
              <a:buClr>
                <a:schemeClr val="dk1"/>
              </a:buClr>
              <a:buSzPts val="2000"/>
              <a:buFont typeface="+mj-lt"/>
              <a:buAutoNum type="arabicPeriod"/>
            </a:pPr>
            <a:endParaRPr sz="2400" b="1" dirty="0">
              <a:solidFill>
                <a:schemeClr val="dk1"/>
              </a:solidFill>
              <a:latin typeface="Century Gothic"/>
              <a:ea typeface="Century Gothic"/>
              <a:cs typeface="Century Gothic"/>
              <a:sym typeface="Century Gothic"/>
            </a:endParaRPr>
          </a:p>
          <a:p>
            <a:pPr marL="571500" marR="0" lvl="0" indent="-368300" algn="l" rtl="0">
              <a:lnSpc>
                <a:spcPct val="115000"/>
              </a:lnSpc>
              <a:spcBef>
                <a:spcPts val="0"/>
              </a:spcBef>
              <a:spcAft>
                <a:spcPts val="0"/>
              </a:spcAft>
              <a:buClr>
                <a:schemeClr val="dk1"/>
              </a:buClr>
              <a:buSzPts val="2400"/>
              <a:buFont typeface="Century Gothic"/>
              <a:buAutoNum type="arabicPeriod"/>
            </a:pPr>
            <a:r>
              <a:rPr lang="en-US" sz="2400" b="1" dirty="0">
                <a:solidFill>
                  <a:schemeClr val="dk1"/>
                </a:solidFill>
                <a:latin typeface="Century Gothic"/>
                <a:ea typeface="Century Gothic"/>
                <a:cs typeface="Century Gothic"/>
                <a:sym typeface="Century Gothic"/>
              </a:rPr>
              <a:t>Other questions?</a:t>
            </a:r>
            <a:endParaRPr sz="2400" b="1" dirty="0">
              <a:solidFill>
                <a:schemeClr val="dk1"/>
              </a:solidFill>
              <a:latin typeface="Century Gothic"/>
              <a:ea typeface="Century Gothic"/>
              <a:cs typeface="Century Gothic"/>
              <a:sym typeface="Century Gothic"/>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TM03457496[[fn=Parallax]]</Template>
  <TotalTime>251</TotalTime>
  <Words>1933</Words>
  <Application>Microsoft Office PowerPoint</Application>
  <PresentationFormat>Widescreen</PresentationFormat>
  <Paragraphs>222</Paragraphs>
  <Slides>28</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Calibri</vt:lpstr>
      <vt:lpstr>Century Gothic</vt:lpstr>
      <vt:lpstr>Times New Roman</vt:lpstr>
      <vt:lpstr>Noto Sans Symbols</vt:lpstr>
      <vt:lpstr>Corbel</vt:lpstr>
      <vt:lpstr>Cambria</vt:lpstr>
      <vt:lpstr>Arial</vt:lpstr>
      <vt:lpstr>Garamond</vt:lpstr>
      <vt:lpstr>Parallax</vt:lpstr>
      <vt:lpstr> Orientation to Service-Learning St. John Fisher College</vt:lpstr>
      <vt:lpstr>PowerPoint Presentation</vt:lpstr>
      <vt:lpstr>PowerPoint Presentation</vt:lpstr>
      <vt:lpstr>PowerPoint Presentation</vt:lpstr>
      <vt:lpstr>What are the Benefits of SL?</vt:lpstr>
      <vt:lpstr>Fulfilling the American Dream Report</vt:lpstr>
      <vt:lpstr>Testimonials</vt:lpstr>
      <vt:lpstr>Impact on the Community </vt:lpstr>
      <vt:lpstr>Common Questions</vt:lpstr>
      <vt:lpstr>How can you make the biggest impact (get the most out of it)?</vt:lpstr>
      <vt:lpstr>Tips for Success</vt:lpstr>
      <vt:lpstr>Next Steps</vt:lpstr>
      <vt:lpstr>Resources</vt:lpstr>
      <vt:lpstr>What Will SL Look Like in Your Course?</vt:lpstr>
      <vt:lpstr>SOCI 322 Sociology of Aging and the Life Course with Episcopal Home</vt:lpstr>
      <vt:lpstr>HRMG 483: Special Topics: Strategic Human Resource Management </vt:lpstr>
      <vt:lpstr>ENG 356: Editing and Publishing</vt:lpstr>
      <vt:lpstr>BIOL 108C Fundamentals of Nutrition with Foodlink</vt:lpstr>
      <vt:lpstr>PSJS 250: Social Change through Service</vt:lpstr>
      <vt:lpstr>NURS 312 Palliative and End of Life Care with Comfort Care Homes</vt:lpstr>
      <vt:lpstr>POSC 224: Campaigns and Elections</vt:lpstr>
      <vt:lpstr>PHIL 230CC: Philosophy of Education</vt:lpstr>
      <vt:lpstr>COMM 363: Media Research and Analytics</vt:lpstr>
      <vt:lpstr>BIOL 406 Animal Natural History with Ganondagan Historic Site and Environmental Field Office</vt:lpstr>
      <vt:lpstr>BIOL 408 Ecological Field Methods with Genesee River Watch</vt:lpstr>
      <vt:lpstr>CHEM 315L: Analytical Chemistry Lab</vt:lpstr>
      <vt:lpstr>POSC 211 Introduction to Public Policy with Genesee River Watch</vt:lpstr>
      <vt:lpstr>EDUC 350 C, I &amp; A Math, Science, Technology I with YMCA After-School Program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 to Service-Learning St. John Fisher College</dc:title>
  <dc:creator>Donahue, Lynn</dc:creator>
  <cp:lastModifiedBy>Donahue, Lynn</cp:lastModifiedBy>
  <cp:revision>8</cp:revision>
  <dcterms:modified xsi:type="dcterms:W3CDTF">2018-11-12T19:51:51Z</dcterms:modified>
</cp:coreProperties>
</file>