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99" r:id="rId13"/>
    <p:sldId id="269" r:id="rId14"/>
    <p:sldId id="272" r:id="rId15"/>
    <p:sldId id="270" r:id="rId16"/>
    <p:sldId id="274" r:id="rId17"/>
    <p:sldId id="275" r:id="rId18"/>
    <p:sldId id="276" r:id="rId19"/>
    <p:sldId id="298" r:id="rId20"/>
    <p:sldId id="303" r:id="rId21"/>
    <p:sldId id="278" r:id="rId22"/>
    <p:sldId id="279" r:id="rId23"/>
    <p:sldId id="277" r:id="rId24"/>
    <p:sldId id="280" r:id="rId25"/>
    <p:sldId id="300" r:id="rId26"/>
    <p:sldId id="281" r:id="rId27"/>
    <p:sldId id="282" r:id="rId28"/>
    <p:sldId id="283" r:id="rId29"/>
    <p:sldId id="301" r:id="rId30"/>
    <p:sldId id="284" r:id="rId31"/>
    <p:sldId id="302" r:id="rId32"/>
    <p:sldId id="295" r:id="rId33"/>
    <p:sldId id="285" r:id="rId34"/>
    <p:sldId id="286" r:id="rId35"/>
    <p:sldId id="287" r:id="rId36"/>
    <p:sldId id="288" r:id="rId37"/>
    <p:sldId id="289" r:id="rId38"/>
    <p:sldId id="296" r:id="rId39"/>
    <p:sldId id="290" r:id="rId40"/>
    <p:sldId id="291" r:id="rId41"/>
    <p:sldId id="292" r:id="rId42"/>
    <p:sldId id="293" r:id="rId43"/>
    <p:sldId id="304" r:id="rId44"/>
    <p:sldId id="297" r:id="rId45"/>
  </p:sldIdLst>
  <p:sldSz cx="12192000" cy="6858000"/>
  <p:notesSz cx="7010400" cy="9236075"/>
  <p:embeddedFontLst>
    <p:embeddedFont>
      <p:font typeface="Cabin" panose="020B0604020202020204" charset="0"/>
      <p:regular r:id="rId47"/>
      <p:bold r:id="rId48"/>
      <p:italic r:id="rId49"/>
      <p:boldItalic r:id="rId50"/>
    </p:embeddedFont>
    <p:embeddedFont>
      <p:font typeface="Cambria" panose="02040503050406030204" pitchFamily="18"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Century Gothic" panose="020B0502020202020204" pitchFamily="34" charset="0"/>
      <p:regular r:id="rId59"/>
      <p:bold r:id="rId60"/>
      <p:italic r:id="rId61"/>
      <p:boldItalic r:id="rId62"/>
    </p:embeddedFont>
    <p:embeddedFont>
      <p:font typeface="Book Antiqua" panose="02040602050305030304" pitchFamily="18" charset="0"/>
      <p:regular r:id="rId63"/>
      <p:bold r:id="rId64"/>
      <p:italic r:id="rId65"/>
      <p:boldItalic r:id="rId66"/>
    </p:embeddedFont>
    <p:embeddedFont>
      <p:font typeface="Palatino Linotype" panose="02040502050505030304" pitchFamily="18"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BB09C3-24C9-4540-B19B-672E6D875927}">
  <a:tblStyle styleId="{8DBB09C3-24C9-4540-B19B-672E6D87592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CE6"/>
          </a:solidFill>
        </a:fill>
      </a:tcStyle>
    </a:wholeTbl>
    <a:band1H>
      <a:tcTxStyle/>
      <a:tcStyle>
        <a:tcBdr/>
        <a:fill>
          <a:solidFill>
            <a:srgbClr val="F5D8CA"/>
          </a:solidFill>
        </a:fill>
      </a:tcStyle>
    </a:band1H>
    <a:band2H>
      <a:tcTxStyle/>
      <a:tcStyle>
        <a:tcBdr/>
      </a:tcStyle>
    </a:band2H>
    <a:band1V>
      <a:tcTxStyle/>
      <a:tcStyle>
        <a:tcBdr/>
        <a:fill>
          <a:solidFill>
            <a:srgbClr val="F5D8C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18F13D53-9215-4A70-98D0-BADF085509D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E94615-E840-4161-BEF0-18D892F04A38}"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90" autoAdjust="0"/>
  </p:normalViewPr>
  <p:slideViewPr>
    <p:cSldViewPr snapToGrid="0">
      <p:cViewPr varScale="1">
        <p:scale>
          <a:sx n="85" d="100"/>
          <a:sy n="85" d="100"/>
        </p:scale>
        <p:origin x="33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1804"/>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1804"/>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9"/>
            <a:ext cx="3037840" cy="46180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772669"/>
            <a:ext cx="3037840" cy="46180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42264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7: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9: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9: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0: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2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1: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2: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5: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6:notes"/>
          <p:cNvSpPr txBox="1">
            <a:spLocks noGrp="1"/>
          </p:cNvSpPr>
          <p:nvPr>
            <p:ph type="sldNum" idx="12"/>
          </p:nvPr>
        </p:nvSpPr>
        <p:spPr>
          <a:xfrm>
            <a:off x="3936769" y="8707831"/>
            <a:ext cx="3011699" cy="458391"/>
          </a:xfrm>
          <a:prstGeom prst="rect">
            <a:avLst/>
          </a:prstGeom>
          <a:noFill/>
          <a:ln>
            <a:noFill/>
          </a:ln>
        </p:spPr>
        <p:txBody>
          <a:bodyPr spcFirstLastPara="1" wrap="square" lIns="92075" tIns="46025" rIns="92075" bIns="460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dk1"/>
                </a:solidFill>
                <a:latin typeface="Calibri"/>
                <a:ea typeface="Calibri"/>
                <a:cs typeface="Calibri"/>
                <a:sym typeface="Calibri"/>
              </a:rPr>
              <a:t>26</a:t>
            </a:fld>
            <a:endParaRPr sz="1400" b="0" i="0" u="none" strike="noStrike" cap="none">
              <a:solidFill>
                <a:schemeClr val="dk1"/>
              </a:solidFill>
              <a:latin typeface="Calibri"/>
              <a:ea typeface="Calibri"/>
              <a:cs typeface="Calibri"/>
              <a:sym typeface="Calibri"/>
            </a:endParaRPr>
          </a:p>
        </p:txBody>
      </p:sp>
      <p:sp>
        <p:nvSpPr>
          <p:cNvPr id="290" name="Google Shape;290;p26:notes"/>
          <p:cNvSpPr>
            <a:spLocks noGrp="1" noRot="1" noChangeAspect="1"/>
          </p:cNvSpPr>
          <p:nvPr>
            <p:ph type="sldImg" idx="2"/>
          </p:nvPr>
        </p:nvSpPr>
        <p:spPr>
          <a:xfrm>
            <a:off x="422275" y="688975"/>
            <a:ext cx="6105525" cy="3435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1" name="Google Shape;291;p26:notes"/>
          <p:cNvSpPr txBox="1">
            <a:spLocks noGrp="1"/>
          </p:cNvSpPr>
          <p:nvPr>
            <p:ph type="body" idx="1"/>
          </p:nvPr>
        </p:nvSpPr>
        <p:spPr>
          <a:xfrm>
            <a:off x="695008" y="4354711"/>
            <a:ext cx="5560060" cy="4125516"/>
          </a:xfrm>
          <a:prstGeom prst="rect">
            <a:avLst/>
          </a:prstGeom>
          <a:noFill/>
          <a:ln>
            <a:noFill/>
          </a:ln>
        </p:spPr>
        <p:txBody>
          <a:bodyPr spcFirstLastPara="1" wrap="square" lIns="92075" tIns="46025" rIns="92075" bIns="46025" anchor="t" anchorCtr="0">
            <a:noAutofit/>
          </a:bodyPr>
          <a:lstStyle/>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Shown on this diagram are the key points concerning patterns about poverty, middle class, and wealth.</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Remember, we are talking about patterns, not stereotypes. When we stereotype, we apply a pattern to everyone in the group. Be sure this is not the case.</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If you've been in that middle-class mindset two generations or more, virtually all your decision making is made against three things: work, achievement, and material security. Those three things shape middle-class lives every day.</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In wealth, your decision making is made against three things: social, financial, and political connections—for two reasons: No. 1, they keep you safe, and No. 2, they help you make more money. The rule about money is that you just don't talk about it. Investments yes, money no.</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After two generations in poverty, you don't have much stuff. Virtually all your decision making is made against three things: relationships, entertainment, and survival, because you have only one real possession, and that's people.</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endParaRPr sz="900" b="0" i="0" u="none" strike="noStrike" cap="none">
              <a:solidFill>
                <a:schemeClr val="dk1"/>
              </a:solidFill>
              <a:latin typeface="Arial"/>
              <a:ea typeface="Arial"/>
              <a:cs typeface="Arial"/>
              <a:sym typeface="Arial"/>
            </a:endParaRPr>
          </a:p>
          <a:p>
            <a:pPr marL="457200" marR="0" lvl="0" indent="-228600" algn="l" rtl="0">
              <a:lnSpc>
                <a:spcPct val="90000"/>
              </a:lnSpc>
              <a:spcBef>
                <a:spcPts val="0"/>
              </a:spcBef>
              <a:spcAft>
                <a:spcPts val="0"/>
              </a:spcAft>
              <a:buClr>
                <a:srgbClr val="000000"/>
              </a:buClr>
              <a:buSzPts val="1400"/>
              <a:buFont typeface="Arial"/>
              <a:buNone/>
            </a:pPr>
            <a:r>
              <a:rPr lang="en-US" sz="900" b="0" i="0" u="sng" strike="noStrike" cap="none">
                <a:solidFill>
                  <a:schemeClr val="dk1"/>
                </a:solidFill>
                <a:latin typeface="Arial"/>
                <a:ea typeface="Arial"/>
                <a:cs typeface="Arial"/>
                <a:sym typeface="Arial"/>
              </a:rPr>
              <a:t>Additional patterns in wealth</a:t>
            </a:r>
            <a:r>
              <a:rPr lang="en-US" sz="900" b="0" i="0" u="none" strike="noStrike" cap="none">
                <a:solidFill>
                  <a:schemeClr val="dk1"/>
                </a:solidFill>
                <a:latin typeface="Arial"/>
                <a:ea typeface="Arial"/>
                <a:cs typeface="Arial"/>
                <a:sym typeface="Arial"/>
              </a:rPr>
              <a:t>:</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It is not OK not to be perfect.</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Details are very important.</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A person is not respected unless he/she has expertise.</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Rules do not apply to my child.</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Social exclusion is a key weapon of choice in wealth.</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endParaRPr sz="900" b="0" i="0" u="sng" strike="noStrike" cap="none">
              <a:solidFill>
                <a:schemeClr val="dk1"/>
              </a:solidFill>
              <a:latin typeface="Arial"/>
              <a:ea typeface="Arial"/>
              <a:cs typeface="Arial"/>
              <a:sym typeface="Arial"/>
            </a:endParaRPr>
          </a:p>
          <a:p>
            <a:pPr marL="457200" marR="0" lvl="0" indent="-228600" algn="l" rtl="0">
              <a:lnSpc>
                <a:spcPct val="90000"/>
              </a:lnSpc>
              <a:spcBef>
                <a:spcPts val="0"/>
              </a:spcBef>
              <a:spcAft>
                <a:spcPts val="0"/>
              </a:spcAft>
              <a:buClr>
                <a:srgbClr val="000000"/>
              </a:buClr>
              <a:buSzPts val="1400"/>
              <a:buFont typeface="Arial"/>
              <a:buNone/>
            </a:pPr>
            <a:r>
              <a:rPr lang="en-US" sz="900" b="0" i="0" u="sng" strike="noStrike" cap="none">
                <a:solidFill>
                  <a:schemeClr val="dk1"/>
                </a:solidFill>
                <a:latin typeface="Arial"/>
                <a:ea typeface="Arial"/>
                <a:cs typeface="Arial"/>
                <a:sym typeface="Arial"/>
              </a:rPr>
              <a:t>Additional patterns in generational poverty</a:t>
            </a:r>
            <a:r>
              <a:rPr lang="en-US" sz="900" b="0" i="0" u="none" strike="noStrike" cap="none">
                <a:solidFill>
                  <a:schemeClr val="dk1"/>
                </a:solidFill>
                <a:latin typeface="Arial"/>
                <a:ea typeface="Arial"/>
                <a:cs typeface="Arial"/>
                <a:sym typeface="Arial"/>
              </a:rPr>
              <a:t>:</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Noise level is higher.</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Important information is given non-verbally.</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Entertainment gives value to your group.</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Respect is given to those who are personally strong.</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txBox="1">
            <a:spLocks noGrp="1"/>
          </p:cNvSpPr>
          <p:nvPr>
            <p:ph type="sldNum" idx="12"/>
          </p:nvPr>
        </p:nvSpPr>
        <p:spPr>
          <a:xfrm>
            <a:off x="3936769" y="8707831"/>
            <a:ext cx="3011699" cy="458391"/>
          </a:xfrm>
          <a:prstGeom prst="rect">
            <a:avLst/>
          </a:prstGeom>
          <a:noFill/>
          <a:ln>
            <a:noFill/>
          </a:ln>
        </p:spPr>
        <p:txBody>
          <a:bodyPr spcFirstLastPara="1" wrap="square" lIns="92075" tIns="46025" rIns="92075" bIns="460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dk1"/>
                </a:solidFill>
                <a:latin typeface="Calibri"/>
                <a:ea typeface="Calibri"/>
                <a:cs typeface="Calibri"/>
                <a:sym typeface="Calibri"/>
              </a:rPr>
              <a:t>27</a:t>
            </a:fld>
            <a:endParaRPr sz="1400" b="0" i="0" u="none" strike="noStrike" cap="none">
              <a:solidFill>
                <a:schemeClr val="dk1"/>
              </a:solidFill>
              <a:latin typeface="Calibri"/>
              <a:ea typeface="Calibri"/>
              <a:cs typeface="Calibri"/>
              <a:sym typeface="Calibri"/>
            </a:endParaRPr>
          </a:p>
        </p:txBody>
      </p:sp>
      <p:sp>
        <p:nvSpPr>
          <p:cNvPr id="308" name="Google Shape;308;p27:notes"/>
          <p:cNvSpPr>
            <a:spLocks noGrp="1" noRot="1" noChangeAspect="1"/>
          </p:cNvSpPr>
          <p:nvPr>
            <p:ph type="sldImg" idx="2"/>
          </p:nvPr>
        </p:nvSpPr>
        <p:spPr>
          <a:xfrm>
            <a:off x="422275" y="688975"/>
            <a:ext cx="6105525" cy="3435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9" name="Google Shape;309;p27:notes"/>
          <p:cNvSpPr txBox="1">
            <a:spLocks noGrp="1"/>
          </p:cNvSpPr>
          <p:nvPr>
            <p:ph type="body" idx="1"/>
          </p:nvPr>
        </p:nvSpPr>
        <p:spPr>
          <a:xfrm>
            <a:off x="695008" y="4354711"/>
            <a:ext cx="5560060" cy="4125516"/>
          </a:xfrm>
          <a:prstGeom prst="rect">
            <a:avLst/>
          </a:prstGeom>
          <a:noFill/>
          <a:ln>
            <a:noFill/>
          </a:ln>
        </p:spPr>
        <p:txBody>
          <a:bodyPr spcFirstLastPara="1" wrap="square" lIns="92075" tIns="46025" rIns="92075" bIns="46025" anchor="t" anchorCtr="0">
            <a:noAutofit/>
          </a:bodyPr>
          <a:lstStyle/>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Shown on this diagram are the key points concerning patterns about poverty, middle class, and wealth.</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Remember, we are talking about patterns, not stereotypes. When we stereotype, we apply a pattern to everyone in the group. Be sure this is not the case.</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If you've been in that middle-class mindset two generations or more, virtually all your decision making is made against three things: work, achievement, and material security. Those three things shape middle-class lives every day.</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In wealth, your decision making is made against three things: social, financial, and political connections—for two reasons: No. 1, they keep you safe, and No. 2, they help you make more money. The rule about money is that you just don't talk about it. Investments yes, money no.</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r>
              <a:rPr lang="en-US" sz="900" b="0" i="0" u="none" strike="noStrike" cap="none">
                <a:solidFill>
                  <a:schemeClr val="dk1"/>
                </a:solidFill>
                <a:latin typeface="Arial"/>
                <a:ea typeface="Arial"/>
                <a:cs typeface="Arial"/>
                <a:sym typeface="Arial"/>
              </a:rPr>
              <a:t>	After two generations in poverty, you don't have much stuff. Virtually all your decision making is made against three things: relationships, entertainment, and survival, because you have only one real possession, and that's people.</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endParaRPr sz="900" b="0" i="0" u="none" strike="noStrike" cap="none">
              <a:solidFill>
                <a:schemeClr val="dk1"/>
              </a:solidFill>
              <a:latin typeface="Arial"/>
              <a:ea typeface="Arial"/>
              <a:cs typeface="Arial"/>
              <a:sym typeface="Arial"/>
            </a:endParaRPr>
          </a:p>
          <a:p>
            <a:pPr marL="457200" marR="0" lvl="0" indent="-228600" algn="l" rtl="0">
              <a:lnSpc>
                <a:spcPct val="90000"/>
              </a:lnSpc>
              <a:spcBef>
                <a:spcPts val="0"/>
              </a:spcBef>
              <a:spcAft>
                <a:spcPts val="0"/>
              </a:spcAft>
              <a:buClr>
                <a:srgbClr val="000000"/>
              </a:buClr>
              <a:buSzPts val="1400"/>
              <a:buFont typeface="Arial"/>
              <a:buNone/>
            </a:pPr>
            <a:r>
              <a:rPr lang="en-US" sz="900" b="0" i="0" u="sng" strike="noStrike" cap="none">
                <a:solidFill>
                  <a:schemeClr val="dk1"/>
                </a:solidFill>
                <a:latin typeface="Arial"/>
                <a:ea typeface="Arial"/>
                <a:cs typeface="Arial"/>
                <a:sym typeface="Arial"/>
              </a:rPr>
              <a:t>Additional patterns in wealth</a:t>
            </a:r>
            <a:r>
              <a:rPr lang="en-US" sz="900" b="0" i="0" u="none" strike="noStrike" cap="none">
                <a:solidFill>
                  <a:schemeClr val="dk1"/>
                </a:solidFill>
                <a:latin typeface="Arial"/>
                <a:ea typeface="Arial"/>
                <a:cs typeface="Arial"/>
                <a:sym typeface="Arial"/>
              </a:rPr>
              <a:t>:</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It is not OK not to be perfect.</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Details are very important.</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A person is not respected unless he/she has expertise.</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Rules do not apply to my child.</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Social exclusion is a key weapon of choice in wealth.</a:t>
            </a:r>
            <a:endParaRPr sz="1200" b="0" i="0" u="none" strike="noStrike" cap="none">
              <a:solidFill>
                <a:schemeClr val="dk1"/>
              </a:solidFill>
              <a:latin typeface="Calibri"/>
              <a:ea typeface="Calibri"/>
              <a:cs typeface="Calibri"/>
              <a:sym typeface="Calibri"/>
            </a:endParaRPr>
          </a:p>
          <a:p>
            <a:pPr marL="457200" marR="0" lvl="0" indent="-228600" algn="l" rtl="0">
              <a:lnSpc>
                <a:spcPct val="90000"/>
              </a:lnSpc>
              <a:spcBef>
                <a:spcPts val="0"/>
              </a:spcBef>
              <a:spcAft>
                <a:spcPts val="0"/>
              </a:spcAft>
              <a:buClr>
                <a:srgbClr val="000000"/>
              </a:buClr>
              <a:buSzPts val="1400"/>
              <a:buFont typeface="Arial"/>
              <a:buNone/>
            </a:pPr>
            <a:endParaRPr sz="900" b="0" i="0" u="sng" strike="noStrike" cap="none">
              <a:solidFill>
                <a:schemeClr val="dk1"/>
              </a:solidFill>
              <a:latin typeface="Arial"/>
              <a:ea typeface="Arial"/>
              <a:cs typeface="Arial"/>
              <a:sym typeface="Arial"/>
            </a:endParaRPr>
          </a:p>
          <a:p>
            <a:pPr marL="457200" marR="0" lvl="0" indent="-228600" algn="l" rtl="0">
              <a:lnSpc>
                <a:spcPct val="90000"/>
              </a:lnSpc>
              <a:spcBef>
                <a:spcPts val="0"/>
              </a:spcBef>
              <a:spcAft>
                <a:spcPts val="0"/>
              </a:spcAft>
              <a:buClr>
                <a:srgbClr val="000000"/>
              </a:buClr>
              <a:buSzPts val="1400"/>
              <a:buFont typeface="Arial"/>
              <a:buNone/>
            </a:pPr>
            <a:r>
              <a:rPr lang="en-US" sz="900" b="0" i="0" u="sng" strike="noStrike" cap="none">
                <a:solidFill>
                  <a:schemeClr val="dk1"/>
                </a:solidFill>
                <a:latin typeface="Arial"/>
                <a:ea typeface="Arial"/>
                <a:cs typeface="Arial"/>
                <a:sym typeface="Arial"/>
              </a:rPr>
              <a:t>Additional patterns in generational poverty</a:t>
            </a:r>
            <a:r>
              <a:rPr lang="en-US" sz="900" b="0" i="0" u="none" strike="noStrike" cap="none">
                <a:solidFill>
                  <a:schemeClr val="dk1"/>
                </a:solidFill>
                <a:latin typeface="Arial"/>
                <a:ea typeface="Arial"/>
                <a:cs typeface="Arial"/>
                <a:sym typeface="Arial"/>
              </a:rPr>
              <a:t>:</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Noise level is higher.</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Important information is given non-verbally.</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Entertainment gives value to your group.</a:t>
            </a:r>
            <a:endParaRPr sz="1200" b="0" i="0" u="none" strike="noStrike" cap="none">
              <a:solidFill>
                <a:schemeClr val="dk1"/>
              </a:solidFill>
              <a:latin typeface="Calibri"/>
              <a:ea typeface="Calibri"/>
              <a:cs typeface="Calibri"/>
              <a:sym typeface="Calibri"/>
            </a:endParaRPr>
          </a:p>
          <a:p>
            <a:pPr marL="166688" marR="0" lvl="1" indent="-166688" algn="l" rtl="0">
              <a:lnSpc>
                <a:spcPct val="90000"/>
              </a:lnSpc>
              <a:spcBef>
                <a:spcPts val="0"/>
              </a:spcBef>
              <a:spcAft>
                <a:spcPts val="0"/>
              </a:spcAft>
              <a:buClr>
                <a:srgbClr val="000000"/>
              </a:buClr>
              <a:buSzPts val="1400"/>
              <a:buFont typeface="Arial"/>
              <a:buChar char="•"/>
            </a:pPr>
            <a:r>
              <a:rPr lang="en-US" sz="900" b="0" i="0" u="none" strike="noStrike" cap="none">
                <a:solidFill>
                  <a:schemeClr val="dk1"/>
                </a:solidFill>
                <a:latin typeface="Arial"/>
                <a:ea typeface="Arial"/>
                <a:cs typeface="Arial"/>
                <a:sym typeface="Arial"/>
              </a:rPr>
              <a:t>  Respect is given to those who are personally strong.</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sldNum" idx="12"/>
          </p:nvPr>
        </p:nvSpPr>
        <p:spPr>
          <a:xfrm>
            <a:off x="3936769" y="8707831"/>
            <a:ext cx="3011699" cy="458391"/>
          </a:xfrm>
          <a:prstGeom prst="rect">
            <a:avLst/>
          </a:prstGeom>
          <a:noFill/>
          <a:ln>
            <a:noFill/>
          </a:ln>
        </p:spPr>
        <p:txBody>
          <a:bodyPr spcFirstLastPara="1" wrap="square" lIns="92075" tIns="46025" rIns="92075" bIns="460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dk1"/>
                </a:solidFill>
                <a:latin typeface="Calibri"/>
                <a:ea typeface="Calibri"/>
                <a:cs typeface="Calibri"/>
                <a:sym typeface="Calibri"/>
              </a:rPr>
              <a:t>28</a:t>
            </a:fld>
            <a:endParaRPr sz="1400" b="0" i="0" u="none" strike="noStrike" cap="none">
              <a:solidFill>
                <a:schemeClr val="dk1"/>
              </a:solidFill>
              <a:latin typeface="Calibri"/>
              <a:ea typeface="Calibri"/>
              <a:cs typeface="Calibri"/>
              <a:sym typeface="Calibri"/>
            </a:endParaRPr>
          </a:p>
        </p:txBody>
      </p:sp>
      <p:sp>
        <p:nvSpPr>
          <p:cNvPr id="326" name="Google Shape;326;p28:notes"/>
          <p:cNvSpPr>
            <a:spLocks noGrp="1" noRot="1" noChangeAspect="1"/>
          </p:cNvSpPr>
          <p:nvPr>
            <p:ph type="sldImg" idx="2"/>
          </p:nvPr>
        </p:nvSpPr>
        <p:spPr>
          <a:xfrm>
            <a:off x="422275" y="688975"/>
            <a:ext cx="6105525" cy="34353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7" name="Google Shape;327;p28:notes"/>
          <p:cNvSpPr txBox="1">
            <a:spLocks noGrp="1"/>
          </p:cNvSpPr>
          <p:nvPr>
            <p:ph type="body" idx="1"/>
          </p:nvPr>
        </p:nvSpPr>
        <p:spPr>
          <a:xfrm>
            <a:off x="695008" y="4354711"/>
            <a:ext cx="5560060" cy="4125516"/>
          </a:xfrm>
          <a:prstGeom prst="rect">
            <a:avLst/>
          </a:prstGeom>
          <a:noFill/>
          <a:ln>
            <a:noFill/>
          </a:ln>
        </p:spPr>
        <p:txBody>
          <a:bodyPr spcFirstLastPara="1" wrap="square" lIns="92075" tIns="46025" rIns="92075" bIns="46025" anchor="t" anchorCtr="0">
            <a:noAutofit/>
          </a:bodyPr>
          <a:lstStyle/>
          <a:p>
            <a:pPr marL="230188" marR="0" lvl="0" indent="-230188" algn="l" rtl="0">
              <a:lnSpc>
                <a:spcPct val="8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One of the reasons there's so much violence in poverty is that when you have only casual register, you don't have the words to resolve a conflict. What they tell you in conflict resolution is this: To resolve a conflict, you have to get away from the personal and get to the issue. To get to issues, you must have abstract words. </a:t>
            </a:r>
            <a:endParaRPr sz="1200" b="0" i="0" u="none" strike="noStrike" cap="none">
              <a:solidFill>
                <a:schemeClr val="dk1"/>
              </a:solidFill>
              <a:latin typeface="Calibri"/>
              <a:ea typeface="Calibri"/>
              <a:cs typeface="Calibri"/>
              <a:sym typeface="Calibri"/>
            </a:endParaRPr>
          </a:p>
          <a:p>
            <a:pPr marL="230188" marR="0" lvl="0" indent="-230188" algn="l" rtl="0">
              <a:lnSpc>
                <a:spcPct val="8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All registers have power. Speak formal register in a poverty neighborhood and you will likely be in trouble. Formal register does not have power in that situation. Schools can use mental models, high-frequency words, videos, and stories to communicate. Using formal register to negotiate nurtures one’s ability to think abstractly and hold concepts inside the head. </a:t>
            </a:r>
            <a:endParaRPr sz="1200" b="0" i="0" u="none" strike="noStrike" cap="none">
              <a:solidFill>
                <a:schemeClr val="dk1"/>
              </a:solidFill>
              <a:latin typeface="Calibri"/>
              <a:ea typeface="Calibri"/>
              <a:cs typeface="Calibri"/>
              <a:sym typeface="Calibri"/>
            </a:endParaRPr>
          </a:p>
          <a:p>
            <a:pPr marL="230188" marR="0" lvl="0" indent="-230188" algn="l" rtl="0">
              <a:lnSpc>
                <a:spcPct val="8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People in generational poverty tend to utilize the casual register of language to survive. In poverty you must attend to sights and sounds to survive; your world is often about processing the external environment. Because you are processing the sensory environment in poverty, nonverbals become crucial, and you become an expert at reading them. </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9:notes"/>
          <p:cNvSpPr txBox="1">
            <a:spLocks noGrp="1"/>
          </p:cNvSpPr>
          <p:nvPr>
            <p:ph type="body" idx="1"/>
          </p:nvPr>
        </p:nvSpPr>
        <p:spPr>
          <a:xfrm>
            <a:off x="695008" y="4354711"/>
            <a:ext cx="5560060" cy="412551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34" name="Google Shape;334;p29:notes"/>
          <p:cNvSpPr>
            <a:spLocks noGrp="1" noRot="1" noChangeAspect="1"/>
          </p:cNvSpPr>
          <p:nvPr>
            <p:ph type="sldImg" idx="2"/>
          </p:nvPr>
        </p:nvSpPr>
        <p:spPr>
          <a:xfrm>
            <a:off x="422275" y="688975"/>
            <a:ext cx="6105525" cy="3435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4564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0: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3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8" name="Google Shape;348;p33: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33:notes"/>
          <p:cNvSpPr txBox="1">
            <a:spLocks noGrp="1"/>
          </p:cNvSpPr>
          <p:nvPr>
            <p:ph type="sldNum" idx="12"/>
          </p:nvPr>
        </p:nvSpPr>
        <p:spPr>
          <a:xfrm>
            <a:off x="3970938" y="8772669"/>
            <a:ext cx="3037840" cy="46180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34</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3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2: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3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4: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5: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3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6: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6: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9: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39: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4b8a2eae9b_0_6:notes"/>
          <p:cNvSpPr txBox="1">
            <a:spLocks noGrp="1"/>
          </p:cNvSpPr>
          <p:nvPr>
            <p:ph type="body" idx="1"/>
          </p:nvPr>
        </p:nvSpPr>
        <p:spPr>
          <a:xfrm>
            <a:off x="701040" y="4387136"/>
            <a:ext cx="5608200" cy="415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g4b8a2eae9b_0_6: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6: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7: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txBox="1">
            <a:spLocks noGrp="1"/>
          </p:cNvSpPr>
          <p:nvPr>
            <p:ph type="body" idx="1"/>
          </p:nvPr>
        </p:nvSpPr>
        <p:spPr>
          <a:xfrm>
            <a:off x="701040" y="4387136"/>
            <a:ext cx="5608320" cy="415623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9: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 name="Google Shape;26;p2"/>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1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2"/>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1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609600" y="275035"/>
            <a:ext cx="10972800" cy="11430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a:spLocks noGrp="1"/>
          </p:cNvSpPr>
          <p:nvPr>
            <p:ph type="tbl" idx="2"/>
          </p:nvPr>
        </p:nvSpPr>
        <p:spPr>
          <a:xfrm>
            <a:off x="609600" y="1600200"/>
            <a:ext cx="10972800" cy="452556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3"/>
          <p:cNvSpPr txBox="1">
            <a:spLocks noGrp="1"/>
          </p:cNvSpPr>
          <p:nvPr>
            <p:ph type="ftr" idx="11"/>
          </p:nvPr>
        </p:nvSpPr>
        <p:spPr>
          <a:xfrm>
            <a:off x="501651" y="6480175"/>
            <a:ext cx="5147733" cy="230188"/>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3"/>
          <p:cNvSpPr txBox="1">
            <a:spLocks noGrp="1"/>
          </p:cNvSpPr>
          <p:nvPr>
            <p:ph type="sldNum" idx="12"/>
          </p:nvPr>
        </p:nvSpPr>
        <p:spPr>
          <a:xfrm>
            <a:off x="9256184" y="6465889"/>
            <a:ext cx="2573867" cy="2190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rgbClr val="FFFFFF"/>
                </a:solidFill>
                <a:latin typeface="Calibri"/>
                <a:ea typeface="Calibri"/>
                <a:cs typeface="Calibri"/>
                <a:sym typeface="Calibri"/>
              </a:defRPr>
            </a:lvl1pPr>
            <a:lvl2pPr marL="0" lvl="1" indent="0" algn="r">
              <a:spcBef>
                <a:spcPts val="0"/>
              </a:spcBef>
              <a:buNone/>
              <a:defRPr sz="1050">
                <a:solidFill>
                  <a:srgbClr val="FFFFFF"/>
                </a:solidFill>
                <a:latin typeface="Calibri"/>
                <a:ea typeface="Calibri"/>
                <a:cs typeface="Calibri"/>
                <a:sym typeface="Calibri"/>
              </a:defRPr>
            </a:lvl2pPr>
            <a:lvl3pPr marL="0" lvl="2" indent="0" algn="r">
              <a:spcBef>
                <a:spcPts val="0"/>
              </a:spcBef>
              <a:buNone/>
              <a:defRPr sz="1050">
                <a:solidFill>
                  <a:srgbClr val="FFFFFF"/>
                </a:solidFill>
                <a:latin typeface="Calibri"/>
                <a:ea typeface="Calibri"/>
                <a:cs typeface="Calibri"/>
                <a:sym typeface="Calibri"/>
              </a:defRPr>
            </a:lvl3pPr>
            <a:lvl4pPr marL="0" lvl="3" indent="0" algn="r">
              <a:spcBef>
                <a:spcPts val="0"/>
              </a:spcBef>
              <a:buNone/>
              <a:defRPr sz="1050">
                <a:solidFill>
                  <a:srgbClr val="FFFFFF"/>
                </a:solidFill>
                <a:latin typeface="Calibri"/>
                <a:ea typeface="Calibri"/>
                <a:cs typeface="Calibri"/>
                <a:sym typeface="Calibri"/>
              </a:defRPr>
            </a:lvl4pPr>
            <a:lvl5pPr marL="0" lvl="4" indent="0" algn="r">
              <a:spcBef>
                <a:spcPts val="0"/>
              </a:spcBef>
              <a:buNone/>
              <a:defRPr sz="1050">
                <a:solidFill>
                  <a:srgbClr val="FFFFFF"/>
                </a:solidFill>
                <a:latin typeface="Calibri"/>
                <a:ea typeface="Calibri"/>
                <a:cs typeface="Calibri"/>
                <a:sym typeface="Calibri"/>
              </a:defRPr>
            </a:lvl5pPr>
            <a:lvl6pPr marL="0" lvl="5" indent="0" algn="r">
              <a:spcBef>
                <a:spcPts val="0"/>
              </a:spcBef>
              <a:buNone/>
              <a:defRPr sz="1050">
                <a:solidFill>
                  <a:srgbClr val="FFFFFF"/>
                </a:solidFill>
                <a:latin typeface="Calibri"/>
                <a:ea typeface="Calibri"/>
                <a:cs typeface="Calibri"/>
                <a:sym typeface="Calibri"/>
              </a:defRPr>
            </a:lvl6pPr>
            <a:lvl7pPr marL="0" lvl="6" indent="0" algn="r">
              <a:spcBef>
                <a:spcPts val="0"/>
              </a:spcBef>
              <a:buNone/>
              <a:defRPr sz="1050">
                <a:solidFill>
                  <a:srgbClr val="FFFFFF"/>
                </a:solidFill>
                <a:latin typeface="Calibri"/>
                <a:ea typeface="Calibri"/>
                <a:cs typeface="Calibri"/>
                <a:sym typeface="Calibri"/>
              </a:defRPr>
            </a:lvl7pPr>
            <a:lvl8pPr marL="0" lvl="7" indent="0" algn="r">
              <a:spcBef>
                <a:spcPts val="0"/>
              </a:spcBef>
              <a:buNone/>
              <a:defRPr sz="1050">
                <a:solidFill>
                  <a:srgbClr val="FFFFFF"/>
                </a:solidFill>
                <a:latin typeface="Calibri"/>
                <a:ea typeface="Calibri"/>
                <a:cs typeface="Calibri"/>
                <a:sym typeface="Calibri"/>
              </a:defRPr>
            </a:lvl8pPr>
            <a:lvl9pPr marL="0" lvl="8" indent="0" algn="r">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r>
              <a:rPr lang="en-US"/>
              <a:t>OHT </a:t>
            </a: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 name="Google Shape;35;p4"/>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2" name="Google Shape;42;p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5"/>
        <p:cNvGrpSpPr/>
        <p:nvPr/>
      </p:nvGrpSpPr>
      <p:grpSpPr>
        <a:xfrm>
          <a:off x="0" y="0"/>
          <a:ext cx="0" cy="0"/>
          <a:chOff x="0" y="0"/>
          <a:chExt cx="0" cy="0"/>
        </a:xfrm>
      </p:grpSpPr>
      <p:sp>
        <p:nvSpPr>
          <p:cNvPr id="46" name="Google Shape;46;p6"/>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
          <p:cNvSpPr>
            <a:spLocks noGrp="1"/>
          </p:cNvSpPr>
          <p:nvPr>
            <p:ph type="pic" idx="2"/>
          </p:nvPr>
        </p:nvSpPr>
        <p:spPr>
          <a:xfrm>
            <a:off x="15" y="0"/>
            <a:ext cx="12191985" cy="4915076"/>
          </a:xfrm>
          <a:prstGeom prst="rect">
            <a:avLst/>
          </a:prstGeom>
          <a:blipFill rotWithShape="1">
            <a:blip r:embed="rId2">
              <a:alphaModFix/>
            </a:blip>
            <a:stretch>
              <a:fillRect/>
            </a:stretch>
          </a:blipFill>
          <a:ln>
            <a:noFill/>
          </a:ln>
        </p:spPr>
        <p:txBody>
          <a:bodyPr spcFirstLastPara="1" wrap="square" lIns="457200" tIns="457200" rIns="0" bIns="45700"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50" name="Google Shape;50;p6"/>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51" name="Google Shape;51;p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54"/>
        <p:cNvGrpSpPr/>
        <p:nvPr/>
      </p:nvGrpSpPr>
      <p:grpSpPr>
        <a:xfrm>
          <a:off x="0" y="0"/>
          <a:ext cx="0" cy="0"/>
          <a:chOff x="0" y="0"/>
          <a:chExt cx="0" cy="0"/>
        </a:xfrm>
      </p:grpSpPr>
      <p:sp>
        <p:nvSpPr>
          <p:cNvPr id="55" name="Google Shape;55;p7"/>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7"/>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59" name="Google Shape;59;p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2" name="Google Shape;62;p7"/>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2"/>
        <p:cNvGrpSpPr/>
        <p:nvPr/>
      </p:nvGrpSpPr>
      <p:grpSpPr>
        <a:xfrm>
          <a:off x="0" y="0"/>
          <a:ext cx="0" cy="0"/>
          <a:chOff x="0" y="0"/>
          <a:chExt cx="0" cy="0"/>
        </a:xfrm>
      </p:grpSpPr>
      <p:sp>
        <p:nvSpPr>
          <p:cNvPr id="73" name="Google Shape;73;p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8"/>
        <p:cNvGrpSpPr/>
        <p:nvPr/>
      </p:nvGrpSpPr>
      <p:grpSpPr>
        <a:xfrm>
          <a:off x="0" y="0"/>
          <a:ext cx="0" cy="0"/>
          <a:chOff x="0" y="0"/>
          <a:chExt cx="0" cy="0"/>
        </a:xfrm>
      </p:grpSpPr>
      <p:sp>
        <p:nvSpPr>
          <p:cNvPr id="79" name="Google Shape;79;p10"/>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0"/>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3" name="Google Shape;83;p10"/>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10"/>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1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1"/>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1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1"/>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youtube.com/watch?v=4_lzKkiSx1A"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youtube.com/watch?v=ETR9qrVS17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www.democratandchronicle.com/story/news/2016/11/27/united-way-report-high-percentage-employed-struggle-financially/94335304/" TargetMode="External"/><Relationship Id="rId3" Type="http://schemas.openxmlformats.org/officeDocument/2006/relationships/hyperlink" Target="https://www.democratandchronicle.com/story/news/2018/09/13/rochester-child-poverty-rate-syracuse-buffalo/1288165002/" TargetMode="External"/><Relationship Id="rId7" Type="http://schemas.openxmlformats.org/officeDocument/2006/relationships/hyperlink" Target="http://www.healthyway.com/content/how-the-poor-get-by-in-america" TargetMode="External"/><Relationship Id="rId2" Type="http://schemas.openxmlformats.org/officeDocument/2006/relationships/hyperlink" Target="https://www.npr.org/2018/10/04/651468312/too-little-too-much-how-poverty-and-wealth-affect-our-minds" TargetMode="External"/><Relationship Id="rId1" Type="http://schemas.openxmlformats.org/officeDocument/2006/relationships/slideLayout" Target="../slideLayouts/slideLayout4.xml"/><Relationship Id="rId6" Type="http://schemas.openxmlformats.org/officeDocument/2006/relationships/hyperlink" Target="http://www.democratandchronicle.com/story/news/local/2013/12/10/new-study-rochester-is-fifth-poorest-city-in-country/3950517/" TargetMode="External"/><Relationship Id="rId11" Type="http://schemas.openxmlformats.org/officeDocument/2006/relationships/hyperlink" Target="https://www.pbs.org/newshour/economy/struggling-wisconsin-town-families-come-terms-needing-help" TargetMode="External"/><Relationship Id="rId5" Type="http://schemas.openxmlformats.org/officeDocument/2006/relationships/hyperlink" Target="https://www.democratandchronicle.com/story/news/2018/02/08/trauma-aces-monroe-county-yrbs-2017-rochester/316410002/" TargetMode="External"/><Relationship Id="rId10" Type="http://schemas.openxmlformats.org/officeDocument/2006/relationships/hyperlink" Target="http://www.homelesshub.ca/about-homelessness" TargetMode="External"/><Relationship Id="rId4" Type="http://schemas.openxmlformats.org/officeDocument/2006/relationships/hyperlink" Target="https://www.nytimes.com/2018/09/11/magazine/americans-jobs-poverty-homeless.html" TargetMode="External"/><Relationship Id="rId9" Type="http://schemas.openxmlformats.org/officeDocument/2006/relationships/hyperlink" Target="http://www.democratandchronicle.com/story/news/2015/01/08/rochester-poverty-act-community-foundation-report/21452093/"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time_continue=1&amp;v=iv7A99DKtF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youtube.com/watch?v=98qDo59j0V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playspent.org/html/"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hyperlink" Target="https://www.npr.org/2018/10/04/651468312/too-little-too-much-how-poverty-and-wealth-affect-our-mind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bF3j5UVCSC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actrochester.org/poverty" TargetMode="Externa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4"/>
          <p:cNvPicPr preferRelativeResize="0"/>
          <p:nvPr/>
        </p:nvPicPr>
        <p:blipFill rotWithShape="1">
          <a:blip r:embed="rId3">
            <a:alphaModFix/>
          </a:blip>
          <a:srcRect t="30986" b="11715"/>
          <a:stretch/>
        </p:blipFill>
        <p:spPr>
          <a:xfrm>
            <a:off x="-1" y="0"/>
            <a:ext cx="12192000" cy="5217459"/>
          </a:xfrm>
          <a:prstGeom prst="rect">
            <a:avLst/>
          </a:prstGeom>
          <a:noFill/>
          <a:ln>
            <a:noFill/>
          </a:ln>
        </p:spPr>
      </p:pic>
      <p:sp>
        <p:nvSpPr>
          <p:cNvPr id="111" name="Google Shape;111;p14"/>
          <p:cNvSpPr txBox="1">
            <a:spLocks noGrp="1"/>
          </p:cNvSpPr>
          <p:nvPr>
            <p:ph type="ctrTitle"/>
          </p:nvPr>
        </p:nvSpPr>
        <p:spPr>
          <a:xfrm>
            <a:off x="494851" y="1516828"/>
            <a:ext cx="10667439" cy="1366221"/>
          </a:xfrm>
          <a:prstGeom prst="rect">
            <a:avLst/>
          </a:prstGeom>
          <a:solidFill>
            <a:schemeClr val="accent1"/>
          </a:solidFill>
          <a:ln w="57150" cap="flat" cmpd="sng">
            <a:solidFill>
              <a:srgbClr val="F4B469"/>
            </a:solidFill>
            <a:prstDash val="solid"/>
            <a:round/>
            <a:headEnd type="none" w="sm" len="sm"/>
            <a:tailEnd type="none" w="sm" len="sm"/>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FFC000"/>
              </a:buClr>
              <a:buSzPts val="7200"/>
              <a:buFont typeface="Calibri"/>
              <a:buNone/>
            </a:pPr>
            <a:r>
              <a:rPr lang="en-US" sz="6600" b="1" dirty="0">
                <a:solidFill>
                  <a:srgbClr val="FFC000"/>
                </a:solidFill>
              </a:rPr>
              <a:t>POVERTY IN ROCHESTER, NY</a:t>
            </a:r>
            <a:endParaRPr sz="6600" b="1" dirty="0">
              <a:solidFill>
                <a:srgbClr val="FFC000"/>
              </a:solidFill>
            </a:endParaRPr>
          </a:p>
        </p:txBody>
      </p:sp>
      <p:sp>
        <p:nvSpPr>
          <p:cNvPr id="112" name="Google Shape;112;p14"/>
          <p:cNvSpPr txBox="1">
            <a:spLocks noGrp="1"/>
          </p:cNvSpPr>
          <p:nvPr>
            <p:ph type="subTitle" idx="1"/>
          </p:nvPr>
        </p:nvSpPr>
        <p:spPr>
          <a:xfrm>
            <a:off x="107577" y="5320770"/>
            <a:ext cx="10867995" cy="11430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400"/>
              <a:buNone/>
            </a:pPr>
            <a:r>
              <a:rPr lang="en-US" b="1">
                <a:solidFill>
                  <a:srgbClr val="FFC000"/>
                </a:solidFill>
              </a:rPr>
              <a:t>DR. LYNN DONAHUE</a:t>
            </a:r>
            <a:endParaRPr/>
          </a:p>
          <a:p>
            <a:pPr marL="0" lvl="0" indent="0" algn="ctr" rtl="0">
              <a:lnSpc>
                <a:spcPct val="80000"/>
              </a:lnSpc>
              <a:spcBef>
                <a:spcPts val="1400"/>
              </a:spcBef>
              <a:spcAft>
                <a:spcPts val="0"/>
              </a:spcAft>
              <a:buSzPts val="2000"/>
              <a:buNone/>
            </a:pPr>
            <a:r>
              <a:rPr lang="en-US" sz="2000" b="1">
                <a:solidFill>
                  <a:srgbClr val="FFC000"/>
                </a:solidFill>
              </a:rPr>
              <a:t>(WITH SLIDES ADAPTED FROM A PRESENTATION BY ED DOHERTY, AUTHOR OF ACT ROCHESTER POVERTY REPORT)</a:t>
            </a:r>
            <a:endParaRPr sz="2000" b="1">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lvl="0" indent="-91440" algn="l" rtl="0">
              <a:lnSpc>
                <a:spcPct val="90000"/>
              </a:lnSpc>
              <a:spcBef>
                <a:spcPts val="0"/>
              </a:spcBef>
              <a:spcAft>
                <a:spcPts val="0"/>
              </a:spcAft>
              <a:buSzPts val="3200"/>
              <a:buNone/>
            </a:pPr>
            <a:r>
              <a:rPr lang="en-US" sz="3200">
                <a:solidFill>
                  <a:srgbClr val="644030"/>
                </a:solidFill>
              </a:rPr>
              <a:t>	</a:t>
            </a:r>
            <a:endParaRPr sz="3200" b="1"/>
          </a:p>
        </p:txBody>
      </p:sp>
      <p:pic>
        <p:nvPicPr>
          <p:cNvPr id="181" name="Google Shape;181;p23"/>
          <p:cNvPicPr preferRelativeResize="0"/>
          <p:nvPr/>
        </p:nvPicPr>
        <p:blipFill rotWithShape="1">
          <a:blip r:embed="rId3">
            <a:alphaModFix/>
          </a:blip>
          <a:srcRect/>
          <a:stretch/>
        </p:blipFill>
        <p:spPr>
          <a:xfrm>
            <a:off x="929769" y="1665414"/>
            <a:ext cx="9580807" cy="3790841"/>
          </a:xfrm>
          <a:prstGeom prst="rect">
            <a:avLst/>
          </a:prstGeom>
          <a:noFill/>
          <a:ln>
            <a:noFill/>
          </a:ln>
        </p:spPr>
      </p:pic>
      <p:sp>
        <p:nvSpPr>
          <p:cNvPr id="182" name="Google Shape;182;p2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83" name="Google Shape;183;p23"/>
          <p:cNvSpPr txBox="1"/>
          <p:nvPr/>
        </p:nvSpPr>
        <p:spPr>
          <a:xfrm>
            <a:off x="1097280" y="286603"/>
            <a:ext cx="10058400" cy="130552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Poverty In Rochester- What is It?</a:t>
            </a:r>
            <a:endParaRPr sz="4800" b="1">
              <a:solidFill>
                <a:srgbClr val="FFFF00"/>
              </a:solidFill>
              <a:latin typeface="Calibri"/>
              <a:ea typeface="Calibri"/>
              <a:cs typeface="Calibri"/>
              <a:sym typeface="Calibri"/>
            </a:endParaRPr>
          </a:p>
        </p:txBody>
      </p:sp>
      <p:sp>
        <p:nvSpPr>
          <p:cNvPr id="2" name="Rectangle 1"/>
          <p:cNvSpPr/>
          <p:nvPr/>
        </p:nvSpPr>
        <p:spPr>
          <a:xfrm>
            <a:off x="1828800" y="5909023"/>
            <a:ext cx="8283777" cy="369332"/>
          </a:xfrm>
          <a:prstGeom prst="rect">
            <a:avLst/>
          </a:prstGeom>
        </p:spPr>
        <p:txBody>
          <a:bodyPr wrap="square">
            <a:spAutoFit/>
          </a:bodyPr>
          <a:lstStyle/>
          <a:p>
            <a:r>
              <a:rPr lang="en-US" sz="1800" b="1" dirty="0" smtClean="0"/>
              <a:t>How to Define Poverty: </a:t>
            </a:r>
            <a:r>
              <a:rPr lang="en-US" sz="1800" dirty="0" smtClean="0">
                <a:hlinkClick r:id="rId4"/>
              </a:rPr>
              <a:t>https</a:t>
            </a:r>
            <a:r>
              <a:rPr lang="en-US" sz="1800" dirty="0">
                <a:hlinkClick r:id="rId4"/>
              </a:rPr>
              <a:t>://</a:t>
            </a:r>
            <a:r>
              <a:rPr lang="en-US" sz="1800" dirty="0" smtClean="0">
                <a:hlinkClick r:id="rId4"/>
              </a:rPr>
              <a:t>www.youtube.com/watch?v=4_lzKkiSx1A</a:t>
            </a:r>
            <a:r>
              <a:rPr lang="en-US" sz="1800" dirty="0" smtClean="0"/>
              <a:t> </a:t>
            </a:r>
            <a:endParaRPr lang="en-US" sz="1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4"/>
          <p:cNvSpPr txBox="1">
            <a:spLocks noGrp="1"/>
          </p:cNvSpPr>
          <p:nvPr>
            <p:ph type="body" idx="1"/>
          </p:nvPr>
        </p:nvSpPr>
        <p:spPr>
          <a:xfrm>
            <a:off x="337625" y="2180496"/>
            <a:ext cx="11563643" cy="4192169"/>
          </a:xfrm>
          <a:prstGeom prst="rect">
            <a:avLst/>
          </a:prstGeom>
          <a:noFill/>
          <a:ln>
            <a:noFill/>
          </a:ln>
        </p:spPr>
        <p:txBody>
          <a:bodyPr spcFirstLastPara="1" wrap="square" lIns="0" tIns="45700" rIns="0" bIns="45700" anchor="t" anchorCtr="0">
            <a:noAutofit/>
          </a:bodyPr>
          <a:lstStyle/>
          <a:p>
            <a:pPr lvl="0"/>
            <a:r>
              <a:rPr lang="en-US" b="1" dirty="0"/>
              <a:t>Rochester now ranks 3rd in overall poverty among the nation’s 75 largest metropolitan areas. Rochester had been ranked 4th.</a:t>
            </a:r>
          </a:p>
          <a:p>
            <a:pPr lvl="0"/>
            <a:r>
              <a:rPr lang="en-US" dirty="0"/>
              <a:t>C</a:t>
            </a:r>
            <a:r>
              <a:rPr lang="en-US" dirty="0" smtClean="0"/>
              <a:t>ompared </a:t>
            </a:r>
            <a:r>
              <a:rPr lang="en-US" dirty="0"/>
              <a:t>it to poverty rates of </a:t>
            </a:r>
            <a:r>
              <a:rPr lang="en-US" dirty="0" smtClean="0"/>
              <a:t>17 other </a:t>
            </a:r>
            <a:r>
              <a:rPr lang="en-US" dirty="0"/>
              <a:t>principal cities in similar-sized metropolitan areas (those within 200,000 of Rochester’s total population). This benchmark group includes Buffalo, Hartford, Conn</a:t>
            </a:r>
            <a:r>
              <a:rPr lang="en-US" dirty="0" smtClean="0"/>
              <a:t>.; Richmond, Va.; Birmingham</a:t>
            </a:r>
            <a:r>
              <a:rPr lang="en-US" dirty="0"/>
              <a:t>, Ala</a:t>
            </a:r>
            <a:r>
              <a:rPr lang="en-US" dirty="0" smtClean="0"/>
              <a:t>.; Tulsa, Okla.; and </a:t>
            </a:r>
            <a:r>
              <a:rPr lang="en-US" dirty="0"/>
              <a:t>Louisville</a:t>
            </a:r>
            <a:r>
              <a:rPr lang="en-US" dirty="0" smtClean="0"/>
              <a:t>, Ky.</a:t>
            </a:r>
          </a:p>
          <a:p>
            <a:pPr lvl="0"/>
            <a:r>
              <a:rPr lang="en-US" b="1" dirty="0" smtClean="0"/>
              <a:t>Among </a:t>
            </a:r>
            <a:r>
              <a:rPr lang="en-US" b="1" dirty="0"/>
              <a:t>this benchmark group, the Census data found that Rochester continues to rank </a:t>
            </a:r>
            <a:r>
              <a:rPr lang="en-US" b="1" dirty="0" smtClean="0"/>
              <a:t>1</a:t>
            </a:r>
            <a:r>
              <a:rPr lang="en-US" b="1" baseline="30000" dirty="0" smtClean="0"/>
              <a:t>st</a:t>
            </a:r>
            <a:r>
              <a:rPr lang="en-US" b="1" dirty="0" smtClean="0"/>
              <a:t> in </a:t>
            </a:r>
            <a:r>
              <a:rPr lang="en-US" b="1" dirty="0"/>
              <a:t>overall poverty, childhood poverty, and extreme poverty.</a:t>
            </a:r>
          </a:p>
          <a:p>
            <a:pPr marL="91440" lvl="0" indent="-165100" algn="l" rtl="0">
              <a:lnSpc>
                <a:spcPct val="90000"/>
              </a:lnSpc>
              <a:spcBef>
                <a:spcPts val="1400"/>
              </a:spcBef>
              <a:spcAft>
                <a:spcPts val="0"/>
              </a:spcAft>
              <a:buSzPts val="2600"/>
              <a:buChar char=" "/>
            </a:pPr>
            <a:endParaRPr dirty="0"/>
          </a:p>
          <a:p>
            <a:pPr marL="91440" lvl="0" indent="0" algn="l" rtl="0">
              <a:lnSpc>
                <a:spcPct val="90000"/>
              </a:lnSpc>
              <a:spcBef>
                <a:spcPts val="1400"/>
              </a:spcBef>
              <a:spcAft>
                <a:spcPts val="0"/>
              </a:spcAft>
              <a:buSzPts val="2600"/>
              <a:buNone/>
            </a:pPr>
            <a:endParaRPr sz="2600" b="1" dirty="0"/>
          </a:p>
        </p:txBody>
      </p:sp>
      <p:sp>
        <p:nvSpPr>
          <p:cNvPr id="189" name="Google Shape;189;p24"/>
          <p:cNvSpPr txBox="1">
            <a:spLocks noGrp="1"/>
          </p:cNvSpPr>
          <p:nvPr>
            <p:ph type="title"/>
          </p:nvPr>
        </p:nvSpPr>
        <p:spPr>
          <a:xfrm>
            <a:off x="1097280" y="286603"/>
            <a:ext cx="10058400" cy="145075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b="1" dirty="0">
                <a:solidFill>
                  <a:schemeClr val="lt1"/>
                </a:solidFill>
                <a:latin typeface="Calibri"/>
                <a:ea typeface="Calibri"/>
                <a:cs typeface="Calibri"/>
                <a:sym typeface="Calibri"/>
              </a:rPr>
              <a:t>Poverty In Rochester </a:t>
            </a:r>
            <a:r>
              <a:rPr lang="en-US" b="1" dirty="0" smtClean="0">
                <a:solidFill>
                  <a:schemeClr val="lt1"/>
                </a:solidFill>
                <a:latin typeface="Calibri"/>
                <a:ea typeface="Calibri"/>
                <a:cs typeface="Calibri"/>
                <a:sym typeface="Calibri"/>
              </a:rPr>
              <a:t> </a:t>
            </a:r>
            <a:endParaRPr b="1"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5222" y="1939332"/>
            <a:ext cx="9988062" cy="2893100"/>
          </a:xfrm>
          <a:prstGeom prst="rect">
            <a:avLst/>
          </a:prstGeom>
        </p:spPr>
        <p:txBody>
          <a:bodyPr wrap="square">
            <a:spAutoFit/>
          </a:bodyPr>
          <a:lstStyle/>
          <a:p>
            <a:pPr lvl="0"/>
            <a:r>
              <a:rPr lang="en-US" sz="2600" b="1" dirty="0">
                <a:solidFill>
                  <a:schemeClr val="tx1">
                    <a:lumMod val="75000"/>
                    <a:lumOff val="25000"/>
                  </a:schemeClr>
                </a:solidFill>
                <a:latin typeface="Calibri" panose="020F0502020204030204" pitchFamily="34" charset="0"/>
              </a:rPr>
              <a:t>African Americans and Latinos are more than three times likelier to be poor than those identifying as non-Latino white.</a:t>
            </a:r>
          </a:p>
          <a:p>
            <a:endParaRPr lang="en-US" sz="2600" b="1" dirty="0" smtClean="0">
              <a:solidFill>
                <a:schemeClr val="tx1">
                  <a:lumMod val="75000"/>
                  <a:lumOff val="25000"/>
                </a:schemeClr>
              </a:solidFill>
              <a:latin typeface="Calibri" panose="020F0502020204030204" pitchFamily="34" charset="0"/>
            </a:endParaRPr>
          </a:p>
          <a:p>
            <a:r>
              <a:rPr lang="en-US" sz="2600" b="1" dirty="0" smtClean="0">
                <a:solidFill>
                  <a:schemeClr val="tx1">
                    <a:lumMod val="75000"/>
                    <a:lumOff val="25000"/>
                  </a:schemeClr>
                </a:solidFill>
                <a:latin typeface="Calibri" panose="020F0502020204030204" pitchFamily="34" charset="0"/>
              </a:rPr>
              <a:t>Rochester </a:t>
            </a:r>
            <a:r>
              <a:rPr lang="en-US" sz="2600" b="1" dirty="0">
                <a:solidFill>
                  <a:schemeClr val="tx1">
                    <a:lumMod val="75000"/>
                    <a:lumOff val="25000"/>
                  </a:schemeClr>
                </a:solidFill>
                <a:latin typeface="Calibri" panose="020F0502020204030204" pitchFamily="34" charset="0"/>
              </a:rPr>
              <a:t>has the second-highest poverty rate for those with bachelor’s or advanced college degrees (Chart R). This may be a reflection of the precipitous decline in higher salary jobs in the Rochester market. </a:t>
            </a:r>
          </a:p>
        </p:txBody>
      </p:sp>
      <p:sp>
        <p:nvSpPr>
          <p:cNvPr id="4" name="Google Shape;189;p24"/>
          <p:cNvSpPr txBox="1">
            <a:spLocks noGrp="1"/>
          </p:cNvSpPr>
          <p:nvPr>
            <p:ph type="title"/>
          </p:nvPr>
        </p:nvSpPr>
        <p:spPr>
          <a:xfrm>
            <a:off x="1097280" y="286603"/>
            <a:ext cx="10058400" cy="145075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b="1">
                <a:solidFill>
                  <a:schemeClr val="lt1"/>
                </a:solidFill>
                <a:latin typeface="Calibri"/>
                <a:ea typeface="Calibri"/>
                <a:cs typeface="Calibri"/>
                <a:sym typeface="Calibri"/>
              </a:rPr>
              <a:t>Poverty In Rochester – Where is It?</a:t>
            </a:r>
            <a:endParaRPr b="1">
              <a:solidFill>
                <a:srgbClr val="FFFF00"/>
              </a:solidFill>
            </a:endParaRPr>
          </a:p>
        </p:txBody>
      </p:sp>
    </p:spTree>
    <p:extLst>
      <p:ext uri="{BB962C8B-B14F-4D97-AF65-F5344CB8AC3E}">
        <p14:creationId xmlns:p14="http://schemas.microsoft.com/office/powerpoint/2010/main" val="2412154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body" idx="1"/>
          </p:nvPr>
        </p:nvSpPr>
        <p:spPr>
          <a:xfrm>
            <a:off x="305334" y="2365568"/>
            <a:ext cx="5934102" cy="1733096"/>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2800"/>
              <a:buNone/>
            </a:pPr>
            <a:r>
              <a:rPr lang="en-US" sz="2800" b="1" dirty="0"/>
              <a:t>Rochester ranks 3</a:t>
            </a:r>
            <a:r>
              <a:rPr lang="en-US" sz="2800" b="1" baseline="30000" dirty="0"/>
              <a:t>rd</a:t>
            </a:r>
            <a:r>
              <a:rPr lang="en-US" sz="2800" b="1" dirty="0"/>
              <a:t> highest in the degree of concentration of the poor – among the top 100 US metro areas.</a:t>
            </a:r>
            <a:endParaRPr dirty="0"/>
          </a:p>
          <a:p>
            <a:pPr marL="91440" lvl="0" indent="0" algn="l" rtl="0">
              <a:lnSpc>
                <a:spcPct val="90000"/>
              </a:lnSpc>
              <a:spcBef>
                <a:spcPts val="1400"/>
              </a:spcBef>
              <a:spcAft>
                <a:spcPts val="0"/>
              </a:spcAft>
              <a:buSzPts val="2800"/>
              <a:buNone/>
            </a:pPr>
            <a:endParaRPr sz="2800" b="1" dirty="0"/>
          </a:p>
        </p:txBody>
      </p:sp>
      <p:pic>
        <p:nvPicPr>
          <p:cNvPr id="207" name="Google Shape;207;p27"/>
          <p:cNvPicPr preferRelativeResize="0"/>
          <p:nvPr/>
        </p:nvPicPr>
        <p:blipFill rotWithShape="1">
          <a:blip r:embed="rId3">
            <a:alphaModFix/>
          </a:blip>
          <a:srcRect/>
          <a:stretch/>
        </p:blipFill>
        <p:spPr>
          <a:xfrm>
            <a:off x="6239436" y="-1"/>
            <a:ext cx="5952565" cy="6858001"/>
          </a:xfrm>
          <a:prstGeom prst="rect">
            <a:avLst/>
          </a:prstGeom>
          <a:noFill/>
          <a:ln>
            <a:noFill/>
          </a:ln>
        </p:spPr>
      </p:pic>
      <p:sp>
        <p:nvSpPr>
          <p:cNvPr id="208" name="Google Shape;208;p27"/>
          <p:cNvSpPr/>
          <p:nvPr/>
        </p:nvSpPr>
        <p:spPr>
          <a:xfrm>
            <a:off x="305334" y="3961412"/>
            <a:ext cx="6096000"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Red: 50% of Households in Poverty</a:t>
            </a:r>
            <a:endParaRPr/>
          </a:p>
          <a:p>
            <a:pPr marL="0" marR="0" lvl="0" indent="0" algn="l" rtl="0">
              <a:spcBef>
                <a:spcPts val="0"/>
              </a:spcBef>
              <a:spcAft>
                <a:spcPts val="0"/>
              </a:spcAft>
              <a:buNone/>
            </a:pPr>
            <a:r>
              <a:rPr lang="en-US" sz="2400">
                <a:solidFill>
                  <a:srgbClr val="FFC000"/>
                </a:solidFill>
                <a:latin typeface="Calibri"/>
                <a:ea typeface="Calibri"/>
                <a:cs typeface="Calibri"/>
                <a:sym typeface="Calibri"/>
              </a:rPr>
              <a:t>Orange: 40%-50% of Households in Poverty</a:t>
            </a:r>
            <a:endParaRPr/>
          </a:p>
          <a:p>
            <a:pPr marL="0" marR="0" lvl="0" indent="0" algn="l" rtl="0">
              <a:spcBef>
                <a:spcPts val="0"/>
              </a:spcBef>
              <a:spcAft>
                <a:spcPts val="0"/>
              </a:spcAft>
              <a:buNone/>
            </a:pPr>
            <a:r>
              <a:rPr lang="en-US" sz="2400">
                <a:solidFill>
                  <a:srgbClr val="FFFF00"/>
                </a:solidFill>
                <a:latin typeface="Calibri"/>
                <a:ea typeface="Calibri"/>
                <a:cs typeface="Calibri"/>
                <a:sym typeface="Calibri"/>
              </a:rPr>
              <a:t>Yellow: 15%-40% of Households in Poverty</a:t>
            </a:r>
            <a:endParaRPr/>
          </a:p>
          <a:p>
            <a:pPr marL="0" marR="0" lvl="0" indent="0" algn="l" rtl="0">
              <a:spcBef>
                <a:spcPts val="0"/>
              </a:spcBef>
              <a:spcAft>
                <a:spcPts val="0"/>
              </a:spcAft>
              <a:buNone/>
            </a:pPr>
            <a:r>
              <a:rPr lang="en-US" sz="2400">
                <a:solidFill>
                  <a:srgbClr val="0070C0"/>
                </a:solidFill>
                <a:latin typeface="Calibri"/>
                <a:ea typeface="Calibri"/>
                <a:cs typeface="Calibri"/>
                <a:sym typeface="Calibri"/>
              </a:rPr>
              <a:t>Blue: RMAPI Target Area</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body" idx="1"/>
          </p:nvPr>
        </p:nvSpPr>
        <p:spPr>
          <a:xfrm>
            <a:off x="1075175" y="1808703"/>
            <a:ext cx="6716276" cy="4496847"/>
          </a:xfrm>
          <a:prstGeom prst="rect">
            <a:avLst/>
          </a:prstGeom>
          <a:noFill/>
          <a:ln>
            <a:noFill/>
          </a:ln>
        </p:spPr>
        <p:txBody>
          <a:bodyPr spcFirstLastPara="1" wrap="square" lIns="0" tIns="45700" rIns="0" bIns="45700" anchor="t" anchorCtr="0">
            <a:noAutofit/>
          </a:bodyPr>
          <a:lstStyle/>
          <a:p>
            <a:pPr marL="457200" lvl="0" indent="-457200" algn="l" rtl="0">
              <a:lnSpc>
                <a:spcPct val="80000"/>
              </a:lnSpc>
              <a:spcBef>
                <a:spcPts val="0"/>
              </a:spcBef>
              <a:spcAft>
                <a:spcPts val="0"/>
              </a:spcAft>
              <a:buSzPts val="2035"/>
              <a:buFont typeface="Calibri"/>
              <a:buAutoNum type="arabicPeriod"/>
            </a:pPr>
            <a:r>
              <a:rPr lang="en-US" sz="2035" dirty="0"/>
              <a:t>Lack of high quality, well paying jobs</a:t>
            </a:r>
            <a:endParaRPr dirty="0"/>
          </a:p>
          <a:p>
            <a:pPr marL="457200" lvl="0" indent="-457200" algn="l" rtl="0">
              <a:lnSpc>
                <a:spcPct val="80000"/>
              </a:lnSpc>
              <a:spcBef>
                <a:spcPts val="1400"/>
              </a:spcBef>
              <a:spcAft>
                <a:spcPts val="0"/>
              </a:spcAft>
              <a:buSzPts val="2035"/>
              <a:buFont typeface="Calibri"/>
              <a:buAutoNum type="arabicPeriod"/>
            </a:pPr>
            <a:r>
              <a:rPr lang="en-US" sz="2035" dirty="0"/>
              <a:t>Lack of affordable housing</a:t>
            </a:r>
            <a:endParaRPr dirty="0"/>
          </a:p>
          <a:p>
            <a:pPr marL="457200" lvl="0" indent="-457200" algn="l" rtl="0">
              <a:lnSpc>
                <a:spcPct val="80000"/>
              </a:lnSpc>
              <a:spcBef>
                <a:spcPts val="1400"/>
              </a:spcBef>
              <a:spcAft>
                <a:spcPts val="0"/>
              </a:spcAft>
              <a:buSzPts val="2035"/>
              <a:buFont typeface="Calibri"/>
              <a:buAutoNum type="arabicPeriod"/>
            </a:pPr>
            <a:r>
              <a:rPr lang="en-US" sz="2035" dirty="0"/>
              <a:t>Lack of education (graduation/reading levels/access to preschool)</a:t>
            </a:r>
            <a:endParaRPr dirty="0"/>
          </a:p>
          <a:p>
            <a:pPr marL="457200" lvl="0" indent="-457200" algn="l" rtl="0">
              <a:lnSpc>
                <a:spcPct val="80000"/>
              </a:lnSpc>
              <a:spcBef>
                <a:spcPts val="1400"/>
              </a:spcBef>
              <a:spcAft>
                <a:spcPts val="0"/>
              </a:spcAft>
              <a:buSzPts val="2035"/>
              <a:buFont typeface="Calibri"/>
              <a:buAutoNum type="arabicPeriod"/>
            </a:pPr>
            <a:r>
              <a:rPr lang="en-US" sz="2035" dirty="0"/>
              <a:t>Credit Card Debt (living expenses exceeds budget)</a:t>
            </a:r>
            <a:endParaRPr dirty="0"/>
          </a:p>
          <a:p>
            <a:pPr marL="457200" lvl="0" indent="-457200" algn="l" rtl="0">
              <a:lnSpc>
                <a:spcPct val="80000"/>
              </a:lnSpc>
              <a:spcBef>
                <a:spcPts val="1400"/>
              </a:spcBef>
              <a:spcAft>
                <a:spcPts val="0"/>
              </a:spcAft>
              <a:buSzPts val="2035"/>
              <a:buFont typeface="Calibri"/>
              <a:buAutoNum type="arabicPeriod"/>
            </a:pPr>
            <a:r>
              <a:rPr lang="en-US" sz="2035" dirty="0" smtClean="0"/>
              <a:t>Closure of businesses; laying off of employees</a:t>
            </a:r>
            <a:endParaRPr dirty="0"/>
          </a:p>
          <a:p>
            <a:pPr marL="457200" lvl="0" indent="-457200" algn="l" rtl="0">
              <a:lnSpc>
                <a:spcPct val="80000"/>
              </a:lnSpc>
              <a:spcBef>
                <a:spcPts val="1400"/>
              </a:spcBef>
              <a:spcAft>
                <a:spcPts val="0"/>
              </a:spcAft>
              <a:buSzPts val="2035"/>
              <a:buFont typeface="Calibri"/>
              <a:buAutoNum type="arabicPeriod"/>
            </a:pPr>
            <a:r>
              <a:rPr lang="en-US" sz="2035" dirty="0"/>
              <a:t>Drug use</a:t>
            </a:r>
            <a:endParaRPr dirty="0"/>
          </a:p>
          <a:p>
            <a:pPr marL="457200" lvl="0" indent="-457200" algn="l" rtl="0">
              <a:lnSpc>
                <a:spcPct val="80000"/>
              </a:lnSpc>
              <a:spcBef>
                <a:spcPts val="1400"/>
              </a:spcBef>
              <a:spcAft>
                <a:spcPts val="0"/>
              </a:spcAft>
              <a:buSzPts val="2035"/>
              <a:buFont typeface="Calibri"/>
              <a:buAutoNum type="arabicPeriod"/>
            </a:pPr>
            <a:r>
              <a:rPr lang="en-US" sz="2035" dirty="0"/>
              <a:t>Medical expenses</a:t>
            </a:r>
            <a:endParaRPr dirty="0"/>
          </a:p>
          <a:p>
            <a:pPr marL="457200" lvl="0" indent="-457200" algn="l" rtl="0">
              <a:lnSpc>
                <a:spcPct val="80000"/>
              </a:lnSpc>
              <a:spcBef>
                <a:spcPts val="1400"/>
              </a:spcBef>
              <a:spcAft>
                <a:spcPts val="0"/>
              </a:spcAft>
              <a:buSzPts val="2035"/>
              <a:buFont typeface="Calibri"/>
              <a:buAutoNum type="arabicPeriod"/>
            </a:pPr>
            <a:r>
              <a:rPr lang="en-US" sz="2035" dirty="0"/>
              <a:t>Individual and Institutional Racism  (Redlining)</a:t>
            </a:r>
            <a:endParaRPr dirty="0"/>
          </a:p>
          <a:p>
            <a:pPr marL="457200" lvl="0" indent="-457200" algn="l" rtl="0">
              <a:lnSpc>
                <a:spcPct val="80000"/>
              </a:lnSpc>
              <a:spcBef>
                <a:spcPts val="1400"/>
              </a:spcBef>
              <a:spcAft>
                <a:spcPts val="0"/>
              </a:spcAft>
              <a:buSzPts val="2035"/>
              <a:buFont typeface="Calibri"/>
              <a:buAutoNum type="arabicPeriod"/>
            </a:pPr>
            <a:r>
              <a:rPr lang="en-US" sz="2035" dirty="0"/>
              <a:t>Geographic </a:t>
            </a:r>
            <a:r>
              <a:rPr lang="en-US" sz="2035" dirty="0" smtClean="0"/>
              <a:t>Location</a:t>
            </a:r>
          </a:p>
          <a:p>
            <a:pPr marL="457200" lvl="0" indent="-457200" algn="l" rtl="0">
              <a:lnSpc>
                <a:spcPct val="80000"/>
              </a:lnSpc>
              <a:spcBef>
                <a:spcPts val="1400"/>
              </a:spcBef>
              <a:spcAft>
                <a:spcPts val="0"/>
              </a:spcAft>
              <a:buSzPts val="2035"/>
              <a:buFont typeface="Calibri"/>
              <a:buAutoNum type="arabicPeriod"/>
            </a:pPr>
            <a:r>
              <a:rPr lang="en-US" sz="2035" dirty="0" smtClean="0"/>
              <a:t> Family trauma and instability</a:t>
            </a:r>
            <a:endParaRPr sz="1850" dirty="0"/>
          </a:p>
        </p:txBody>
      </p:sp>
      <p:pic>
        <p:nvPicPr>
          <p:cNvPr id="229" name="Google Shape;229;p30"/>
          <p:cNvPicPr preferRelativeResize="0"/>
          <p:nvPr/>
        </p:nvPicPr>
        <p:blipFill rotWithShape="1">
          <a:blip r:embed="rId3">
            <a:alphaModFix/>
          </a:blip>
          <a:srcRect/>
          <a:stretch/>
        </p:blipFill>
        <p:spPr>
          <a:xfrm>
            <a:off x="8394730" y="1970408"/>
            <a:ext cx="2775674" cy="1798637"/>
          </a:xfrm>
          <a:prstGeom prst="rect">
            <a:avLst/>
          </a:prstGeom>
          <a:noFill/>
          <a:ln>
            <a:noFill/>
          </a:ln>
        </p:spPr>
      </p:pic>
      <p:sp>
        <p:nvSpPr>
          <p:cNvPr id="230" name="Google Shape;230;p30"/>
          <p:cNvSpPr txBox="1"/>
          <p:nvPr/>
        </p:nvSpPr>
        <p:spPr>
          <a:xfrm>
            <a:off x="1195892" y="191577"/>
            <a:ext cx="10058400" cy="145075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Poverty In Rochester – What are the Causes?</a:t>
            </a:r>
            <a:endParaRPr sz="4800" b="1">
              <a:solidFill>
                <a:srgbClr val="FFFF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8"/>
          <p:cNvSpPr txBox="1">
            <a:spLocks noGrp="1"/>
          </p:cNvSpPr>
          <p:nvPr>
            <p:ph type="title"/>
          </p:nvPr>
        </p:nvSpPr>
        <p:spPr>
          <a:xfrm>
            <a:off x="1097280" y="286604"/>
            <a:ext cx="10789920" cy="832192"/>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b="1"/>
              <a:t>Redlining – Adam Ruins Everything</a:t>
            </a:r>
            <a:endParaRPr b="1"/>
          </a:p>
        </p:txBody>
      </p:sp>
      <p:sp>
        <p:nvSpPr>
          <p:cNvPr id="214" name="Google Shape;214;p28"/>
          <p:cNvSpPr/>
          <p:nvPr/>
        </p:nvSpPr>
        <p:spPr>
          <a:xfrm>
            <a:off x="6927924" y="2442470"/>
            <a:ext cx="4812255" cy="36933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Zone D5, the northern tip of the ward, directly adjacent from downtown, was recorded to be ten-percent Italian and seventy-five percent “Negro” (Nelson, et al. 2016). </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1600" b="0" i="1" u="none" strike="noStrike" cap="none">
                <a:solidFill>
                  <a:schemeClr val="dk1"/>
                </a:solidFill>
                <a:latin typeface="Arial"/>
                <a:ea typeface="Arial"/>
                <a:cs typeface="Arial"/>
                <a:sym typeface="Arial"/>
              </a:rPr>
              <a:t>Years ago this was a section of beautiful old homes. Some still remain — massive structures and still handsome but with no value except for conversion purposes. Negroes have come into the area and today it is the poorest section of the entire city. The most that can be said for it is that it is convenient… Pride in ownership is lacking… Many properties only have nominal values or values for [minimum] cost of shelter. (Nelson, et al. 2016) </a:t>
            </a:r>
            <a:endParaRPr/>
          </a:p>
        </p:txBody>
      </p:sp>
      <p:pic>
        <p:nvPicPr>
          <p:cNvPr id="215" name="Google Shape;215;p28"/>
          <p:cNvPicPr preferRelativeResize="0"/>
          <p:nvPr/>
        </p:nvPicPr>
        <p:blipFill rotWithShape="1">
          <a:blip r:embed="rId3">
            <a:alphaModFix/>
          </a:blip>
          <a:srcRect/>
          <a:stretch/>
        </p:blipFill>
        <p:spPr>
          <a:xfrm>
            <a:off x="1097280" y="1933413"/>
            <a:ext cx="5131398" cy="4202376"/>
          </a:xfrm>
          <a:prstGeom prst="rect">
            <a:avLst/>
          </a:prstGeom>
          <a:noFill/>
          <a:ln>
            <a:noFill/>
          </a:ln>
        </p:spPr>
      </p:pic>
      <p:sp>
        <p:nvSpPr>
          <p:cNvPr id="216" name="Google Shape;216;p28"/>
          <p:cNvSpPr/>
          <p:nvPr/>
        </p:nvSpPr>
        <p:spPr>
          <a:xfrm>
            <a:off x="1208589" y="1156772"/>
            <a:ext cx="496167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Calibri"/>
                <a:ea typeface="Calibri"/>
                <a:cs typeface="Calibri"/>
                <a:sym typeface="Calibri"/>
                <a:hlinkClick r:id="rId4"/>
              </a:rPr>
              <a:t>https://www.youtube.com/watch?v=ETR9qrVS17g</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2"/>
          <p:cNvPicPr preferRelativeResize="0">
            <a:picLocks noGrp="1"/>
          </p:cNvPicPr>
          <p:nvPr>
            <p:ph type="body" idx="1"/>
          </p:nvPr>
        </p:nvPicPr>
        <p:blipFill rotWithShape="1">
          <a:blip r:embed="rId3">
            <a:alphaModFix/>
          </a:blip>
          <a:srcRect/>
          <a:stretch/>
        </p:blipFill>
        <p:spPr>
          <a:xfrm>
            <a:off x="1021715" y="2460115"/>
            <a:ext cx="2509276" cy="2919446"/>
          </a:xfrm>
          <a:prstGeom prst="rect">
            <a:avLst/>
          </a:prstGeom>
          <a:noFill/>
          <a:ln>
            <a:noFill/>
          </a:ln>
        </p:spPr>
      </p:pic>
      <p:sp>
        <p:nvSpPr>
          <p:cNvPr id="242" name="Google Shape;242;p32"/>
          <p:cNvSpPr txBox="1">
            <a:spLocks noGrp="1"/>
          </p:cNvSpPr>
          <p:nvPr>
            <p:ph type="body" idx="2"/>
          </p:nvPr>
        </p:nvSpPr>
        <p:spPr>
          <a:xfrm>
            <a:off x="4304714" y="2208628"/>
            <a:ext cx="7306095" cy="3896749"/>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1600"/>
              <a:buNone/>
            </a:pPr>
            <a:endParaRPr sz="1600" u="sng"/>
          </a:p>
          <a:p>
            <a:pPr marL="91440" lvl="0" indent="-152400" algn="l" rtl="0">
              <a:lnSpc>
                <a:spcPct val="90000"/>
              </a:lnSpc>
              <a:spcBef>
                <a:spcPts val="1400"/>
              </a:spcBef>
              <a:spcAft>
                <a:spcPts val="0"/>
              </a:spcAft>
              <a:buSzPts val="2400"/>
              <a:buFont typeface="Noto Sans Symbols"/>
              <a:buChar char="❖"/>
            </a:pPr>
            <a:r>
              <a:rPr lang="en-US" sz="2400"/>
              <a:t>Any given poor child can learn.</a:t>
            </a:r>
            <a:endParaRPr/>
          </a:p>
          <a:p>
            <a:pPr marL="91440" lvl="0" indent="-152400" algn="l" rtl="0">
              <a:lnSpc>
                <a:spcPct val="90000"/>
              </a:lnSpc>
              <a:spcBef>
                <a:spcPts val="1400"/>
              </a:spcBef>
              <a:spcAft>
                <a:spcPts val="0"/>
              </a:spcAft>
              <a:buSzPts val="2400"/>
              <a:buFont typeface="Noto Sans Symbols"/>
              <a:buChar char="❖"/>
            </a:pPr>
            <a:r>
              <a:rPr lang="en-US" sz="2400"/>
              <a:t>But, poverty is the greatest predictor of poor educational outcomes.</a:t>
            </a:r>
            <a:endParaRPr/>
          </a:p>
          <a:p>
            <a:pPr marL="91440" lvl="0" indent="-152400" algn="l" rtl="0">
              <a:lnSpc>
                <a:spcPct val="90000"/>
              </a:lnSpc>
              <a:spcBef>
                <a:spcPts val="1400"/>
              </a:spcBef>
              <a:spcAft>
                <a:spcPts val="0"/>
              </a:spcAft>
              <a:buSzPts val="2400"/>
              <a:buFont typeface="Noto Sans Symbols"/>
              <a:buChar char="❖"/>
            </a:pPr>
            <a:r>
              <a:rPr lang="en-US" sz="2400"/>
              <a:t>Experts suggest that educational learning deteriorates rapidly in classrooms of 40% poverty or higher.</a:t>
            </a:r>
            <a:endParaRPr/>
          </a:p>
          <a:p>
            <a:pPr marL="91440" lvl="0" indent="-152400" algn="l" rtl="0">
              <a:lnSpc>
                <a:spcPct val="90000"/>
              </a:lnSpc>
              <a:spcBef>
                <a:spcPts val="1400"/>
              </a:spcBef>
              <a:spcAft>
                <a:spcPts val="0"/>
              </a:spcAft>
              <a:buSzPts val="2400"/>
              <a:buFont typeface="Noto Sans Symbols"/>
              <a:buChar char="❖"/>
            </a:pPr>
            <a:r>
              <a:rPr lang="en-US" sz="2400"/>
              <a:t>Aggregate educational outcomes are strongly correlated with poverty.</a:t>
            </a:r>
            <a:endParaRPr sz="2400"/>
          </a:p>
          <a:p>
            <a:pPr marL="91440" lvl="0" indent="0" algn="l" rtl="0">
              <a:lnSpc>
                <a:spcPct val="90000"/>
              </a:lnSpc>
              <a:spcBef>
                <a:spcPts val="1400"/>
              </a:spcBef>
              <a:spcAft>
                <a:spcPts val="0"/>
              </a:spcAft>
              <a:buSzPts val="2800"/>
              <a:buNone/>
            </a:pPr>
            <a:endParaRPr sz="2800" b="1"/>
          </a:p>
          <a:p>
            <a:pPr marL="91440" lvl="0" indent="0" algn="l" rtl="0">
              <a:lnSpc>
                <a:spcPct val="90000"/>
              </a:lnSpc>
              <a:spcBef>
                <a:spcPts val="1400"/>
              </a:spcBef>
              <a:spcAft>
                <a:spcPts val="0"/>
              </a:spcAft>
              <a:buSzPts val="2400"/>
              <a:buNone/>
            </a:pPr>
            <a:endParaRPr sz="2400"/>
          </a:p>
        </p:txBody>
      </p:sp>
      <p:sp>
        <p:nvSpPr>
          <p:cNvPr id="243" name="Google Shape;243;p32"/>
          <p:cNvSpPr txBox="1">
            <a:spLocks noGrp="1"/>
          </p:cNvSpPr>
          <p:nvPr>
            <p:ph type="title"/>
          </p:nvPr>
        </p:nvSpPr>
        <p:spPr>
          <a:xfrm>
            <a:off x="1097280" y="286603"/>
            <a:ext cx="10058400" cy="1450757"/>
          </a:xfrm>
          <a:prstGeom prst="rect">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Poverty and Education – What is the Impact?</a:t>
            </a:r>
            <a:endParaRPr sz="4800" b="1" i="0" u="none" strike="noStrike" cap="none">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lvl="0" indent="0" algn="l" rtl="0">
              <a:lnSpc>
                <a:spcPct val="90000"/>
              </a:lnSpc>
              <a:spcBef>
                <a:spcPts val="0"/>
              </a:spcBef>
              <a:spcAft>
                <a:spcPts val="0"/>
              </a:spcAft>
              <a:buSzPts val="2800"/>
              <a:buNone/>
            </a:pPr>
            <a:endParaRPr sz="2800"/>
          </a:p>
          <a:p>
            <a:pPr marL="91440" lvl="0" indent="0" algn="l" rtl="0">
              <a:lnSpc>
                <a:spcPct val="90000"/>
              </a:lnSpc>
              <a:spcBef>
                <a:spcPts val="1400"/>
              </a:spcBef>
              <a:spcAft>
                <a:spcPts val="0"/>
              </a:spcAft>
              <a:buSzPts val="2000"/>
              <a:buNone/>
            </a:pPr>
            <a:endParaRPr/>
          </a:p>
        </p:txBody>
      </p:sp>
      <p:pic>
        <p:nvPicPr>
          <p:cNvPr id="249" name="Google Shape;249;p33"/>
          <p:cNvPicPr preferRelativeResize="0"/>
          <p:nvPr/>
        </p:nvPicPr>
        <p:blipFill rotWithShape="1">
          <a:blip r:embed="rId3">
            <a:alphaModFix/>
          </a:blip>
          <a:srcRect/>
          <a:stretch/>
        </p:blipFill>
        <p:spPr>
          <a:xfrm>
            <a:off x="3064413" y="2081140"/>
            <a:ext cx="6060538" cy="3567062"/>
          </a:xfrm>
          <a:prstGeom prst="rect">
            <a:avLst/>
          </a:prstGeom>
          <a:solidFill>
            <a:schemeClr val="dk1"/>
          </a:solidFill>
          <a:ln>
            <a:noFill/>
          </a:ln>
        </p:spPr>
      </p:pic>
      <p:pic>
        <p:nvPicPr>
          <p:cNvPr id="250" name="Google Shape;250;p33"/>
          <p:cNvPicPr preferRelativeResize="0"/>
          <p:nvPr/>
        </p:nvPicPr>
        <p:blipFill rotWithShape="1">
          <a:blip r:embed="rId4">
            <a:alphaModFix/>
          </a:blip>
          <a:srcRect/>
          <a:stretch/>
        </p:blipFill>
        <p:spPr>
          <a:xfrm>
            <a:off x="1603716" y="2081139"/>
            <a:ext cx="9129933" cy="4242200"/>
          </a:xfrm>
          <a:prstGeom prst="rect">
            <a:avLst/>
          </a:prstGeom>
          <a:solidFill>
            <a:schemeClr val="lt1"/>
          </a:solidFill>
          <a:ln>
            <a:noFill/>
          </a:ln>
        </p:spPr>
      </p:pic>
      <p:sp>
        <p:nvSpPr>
          <p:cNvPr id="251" name="Google Shape;251;p33"/>
          <p:cNvSpPr txBox="1"/>
          <p:nvPr/>
        </p:nvSpPr>
        <p:spPr>
          <a:xfrm>
            <a:off x="1194288" y="6323339"/>
            <a:ext cx="4306179"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New York State Department of Education, 2011-12 </a:t>
            </a:r>
            <a:endParaRPr/>
          </a:p>
        </p:txBody>
      </p:sp>
      <p:sp>
        <p:nvSpPr>
          <p:cNvPr id="252" name="Google Shape;252;p33"/>
          <p:cNvSpPr txBox="1">
            <a:spLocks noGrp="1"/>
          </p:cNvSpPr>
          <p:nvPr>
            <p:ph type="title"/>
          </p:nvPr>
        </p:nvSpPr>
        <p:spPr>
          <a:xfrm>
            <a:off x="1097280" y="286603"/>
            <a:ext cx="10058400" cy="1450757"/>
          </a:xfrm>
          <a:prstGeom prst="rect">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Poverty and Education – What is the Impact?</a:t>
            </a:r>
            <a:endParaRPr sz="4800" b="1" i="0" u="none" strike="noStrike" cap="none">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lvl="0" indent="0" algn="l" rtl="0">
              <a:lnSpc>
                <a:spcPct val="90000"/>
              </a:lnSpc>
              <a:spcBef>
                <a:spcPts val="0"/>
              </a:spcBef>
              <a:spcAft>
                <a:spcPts val="0"/>
              </a:spcAft>
              <a:buSzPts val="2800"/>
              <a:buNone/>
            </a:pPr>
            <a:endParaRPr sz="2800"/>
          </a:p>
          <a:p>
            <a:pPr marL="91440" lvl="0" indent="0" algn="l" rtl="0">
              <a:lnSpc>
                <a:spcPct val="90000"/>
              </a:lnSpc>
              <a:spcBef>
                <a:spcPts val="1400"/>
              </a:spcBef>
              <a:spcAft>
                <a:spcPts val="0"/>
              </a:spcAft>
              <a:buSzPts val="2000"/>
              <a:buNone/>
            </a:pPr>
            <a:endParaRPr/>
          </a:p>
        </p:txBody>
      </p:sp>
      <p:sp>
        <p:nvSpPr>
          <p:cNvPr id="258" name="Google Shape;258;p34"/>
          <p:cNvSpPr txBox="1"/>
          <p:nvPr/>
        </p:nvSpPr>
        <p:spPr>
          <a:xfrm>
            <a:off x="1194288" y="6323339"/>
            <a:ext cx="4306179"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Source: New York State Department of Education, 2011-12 </a:t>
            </a:r>
            <a:endParaRPr/>
          </a:p>
        </p:txBody>
      </p:sp>
      <p:pic>
        <p:nvPicPr>
          <p:cNvPr id="259" name="Google Shape;259;p34"/>
          <p:cNvPicPr preferRelativeResize="0"/>
          <p:nvPr/>
        </p:nvPicPr>
        <p:blipFill rotWithShape="1">
          <a:blip r:embed="rId3">
            <a:alphaModFix/>
          </a:blip>
          <a:srcRect/>
          <a:stretch/>
        </p:blipFill>
        <p:spPr>
          <a:xfrm>
            <a:off x="1519311" y="2053883"/>
            <a:ext cx="8693834" cy="4065563"/>
          </a:xfrm>
          <a:prstGeom prst="rect">
            <a:avLst/>
          </a:prstGeom>
          <a:solidFill>
            <a:schemeClr val="lt1"/>
          </a:solidFill>
          <a:ln>
            <a:noFill/>
          </a:ln>
        </p:spPr>
      </p:pic>
      <p:sp>
        <p:nvSpPr>
          <p:cNvPr id="260" name="Google Shape;260;p34"/>
          <p:cNvSpPr txBox="1">
            <a:spLocks noGrp="1"/>
          </p:cNvSpPr>
          <p:nvPr>
            <p:ph type="title"/>
          </p:nvPr>
        </p:nvSpPr>
        <p:spPr>
          <a:xfrm>
            <a:off x="1097280" y="286603"/>
            <a:ext cx="10058400" cy="1450757"/>
          </a:xfrm>
          <a:prstGeom prst="rect">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Poverty and Education – What is the Impact?</a:t>
            </a:r>
            <a:endParaRPr sz="4800" b="1" i="0" u="none" strike="noStrike" cap="none">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27764"/>
            <a:ext cx="10058400" cy="1100070"/>
          </a:xfrm>
        </p:spPr>
        <p:txBody>
          <a:bodyPr/>
          <a:lstStyle/>
          <a:p>
            <a:r>
              <a:rPr lang="en-US" dirty="0" smtClean="0"/>
              <a:t>Poverty in Rochester Articles</a:t>
            </a:r>
            <a:endParaRPr lang="en-US" dirty="0"/>
          </a:p>
        </p:txBody>
      </p:sp>
      <p:sp>
        <p:nvSpPr>
          <p:cNvPr id="3" name="Text Placeholder 2"/>
          <p:cNvSpPr>
            <a:spLocks noGrp="1"/>
          </p:cNvSpPr>
          <p:nvPr>
            <p:ph type="body" idx="1"/>
          </p:nvPr>
        </p:nvSpPr>
        <p:spPr>
          <a:xfrm>
            <a:off x="512466" y="1637882"/>
            <a:ext cx="11324492" cy="4080487"/>
          </a:xfrm>
        </p:spPr>
        <p:txBody>
          <a:bodyPr/>
          <a:lstStyle/>
          <a:p>
            <a:r>
              <a:rPr lang="en-US" dirty="0" smtClean="0">
                <a:hlinkClick r:id="rId2"/>
              </a:rPr>
              <a:t>Too </a:t>
            </a:r>
            <a:r>
              <a:rPr lang="en-US" dirty="0">
                <a:hlinkClick r:id="rId2"/>
              </a:rPr>
              <a:t>Little, Too Much: How Poverty and Wealth Affect our </a:t>
            </a:r>
            <a:r>
              <a:rPr lang="en-US" dirty="0" smtClean="0">
                <a:hlinkClick r:id="rId2"/>
              </a:rPr>
              <a:t>Minds</a:t>
            </a:r>
            <a:endParaRPr lang="en-US" dirty="0"/>
          </a:p>
          <a:p>
            <a:r>
              <a:rPr lang="en-US" dirty="0">
                <a:hlinkClick r:id="rId3"/>
              </a:rPr>
              <a:t>Rochester Childhood Poverty Rate Ranks Third in the </a:t>
            </a:r>
            <a:r>
              <a:rPr lang="en-US" dirty="0" smtClean="0">
                <a:hlinkClick r:id="rId3"/>
              </a:rPr>
              <a:t>Nation</a:t>
            </a:r>
            <a:endParaRPr lang="en-US" dirty="0"/>
          </a:p>
          <a:p>
            <a:r>
              <a:rPr lang="en-US" dirty="0">
                <a:hlinkClick r:id="rId4"/>
              </a:rPr>
              <a:t>Americans Want to Believe Jobs are the Solution to Poverty. They're Not</a:t>
            </a:r>
            <a:r>
              <a:rPr lang="en-US" dirty="0" smtClean="0">
                <a:hlinkClick r:id="rId4"/>
              </a:rPr>
              <a:t>.</a:t>
            </a:r>
            <a:endParaRPr lang="en-US" dirty="0"/>
          </a:p>
          <a:p>
            <a:r>
              <a:rPr lang="en-US" dirty="0">
                <a:hlinkClick r:id="rId5"/>
              </a:rPr>
              <a:t>New Youth Trauma Data Shows Needs for Adult </a:t>
            </a:r>
            <a:r>
              <a:rPr lang="en-US" dirty="0" smtClean="0">
                <a:hlinkClick r:id="rId5"/>
              </a:rPr>
              <a:t>Support</a:t>
            </a:r>
            <a:endParaRPr lang="en-US" dirty="0"/>
          </a:p>
          <a:p>
            <a:r>
              <a:rPr lang="en-US" dirty="0">
                <a:hlinkClick r:id="rId6"/>
              </a:rPr>
              <a:t>New Study: Rochester is 5th Poorest City in the </a:t>
            </a:r>
            <a:r>
              <a:rPr lang="en-US" dirty="0" smtClean="0">
                <a:hlinkClick r:id="rId6"/>
              </a:rPr>
              <a:t>Country</a:t>
            </a:r>
            <a:endParaRPr lang="en-US" dirty="0"/>
          </a:p>
          <a:p>
            <a:r>
              <a:rPr lang="en-US" dirty="0">
                <a:hlinkClick r:id="rId7"/>
              </a:rPr>
              <a:t>How the Poor Get By in </a:t>
            </a:r>
            <a:r>
              <a:rPr lang="en-US" dirty="0" smtClean="0">
                <a:hlinkClick r:id="rId7"/>
              </a:rPr>
              <a:t>America</a:t>
            </a:r>
            <a:endParaRPr lang="en-US" dirty="0"/>
          </a:p>
          <a:p>
            <a:r>
              <a:rPr lang="en-US" dirty="0">
                <a:hlinkClick r:id="rId8"/>
              </a:rPr>
              <a:t>United Way report: High percentage of employed struggle </a:t>
            </a:r>
            <a:r>
              <a:rPr lang="en-US" dirty="0" smtClean="0">
                <a:hlinkClick r:id="rId8"/>
              </a:rPr>
              <a:t>financially</a:t>
            </a:r>
            <a:endParaRPr lang="en-US" dirty="0"/>
          </a:p>
          <a:p>
            <a:r>
              <a:rPr lang="en-US" dirty="0">
                <a:hlinkClick r:id="rId9"/>
              </a:rPr>
              <a:t>Rochester Tops "Extreme Poverty" </a:t>
            </a:r>
            <a:r>
              <a:rPr lang="en-US" dirty="0" smtClean="0">
                <a:hlinkClick r:id="rId9"/>
              </a:rPr>
              <a:t>List</a:t>
            </a:r>
            <a:endParaRPr lang="en-US" dirty="0"/>
          </a:p>
          <a:p>
            <a:r>
              <a:rPr lang="en-US" dirty="0">
                <a:hlinkClick r:id="rId10"/>
              </a:rPr>
              <a:t>Homelessness Hub - Resources on </a:t>
            </a:r>
            <a:r>
              <a:rPr lang="en-US" dirty="0" smtClean="0">
                <a:hlinkClick r:id="rId10"/>
              </a:rPr>
              <a:t>homelessness</a:t>
            </a:r>
            <a:endParaRPr lang="en-US" dirty="0"/>
          </a:p>
          <a:p>
            <a:r>
              <a:rPr lang="en-US" dirty="0">
                <a:hlinkClick r:id="rId11"/>
              </a:rPr>
              <a:t>Families Come to Terms with Needing Help</a:t>
            </a:r>
            <a:endParaRPr lang="en-US" dirty="0"/>
          </a:p>
          <a:p>
            <a:endParaRPr lang="en-US" dirty="0"/>
          </a:p>
        </p:txBody>
      </p:sp>
    </p:spTree>
    <p:extLst>
      <p:ext uri="{BB962C8B-B14F-4D97-AF65-F5344CB8AC3E}">
        <p14:creationId xmlns:p14="http://schemas.microsoft.com/office/powerpoint/2010/main" val="4020498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title"/>
          </p:nvPr>
        </p:nvSpPr>
        <p:spPr>
          <a:xfrm>
            <a:off x="1108038" y="286604"/>
            <a:ext cx="10047642" cy="1316286"/>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r>
              <a:rPr lang="en-US" b="1"/>
              <a:t>Introductory Activity</a:t>
            </a:r>
            <a:endParaRPr b="1"/>
          </a:p>
        </p:txBody>
      </p:sp>
      <p:sp>
        <p:nvSpPr>
          <p:cNvPr id="118" name="Google Shape;118;p15"/>
          <p:cNvSpPr/>
          <p:nvPr/>
        </p:nvSpPr>
        <p:spPr>
          <a:xfrm>
            <a:off x="1328927" y="2072640"/>
            <a:ext cx="9676145" cy="34163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Calibri"/>
              <a:buAutoNum type="arabicPeriod"/>
            </a:pPr>
            <a:r>
              <a:rPr lang="en-US" sz="2400" b="0" i="0" u="none" strike="noStrike" cap="none" dirty="0">
                <a:solidFill>
                  <a:schemeClr val="dk1"/>
                </a:solidFill>
                <a:latin typeface="Calibri"/>
                <a:ea typeface="Calibri"/>
                <a:cs typeface="Calibri"/>
                <a:sym typeface="Calibri"/>
              </a:rPr>
              <a:t>Take out sheet of paper. For 1 minute write down the words that come to your mind when I say the word “poverty”. </a:t>
            </a:r>
            <a:endParaRPr sz="2400" b="0" i="0" u="none" strike="noStrike" cap="none"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AutoNum type="arabicPeriod"/>
            </a:pPr>
            <a:r>
              <a:rPr lang="en-US" sz="2400" b="0" i="0" u="none" strike="noStrike" cap="none" dirty="0">
                <a:solidFill>
                  <a:schemeClr val="dk1"/>
                </a:solidFill>
                <a:latin typeface="Calibri"/>
                <a:ea typeface="Calibri"/>
                <a:cs typeface="Calibri"/>
                <a:sym typeface="Calibri"/>
              </a:rPr>
              <a:t>For another 1 minute draw what you picture of what you visualize in your mind when I say the word “poverty”.</a:t>
            </a:r>
            <a:endParaRPr dirty="0"/>
          </a:p>
          <a:p>
            <a:pPr marL="342900" marR="0" lvl="0" indent="-342900" algn="l" rtl="0">
              <a:spcBef>
                <a:spcPts val="0"/>
              </a:spcBef>
              <a:spcAft>
                <a:spcPts val="0"/>
              </a:spcAft>
              <a:buClr>
                <a:schemeClr val="dk1"/>
              </a:buClr>
              <a:buSzPts val="2400"/>
              <a:buFont typeface="Calibri"/>
              <a:buAutoNum type="arabicPeriod"/>
            </a:pPr>
            <a:r>
              <a:rPr lang="en-US" sz="2400" b="0" i="0" u="none" strike="noStrike" cap="none" dirty="0">
                <a:solidFill>
                  <a:schemeClr val="dk1"/>
                </a:solidFill>
                <a:latin typeface="Calibri"/>
                <a:ea typeface="Calibri"/>
                <a:cs typeface="Calibri"/>
                <a:sym typeface="Calibri"/>
              </a:rPr>
              <a:t>What did you write? What did you draw?    </a:t>
            </a:r>
            <a:endParaRPr dirty="0"/>
          </a:p>
          <a:p>
            <a:pPr marL="342900" marR="0" lvl="0" indent="-342900" algn="l" rtl="0">
              <a:spcBef>
                <a:spcPts val="0"/>
              </a:spcBef>
              <a:spcAft>
                <a:spcPts val="0"/>
              </a:spcAft>
              <a:buClr>
                <a:schemeClr val="dk1"/>
              </a:buClr>
              <a:buSzPts val="2400"/>
              <a:buFont typeface="Calibri"/>
              <a:buAutoNum type="arabicPeriod"/>
            </a:pPr>
            <a:r>
              <a:rPr lang="en-US" sz="2400" b="0" i="0" u="none" strike="noStrike" cap="none" dirty="0">
                <a:solidFill>
                  <a:schemeClr val="dk1"/>
                </a:solidFill>
                <a:latin typeface="Calibri"/>
                <a:ea typeface="Calibri"/>
                <a:cs typeface="Calibri"/>
                <a:sym typeface="Calibri"/>
              </a:rPr>
              <a:t>Tape the writing and drawings on the white board. </a:t>
            </a:r>
            <a:endParaRPr sz="2400" b="0" i="0" u="none" strike="noStrike" cap="none" dirty="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AutoNum type="arabicPeriod"/>
            </a:pPr>
            <a:r>
              <a:rPr lang="en-US" sz="2400" b="0" i="0" u="none" strike="noStrike" cap="none" dirty="0">
                <a:solidFill>
                  <a:schemeClr val="dk1"/>
                </a:solidFill>
                <a:latin typeface="Calibri"/>
                <a:ea typeface="Calibri"/>
                <a:cs typeface="Calibri"/>
                <a:sym typeface="Calibri"/>
              </a:rPr>
              <a:t>What are stereotypes about poverty that you see written/drawn?</a:t>
            </a:r>
            <a:endParaRPr dirty="0"/>
          </a:p>
          <a:p>
            <a:pPr marL="342900" marR="0" lvl="0" indent="-342900" algn="l" rtl="0">
              <a:spcBef>
                <a:spcPts val="0"/>
              </a:spcBef>
              <a:spcAft>
                <a:spcPts val="0"/>
              </a:spcAft>
              <a:buClr>
                <a:schemeClr val="dk1"/>
              </a:buClr>
              <a:buSzPts val="2400"/>
              <a:buFont typeface="Calibri"/>
              <a:buAutoNum type="arabicPeriod"/>
            </a:pPr>
            <a:r>
              <a:rPr lang="en-US" sz="2400" b="0" i="0" u="none" strike="noStrike" cap="none" dirty="0">
                <a:solidFill>
                  <a:schemeClr val="dk1"/>
                </a:solidFill>
                <a:latin typeface="Calibri"/>
                <a:ea typeface="Calibri"/>
                <a:cs typeface="Calibri"/>
                <a:sym typeface="Calibri"/>
              </a:rPr>
              <a:t>What is correct and known about poverty?</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p:txBody>
      </p:sp>
      <p:sp>
        <p:nvSpPr>
          <p:cNvPr id="119" name="Google Shape;119;p15"/>
          <p:cNvSpPr txBox="1"/>
          <p:nvPr/>
        </p:nvSpPr>
        <p:spPr>
          <a:xfrm>
            <a:off x="1097280" y="286603"/>
            <a:ext cx="10058400" cy="130552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lt1"/>
              </a:buClr>
              <a:buSzPts val="4800"/>
              <a:buFont typeface="Calibri"/>
              <a:buNone/>
            </a:pPr>
            <a:r>
              <a:rPr lang="en-US" sz="4800" b="1" u="none">
                <a:solidFill>
                  <a:schemeClr val="lt1"/>
                </a:solidFill>
                <a:latin typeface="Calibri"/>
                <a:ea typeface="Calibri"/>
                <a:cs typeface="Calibri"/>
                <a:sym typeface="Calibri"/>
              </a:rPr>
              <a:t>Poverty In Rochester – An Activity</a:t>
            </a:r>
            <a:endParaRPr sz="4800" b="1" u="none">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of Poverty (Jensen)</a:t>
            </a:r>
            <a:endParaRPr lang="en-US" dirty="0"/>
          </a:p>
        </p:txBody>
      </p:sp>
      <p:sp>
        <p:nvSpPr>
          <p:cNvPr id="3" name="Rectangle 2"/>
          <p:cNvSpPr/>
          <p:nvPr/>
        </p:nvSpPr>
        <p:spPr>
          <a:xfrm>
            <a:off x="988088" y="1854219"/>
            <a:ext cx="10145486" cy="4247317"/>
          </a:xfrm>
          <a:prstGeom prst="rect">
            <a:avLst/>
          </a:prstGeom>
        </p:spPr>
        <p:txBody>
          <a:bodyPr wrap="square">
            <a:spAutoFit/>
          </a:bodyPr>
          <a:lstStyle/>
          <a:p>
            <a:pPr marL="571500" indent="-457200">
              <a:buFont typeface="+mj-lt"/>
              <a:buAutoNum type="arabicPeriod"/>
            </a:pPr>
            <a:r>
              <a:rPr lang="en-US" sz="1800" b="1" dirty="0" smtClean="0"/>
              <a:t>Lack of Emotional and social challenges </a:t>
            </a:r>
            <a:r>
              <a:rPr lang="en-US" sz="1800" dirty="0" smtClean="0"/>
              <a:t>(Children need reliable, loving caregiver; safe, predictable environment; 10-20 hours a week of reciprocal interactions; enrichment; opportunities to master their environment). </a:t>
            </a:r>
          </a:p>
          <a:p>
            <a:pPr marL="571500" indent="-457200">
              <a:buFont typeface="+mj-lt"/>
              <a:buAutoNum type="arabicPeriod"/>
            </a:pPr>
            <a:endParaRPr lang="en-US" sz="1800" dirty="0" smtClean="0"/>
          </a:p>
          <a:p>
            <a:pPr marL="571500" indent="-457200">
              <a:buFont typeface="+mj-lt"/>
              <a:buAutoNum type="arabicPeriod"/>
            </a:pPr>
            <a:r>
              <a:rPr lang="en-US" sz="1800" b="1" dirty="0" smtClean="0"/>
              <a:t>Acute and chronic stressors </a:t>
            </a:r>
            <a:r>
              <a:rPr lang="en-US" sz="1800" dirty="0" smtClean="0"/>
              <a:t>(Children can learn from healthy stress, but are negatively impacted by high stress over time such as insufficient nurturing, family violence and separation, eviction from homes, etc.)</a:t>
            </a:r>
          </a:p>
          <a:p>
            <a:pPr marL="571500" indent="-457200">
              <a:buFont typeface="+mj-lt"/>
              <a:buAutoNum type="arabicPeriod"/>
            </a:pPr>
            <a:endParaRPr lang="en-US" sz="1800" dirty="0" smtClean="0"/>
          </a:p>
          <a:p>
            <a:pPr marL="571500" indent="-457200">
              <a:buFont typeface="+mj-lt"/>
              <a:buAutoNum type="arabicPeriod"/>
            </a:pPr>
            <a:r>
              <a:rPr lang="en-US" sz="1800" b="1" dirty="0" smtClean="0"/>
              <a:t>Cognitive Lags </a:t>
            </a:r>
            <a:r>
              <a:rPr lang="en-US" sz="1800" dirty="0" smtClean="0"/>
              <a:t>(All children can learn, but strong association between low grades, literacy, retention rates, and socioeconomic status, complex language spoken in the home, prevalence of books, enrichment through play and activities. </a:t>
            </a:r>
          </a:p>
          <a:p>
            <a:pPr marL="571500" indent="-457200">
              <a:buFont typeface="+mj-lt"/>
              <a:buAutoNum type="arabicPeriod"/>
            </a:pPr>
            <a:endParaRPr lang="en-US" sz="1800" dirty="0" smtClean="0"/>
          </a:p>
          <a:p>
            <a:pPr marL="571500" indent="-457200">
              <a:buFont typeface="+mj-lt"/>
              <a:buAutoNum type="arabicPeriod"/>
            </a:pPr>
            <a:r>
              <a:rPr lang="en-US" sz="1800" b="1" dirty="0" smtClean="0"/>
              <a:t>Health and Safety Issues </a:t>
            </a:r>
            <a:r>
              <a:rPr lang="en-US" sz="1800" dirty="0" smtClean="0"/>
              <a:t>(Poverty weakens immunity, increases exposure to hazards and toxins in the environment, decrease access to health foods, decrease access to well child visits, dental care and vision care.</a:t>
            </a:r>
            <a:endParaRPr lang="en-US" sz="1800" dirty="0"/>
          </a:p>
        </p:txBody>
      </p:sp>
    </p:spTree>
    <p:extLst>
      <p:ext uri="{BB962C8B-B14F-4D97-AF65-F5344CB8AC3E}">
        <p14:creationId xmlns:p14="http://schemas.microsoft.com/office/powerpoint/2010/main" val="241302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a:spLocks noGrp="1"/>
          </p:cNvSpPr>
          <p:nvPr>
            <p:ph type="title"/>
          </p:nvPr>
        </p:nvSpPr>
        <p:spPr>
          <a:xfrm>
            <a:off x="1097280" y="286603"/>
            <a:ext cx="1078992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dk1"/>
              </a:buClr>
              <a:buSzPts val="4800"/>
              <a:buFont typeface="Calibri"/>
              <a:buNone/>
            </a:pPr>
            <a:r>
              <a:rPr lang="en-US" b="1">
                <a:solidFill>
                  <a:schemeClr val="dk1"/>
                </a:solidFill>
              </a:rPr>
              <a:t>Meet Marcell and Janice</a:t>
            </a:r>
            <a:endParaRPr b="1">
              <a:solidFill>
                <a:schemeClr val="dk1"/>
              </a:solidFill>
            </a:endParaRPr>
          </a:p>
        </p:txBody>
      </p:sp>
      <p:sp>
        <p:nvSpPr>
          <p:cNvPr id="274" name="Google Shape;274;p36"/>
          <p:cNvSpPr/>
          <p:nvPr/>
        </p:nvSpPr>
        <p:spPr>
          <a:xfrm>
            <a:off x="1499214" y="2821260"/>
            <a:ext cx="826187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dirty="0">
                <a:solidFill>
                  <a:schemeClr val="hlink"/>
                </a:solidFill>
                <a:latin typeface="Calibri"/>
                <a:ea typeface="Calibri"/>
                <a:cs typeface="Calibri"/>
                <a:sym typeface="Calibri"/>
                <a:hlinkClick r:id="rId3"/>
              </a:rPr>
              <a:t>https://www.youtube.com/watch?time_continue=1&amp;v=iv7A99DKtFE</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
        <p:nvSpPr>
          <p:cNvPr id="275" name="Google Shape;275;p36"/>
          <p:cNvSpPr/>
          <p:nvPr/>
        </p:nvSpPr>
        <p:spPr>
          <a:xfrm>
            <a:off x="1499214" y="2094636"/>
            <a:ext cx="67488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dirty="0">
                <a:solidFill>
                  <a:schemeClr val="hlink"/>
                </a:solidFill>
                <a:latin typeface="Calibri"/>
                <a:ea typeface="Calibri"/>
                <a:cs typeface="Calibri"/>
                <a:sym typeface="Calibri"/>
                <a:hlinkClick r:id="rId4"/>
              </a:rPr>
              <a:t>https://www.youtube.com/watch?v=98qDo59j0VM</a:t>
            </a:r>
            <a:r>
              <a:rPr lang="en-US"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5400"/>
              <a:buFont typeface="Calibri"/>
              <a:buNone/>
            </a:pPr>
            <a:r>
              <a:rPr lang="en-US" sz="5400" b="1" dirty="0"/>
              <a:t>REFLECTION AND DISCUSSION</a:t>
            </a:r>
            <a:endParaRPr sz="5400" b="1" dirty="0"/>
          </a:p>
        </p:txBody>
      </p:sp>
      <p:sp>
        <p:nvSpPr>
          <p:cNvPr id="281" name="Google Shape;281;p37"/>
          <p:cNvSpPr/>
          <p:nvPr/>
        </p:nvSpPr>
        <p:spPr>
          <a:xfrm>
            <a:off x="904352" y="1739074"/>
            <a:ext cx="10484558" cy="4179405"/>
          </a:xfrm>
          <a:prstGeom prst="rect">
            <a:avLst/>
          </a:prstGeom>
          <a:noFill/>
          <a:ln>
            <a:noFill/>
          </a:ln>
        </p:spPr>
        <p:txBody>
          <a:bodyPr spcFirstLastPara="1" wrap="square" lIns="91425" tIns="45700" rIns="91425" bIns="45700" anchor="t" anchorCtr="0">
            <a:noAutofit/>
          </a:bodyPr>
          <a:lstStyle/>
          <a:p>
            <a:pPr marL="1257300" marR="0" lvl="0" indent="-514350" algn="l" rtl="0">
              <a:spcBef>
                <a:spcPts val="0"/>
              </a:spcBef>
              <a:spcAft>
                <a:spcPts val="0"/>
              </a:spcAft>
              <a:buFont typeface="+mj-lt"/>
              <a:buAutoNum type="arabicPeriod"/>
            </a:pPr>
            <a:r>
              <a:rPr lang="en-US" sz="2800" dirty="0" smtClean="0">
                <a:solidFill>
                  <a:schemeClr val="dk1"/>
                </a:solidFill>
                <a:latin typeface="Times New Roman"/>
                <a:ea typeface="Times New Roman"/>
                <a:cs typeface="Times New Roman"/>
                <a:sym typeface="Times New Roman"/>
              </a:rPr>
              <a:t>What type of poverty is </a:t>
            </a:r>
            <a:r>
              <a:rPr lang="en-US" sz="2800" dirty="0" err="1" smtClean="0">
                <a:solidFill>
                  <a:schemeClr val="dk1"/>
                </a:solidFill>
                <a:latin typeface="Times New Roman"/>
                <a:ea typeface="Times New Roman"/>
                <a:cs typeface="Times New Roman"/>
                <a:sym typeface="Times New Roman"/>
              </a:rPr>
              <a:t>Marcell</a:t>
            </a:r>
            <a:r>
              <a:rPr lang="en-US" sz="2800" dirty="0" smtClean="0">
                <a:solidFill>
                  <a:schemeClr val="dk1"/>
                </a:solidFill>
                <a:latin typeface="Times New Roman"/>
                <a:ea typeface="Times New Roman"/>
                <a:cs typeface="Times New Roman"/>
                <a:sym typeface="Times New Roman"/>
              </a:rPr>
              <a:t> in? Is Janice in?  </a:t>
            </a:r>
          </a:p>
          <a:p>
            <a:pPr marL="1257300" marR="0" lvl="0" indent="-514350" algn="l" rtl="0">
              <a:spcBef>
                <a:spcPts val="0"/>
              </a:spcBef>
              <a:spcAft>
                <a:spcPts val="0"/>
              </a:spcAft>
              <a:buFont typeface="+mj-lt"/>
              <a:buAutoNum type="arabicPeriod"/>
            </a:pPr>
            <a:endParaRPr lang="en-US" sz="2800" dirty="0" smtClean="0">
              <a:solidFill>
                <a:schemeClr val="dk1"/>
              </a:solidFill>
              <a:latin typeface="Times New Roman"/>
              <a:ea typeface="Times New Roman"/>
              <a:cs typeface="Times New Roman"/>
              <a:sym typeface="Times New Roman"/>
            </a:endParaRPr>
          </a:p>
          <a:p>
            <a:pPr marL="1257300" marR="0" lvl="0" indent="-514350" rtl="0">
              <a:spcBef>
                <a:spcPts val="0"/>
              </a:spcBef>
              <a:spcAft>
                <a:spcPts val="0"/>
              </a:spcAft>
              <a:buFont typeface="+mj-lt"/>
              <a:buAutoNum type="arabicPeriod"/>
            </a:pPr>
            <a:r>
              <a:rPr lang="en-US" sz="2800" dirty="0" smtClean="0">
                <a:solidFill>
                  <a:schemeClr val="dk1"/>
                </a:solidFill>
                <a:latin typeface="Times New Roman"/>
                <a:ea typeface="Times New Roman"/>
                <a:cs typeface="Times New Roman"/>
                <a:sym typeface="Times New Roman"/>
              </a:rPr>
              <a:t>Which of the causes of poverty are most relevant? Why?</a:t>
            </a:r>
          </a:p>
          <a:p>
            <a:pPr marL="1257300" marR="0" lvl="0" indent="-514350" rtl="0">
              <a:spcBef>
                <a:spcPts val="0"/>
              </a:spcBef>
              <a:spcAft>
                <a:spcPts val="0"/>
              </a:spcAft>
              <a:buFont typeface="+mj-lt"/>
              <a:buAutoNum type="arabicPeriod"/>
            </a:pPr>
            <a:endParaRPr lang="en-US" sz="2800" dirty="0" smtClean="0">
              <a:solidFill>
                <a:schemeClr val="dk1"/>
              </a:solidFill>
              <a:latin typeface="Times New Roman"/>
              <a:ea typeface="Times New Roman"/>
              <a:cs typeface="Times New Roman"/>
              <a:sym typeface="Times New Roman"/>
            </a:endParaRPr>
          </a:p>
          <a:p>
            <a:pPr marL="1257300" marR="0" lvl="0" indent="-514350" rtl="0">
              <a:spcBef>
                <a:spcPts val="0"/>
              </a:spcBef>
              <a:spcAft>
                <a:spcPts val="0"/>
              </a:spcAft>
              <a:buFont typeface="+mj-lt"/>
              <a:buAutoNum type="arabicPeriod"/>
            </a:pPr>
            <a:r>
              <a:rPr lang="en-US" sz="2800" dirty="0" smtClean="0">
                <a:solidFill>
                  <a:schemeClr val="dk1"/>
                </a:solidFill>
                <a:latin typeface="Times New Roman"/>
                <a:ea typeface="Times New Roman"/>
                <a:cs typeface="Times New Roman"/>
                <a:sym typeface="Times New Roman"/>
              </a:rPr>
              <a:t>What risk factors of poverty did you see?</a:t>
            </a:r>
          </a:p>
          <a:p>
            <a:pPr marL="1257300" marR="0" lvl="0" indent="-514350" rtl="0">
              <a:spcBef>
                <a:spcPts val="0"/>
              </a:spcBef>
              <a:spcAft>
                <a:spcPts val="0"/>
              </a:spcAft>
              <a:buFont typeface="+mj-lt"/>
              <a:buAutoNum type="arabicPeriod"/>
            </a:pPr>
            <a:endParaRPr lang="en-US" sz="1200" dirty="0">
              <a:solidFill>
                <a:schemeClr val="dk1"/>
              </a:solidFill>
              <a:latin typeface="Times New Roman"/>
              <a:ea typeface="Times New Roman"/>
              <a:cs typeface="Times New Roman"/>
              <a:sym typeface="Times New Roman"/>
            </a:endParaRPr>
          </a:p>
          <a:p>
            <a:pPr marL="742950" lvl="1"/>
            <a:endParaRPr lang="en-US" sz="2800" dirty="0" smtClean="0">
              <a:solidFill>
                <a:schemeClr val="dk1"/>
              </a:solidFill>
              <a:latin typeface="Times New Roman"/>
              <a:ea typeface="Times New Roman"/>
              <a:cs typeface="Times New Roman"/>
              <a:sym typeface="Times New Roman"/>
            </a:endParaRPr>
          </a:p>
          <a:p>
            <a:pPr marL="742950" marR="0" lvl="0" algn="l" rtl="0">
              <a:spcBef>
                <a:spcPts val="0"/>
              </a:spcBef>
              <a:spcAft>
                <a:spcPts val="0"/>
              </a:spcAft>
            </a:pPr>
            <a:endParaRPr lang="en-US" sz="2800" dirty="0" smtClean="0">
              <a:solidFill>
                <a:schemeClr val="dk1"/>
              </a:solidFill>
              <a:latin typeface="Times New Roman"/>
              <a:ea typeface="Times New Roman"/>
              <a:cs typeface="Times New Roman"/>
              <a:sym typeface="Times New Roman"/>
            </a:endParaRPr>
          </a:p>
          <a:p>
            <a:pPr marL="1257300" marR="0" lvl="0" indent="-514350" algn="l" rtl="0">
              <a:spcBef>
                <a:spcPts val="0"/>
              </a:spcBef>
              <a:spcAft>
                <a:spcPts val="0"/>
              </a:spcAft>
              <a:buFont typeface="+mj-lt"/>
              <a:buAutoNum type="arabicPeriod"/>
            </a:pPr>
            <a:endParaRPr lang="en-US" sz="2800" dirty="0" smtClean="0">
              <a:solidFill>
                <a:schemeClr val="dk1"/>
              </a:solidFill>
              <a:latin typeface="Times New Roman"/>
              <a:ea typeface="Times New Roman"/>
              <a:cs typeface="Times New Roman"/>
              <a:sym typeface="Times New Roman"/>
            </a:endParaRPr>
          </a:p>
          <a:p>
            <a:pPr marL="74295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1085850" marR="0" lvl="0" indent="-165100" algn="l" rtl="0">
              <a:spcBef>
                <a:spcPts val="0"/>
              </a:spcBef>
              <a:spcAft>
                <a:spcPts val="0"/>
              </a:spcAft>
              <a:buClr>
                <a:schemeClr val="dk1"/>
              </a:buClr>
              <a:buSzPts val="2800"/>
              <a:buFont typeface="Calibri"/>
              <a:buNone/>
            </a:pPr>
            <a:endParaRPr sz="2800" dirty="0">
              <a:solidFill>
                <a:schemeClr val="dk1"/>
              </a:solidFill>
              <a:latin typeface="Times New Roman"/>
              <a:ea typeface="Times New Roman"/>
              <a:cs typeface="Times New Roman"/>
              <a:sym typeface="Times New Roman"/>
            </a:endParaRPr>
          </a:p>
          <a:p>
            <a:pPr marL="74295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a:spLocks noGrp="1"/>
          </p:cNvSpPr>
          <p:nvPr>
            <p:ph type="title"/>
          </p:nvPr>
        </p:nvSpPr>
        <p:spPr>
          <a:xfrm>
            <a:off x="1029547" y="5537765"/>
            <a:ext cx="10113264" cy="822960"/>
          </a:xfrm>
          <a:prstGeom prst="rect">
            <a:avLst/>
          </a:prstGeom>
          <a:noFill/>
          <a:ln>
            <a:noFill/>
          </a:ln>
        </p:spPr>
        <p:txBody>
          <a:bodyPr spcFirstLastPara="1" wrap="square" lIns="91425" tIns="0" rIns="91425" bIns="0" anchor="b" anchorCtr="0">
            <a:noAutofit/>
          </a:bodyPr>
          <a:lstStyle/>
          <a:p>
            <a:pPr marL="0" lvl="0" indent="0" algn="l" rtl="0">
              <a:lnSpc>
                <a:spcPct val="85000"/>
              </a:lnSpc>
              <a:spcBef>
                <a:spcPts val="0"/>
              </a:spcBef>
              <a:spcAft>
                <a:spcPts val="0"/>
              </a:spcAft>
              <a:buClr>
                <a:srgbClr val="FFFFFF"/>
              </a:buClr>
              <a:buSzPts val="3600"/>
              <a:buFont typeface="Calibri"/>
              <a:buNone/>
            </a:pPr>
            <a:r>
              <a:rPr lang="en-US"/>
              <a:t>What is it like to live on a limited income? </a:t>
            </a:r>
            <a:br>
              <a:rPr lang="en-US"/>
            </a:br>
            <a:r>
              <a:rPr lang="en-US"/>
              <a:t>Play the game </a:t>
            </a:r>
            <a:r>
              <a:rPr lang="en-US" b="1"/>
              <a:t>Spent</a:t>
            </a:r>
            <a:r>
              <a:rPr lang="en-US"/>
              <a:t>: </a:t>
            </a:r>
            <a:r>
              <a:rPr lang="en-US" u="sng">
                <a:solidFill>
                  <a:schemeClr val="hlink"/>
                </a:solidFill>
                <a:hlinkClick r:id="rId3"/>
              </a:rPr>
              <a:t>http://playspent.org/html/</a:t>
            </a:r>
            <a:r>
              <a:rPr lang="en-US"/>
              <a:t> </a:t>
            </a:r>
            <a:endParaRPr/>
          </a:p>
        </p:txBody>
      </p:sp>
      <p:pic>
        <p:nvPicPr>
          <p:cNvPr id="266" name="Google Shape;266;p35"/>
          <p:cNvPicPr preferRelativeResize="0"/>
          <p:nvPr/>
        </p:nvPicPr>
        <p:blipFill rotWithShape="1">
          <a:blip r:embed="rId4">
            <a:alphaModFix/>
          </a:blip>
          <a:srcRect b="9524"/>
          <a:stretch/>
        </p:blipFill>
        <p:spPr>
          <a:xfrm>
            <a:off x="1153488" y="203200"/>
            <a:ext cx="9695266" cy="458329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8"/>
          <p:cNvPicPr preferRelativeResize="0"/>
          <p:nvPr/>
        </p:nvPicPr>
        <p:blipFill rotWithShape="1">
          <a:blip r:embed="rId3">
            <a:alphaModFix/>
          </a:blip>
          <a:srcRect t="17282" b="15443"/>
          <a:stretch/>
        </p:blipFill>
        <p:spPr>
          <a:xfrm>
            <a:off x="0" y="0"/>
            <a:ext cx="12191999" cy="5056094"/>
          </a:xfrm>
          <a:prstGeom prst="rect">
            <a:avLst/>
          </a:prstGeom>
          <a:noFill/>
          <a:ln>
            <a:noFill/>
          </a:ln>
        </p:spPr>
      </p:pic>
      <p:sp>
        <p:nvSpPr>
          <p:cNvPr id="287" name="Google Shape;287;p38"/>
          <p:cNvSpPr txBox="1">
            <a:spLocks noGrp="1"/>
          </p:cNvSpPr>
          <p:nvPr>
            <p:ph type="ctrTitle"/>
          </p:nvPr>
        </p:nvSpPr>
        <p:spPr>
          <a:xfrm>
            <a:off x="688488" y="2748579"/>
            <a:ext cx="10485120" cy="356616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FFC000"/>
              </a:buClr>
              <a:buSzPts val="8000"/>
              <a:buFont typeface="Calibri"/>
              <a:buNone/>
            </a:pPr>
            <a:r>
              <a:rPr lang="en-US" sz="7200" b="1" dirty="0">
                <a:solidFill>
                  <a:srgbClr val="FFC000"/>
                </a:solidFill>
              </a:rPr>
              <a:t>Cultural Rules of Poverty</a:t>
            </a:r>
            <a:endParaRPr sz="7200" b="1" dirty="0">
              <a:solidFill>
                <a:srgbClr val="FFC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Hidden Rules of Poverty</a:t>
            </a:r>
            <a:endParaRPr lang="en-US" dirty="0"/>
          </a:p>
        </p:txBody>
      </p:sp>
      <p:sp>
        <p:nvSpPr>
          <p:cNvPr id="3" name="Text Placeholder 2"/>
          <p:cNvSpPr>
            <a:spLocks noGrp="1"/>
          </p:cNvSpPr>
          <p:nvPr>
            <p:ph type="body" idx="1"/>
          </p:nvPr>
        </p:nvSpPr>
        <p:spPr/>
        <p:txBody>
          <a:bodyPr/>
          <a:lstStyle/>
          <a:p>
            <a:pPr marL="571500" indent="-457200">
              <a:buFont typeface="+mj-lt"/>
              <a:buAutoNum type="arabicPeriod"/>
            </a:pPr>
            <a:r>
              <a:rPr lang="en-US" dirty="0" smtClean="0"/>
              <a:t>Break into groups of 2-3; Assign one person to be in poverty, one in middle class and one in wealth.</a:t>
            </a:r>
          </a:p>
          <a:p>
            <a:pPr marL="571500" indent="-457200">
              <a:buFont typeface="+mj-lt"/>
              <a:buAutoNum type="arabicPeriod"/>
            </a:pPr>
            <a:r>
              <a:rPr lang="en-US" dirty="0" smtClean="0"/>
              <a:t>Look at the hidden rule of </a:t>
            </a:r>
            <a:r>
              <a:rPr lang="en-US" b="1" dirty="0" smtClean="0"/>
              <a:t>food. </a:t>
            </a:r>
            <a:r>
              <a:rPr lang="en-US" dirty="0" smtClean="0"/>
              <a:t>Explain from the perspective of your position why this hidden rule may be true. </a:t>
            </a:r>
            <a:r>
              <a:rPr lang="en-US" dirty="0"/>
              <a:t>Can you give an example from your assigned position?</a:t>
            </a:r>
            <a:endParaRPr lang="en-US" dirty="0" smtClean="0"/>
          </a:p>
          <a:p>
            <a:pPr marL="571500" indent="-457200">
              <a:buFont typeface="+mj-lt"/>
              <a:buAutoNum type="arabicPeriod"/>
            </a:pPr>
            <a:r>
              <a:rPr lang="en-US" dirty="0" smtClean="0"/>
              <a:t>Do the same for hidden rule of </a:t>
            </a:r>
            <a:r>
              <a:rPr lang="en-US" b="1" dirty="0" smtClean="0"/>
              <a:t>language</a:t>
            </a:r>
            <a:r>
              <a:rPr lang="en-US" dirty="0" smtClean="0"/>
              <a:t>. Why might this be true? </a:t>
            </a:r>
            <a:r>
              <a:rPr lang="en-US" dirty="0"/>
              <a:t>Can you give an example from your assigned position?</a:t>
            </a:r>
            <a:endParaRPr lang="en-US" dirty="0" smtClean="0"/>
          </a:p>
          <a:p>
            <a:pPr marL="571500" indent="-457200">
              <a:buFont typeface="+mj-lt"/>
              <a:buAutoNum type="arabicPeriod"/>
            </a:pPr>
            <a:r>
              <a:rPr lang="en-US" dirty="0" smtClean="0"/>
              <a:t>Now last, do this for </a:t>
            </a:r>
            <a:r>
              <a:rPr lang="en-US" b="1" dirty="0" smtClean="0"/>
              <a:t>driving force</a:t>
            </a:r>
            <a:r>
              <a:rPr lang="en-US" dirty="0" smtClean="0"/>
              <a:t>. Why might this be true? Can you give an example from your assigned position? </a:t>
            </a:r>
          </a:p>
          <a:p>
            <a:pPr marL="114300" indent="0">
              <a:buNone/>
            </a:pPr>
            <a:endParaRPr lang="en-US" dirty="0" smtClean="0"/>
          </a:p>
          <a:p>
            <a:pPr marL="114300" indent="0">
              <a:buNone/>
            </a:pPr>
            <a:r>
              <a:rPr lang="en-US" dirty="0" smtClean="0"/>
              <a:t> </a:t>
            </a:r>
            <a:endParaRPr lang="en-US" dirty="0"/>
          </a:p>
        </p:txBody>
      </p:sp>
      <p:sp>
        <p:nvSpPr>
          <p:cNvPr id="4" name="Text Placeholder 3"/>
          <p:cNvSpPr>
            <a:spLocks noGrp="1"/>
          </p:cNvSpPr>
          <p:nvPr>
            <p:ph type="body" idx="2"/>
          </p:nvPr>
        </p:nvSpPr>
        <p:spPr/>
        <p:txBody>
          <a:bodyPr/>
          <a:lstStyle/>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27" r="9188"/>
          <a:stretch/>
        </p:blipFill>
        <p:spPr bwMode="auto">
          <a:xfrm>
            <a:off x="110532" y="2873828"/>
            <a:ext cx="3822950" cy="348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093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3" name="Google Shape;293;p39"/>
          <p:cNvGrpSpPr/>
          <p:nvPr/>
        </p:nvGrpSpPr>
        <p:grpSpPr>
          <a:xfrm>
            <a:off x="2604848" y="2492370"/>
            <a:ext cx="7117266" cy="2939668"/>
            <a:chOff x="432" y="1824"/>
            <a:chExt cx="3600" cy="2832"/>
          </a:xfrm>
        </p:grpSpPr>
        <p:sp>
          <p:nvSpPr>
            <p:cNvPr id="294" name="Google Shape;294;p39"/>
            <p:cNvSpPr/>
            <p:nvPr/>
          </p:nvSpPr>
          <p:spPr>
            <a:xfrm>
              <a:off x="432" y="1824"/>
              <a:ext cx="3600" cy="2816"/>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Cabin"/>
                <a:ea typeface="Cabin"/>
                <a:cs typeface="Cabin"/>
                <a:sym typeface="Cabin"/>
              </a:endParaRPr>
            </a:p>
          </p:txBody>
        </p:sp>
        <p:cxnSp>
          <p:nvCxnSpPr>
            <p:cNvPr id="295" name="Google Shape;295;p39"/>
            <p:cNvCxnSpPr/>
            <p:nvPr/>
          </p:nvCxnSpPr>
          <p:spPr>
            <a:xfrm>
              <a:off x="1584" y="1824"/>
              <a:ext cx="0" cy="2832"/>
            </a:xfrm>
            <a:prstGeom prst="straightConnector1">
              <a:avLst/>
            </a:prstGeom>
            <a:noFill/>
            <a:ln w="19050" cap="flat" cmpd="sng">
              <a:solidFill>
                <a:schemeClr val="dk1"/>
              </a:solidFill>
              <a:prstDash val="solid"/>
              <a:round/>
              <a:headEnd type="none" w="sm" len="sm"/>
              <a:tailEnd type="none" w="sm" len="sm"/>
            </a:ln>
          </p:spPr>
        </p:cxnSp>
        <p:cxnSp>
          <p:nvCxnSpPr>
            <p:cNvPr id="296" name="Google Shape;296;p39"/>
            <p:cNvCxnSpPr/>
            <p:nvPr/>
          </p:nvCxnSpPr>
          <p:spPr>
            <a:xfrm>
              <a:off x="2832" y="1824"/>
              <a:ext cx="0" cy="2832"/>
            </a:xfrm>
            <a:prstGeom prst="straightConnector1">
              <a:avLst/>
            </a:prstGeom>
            <a:noFill/>
            <a:ln w="19050" cap="flat" cmpd="sng">
              <a:solidFill>
                <a:schemeClr val="dk1"/>
              </a:solidFill>
              <a:prstDash val="solid"/>
              <a:round/>
              <a:headEnd type="none" w="sm" len="sm"/>
              <a:tailEnd type="none" w="sm" len="sm"/>
            </a:ln>
          </p:spPr>
        </p:cxnSp>
      </p:grpSp>
      <p:sp>
        <p:nvSpPr>
          <p:cNvPr id="297" name="Google Shape;297;p39"/>
          <p:cNvSpPr txBox="1"/>
          <p:nvPr/>
        </p:nvSpPr>
        <p:spPr>
          <a:xfrm>
            <a:off x="2645513" y="3620158"/>
            <a:ext cx="1919066" cy="9464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rgbClr val="006666"/>
              </a:solidFill>
              <a:latin typeface="Arial"/>
              <a:ea typeface="Arial"/>
              <a:cs typeface="Arial"/>
              <a:sym typeface="Arial"/>
            </a:endParaRPr>
          </a:p>
          <a:p>
            <a:pPr marL="257175" marR="0" lvl="0" indent="-257175" algn="l" rtl="0">
              <a:spcBef>
                <a:spcPts val="0"/>
              </a:spcBef>
              <a:spcAft>
                <a:spcPts val="0"/>
              </a:spcAft>
              <a:buClr>
                <a:srgbClr val="000000"/>
              </a:buClr>
              <a:buSzPts val="1500"/>
              <a:buFont typeface="Arial"/>
              <a:buChar char="•"/>
            </a:pPr>
            <a:r>
              <a:rPr lang="en-US" sz="1500" b="1">
                <a:solidFill>
                  <a:schemeClr val="dk1"/>
                </a:solidFill>
                <a:latin typeface="Arial"/>
                <a:ea typeface="Arial"/>
                <a:cs typeface="Arial"/>
                <a:sym typeface="Arial"/>
              </a:rPr>
              <a:t>Survival</a:t>
            </a:r>
            <a:endParaRPr sz="1500" b="1">
              <a:solidFill>
                <a:schemeClr val="dk1"/>
              </a:solidFill>
              <a:latin typeface="Arial"/>
              <a:ea typeface="Arial"/>
              <a:cs typeface="Arial"/>
              <a:sym typeface="Arial"/>
            </a:endParaRPr>
          </a:p>
          <a:p>
            <a:pPr marL="257175" marR="0" lvl="0" indent="-257175" algn="l" rtl="0">
              <a:spcBef>
                <a:spcPts val="0"/>
              </a:spcBef>
              <a:spcAft>
                <a:spcPts val="0"/>
              </a:spcAft>
              <a:buClr>
                <a:srgbClr val="000000"/>
              </a:buClr>
              <a:buSzPts val="1500"/>
              <a:buFont typeface="Arial"/>
              <a:buChar char="•"/>
            </a:pPr>
            <a:r>
              <a:rPr lang="en-US" sz="1500" b="1">
                <a:solidFill>
                  <a:schemeClr val="dk1"/>
                </a:solidFill>
                <a:latin typeface="Arial"/>
                <a:ea typeface="Arial"/>
                <a:cs typeface="Arial"/>
                <a:sym typeface="Arial"/>
              </a:rPr>
              <a:t>Relationships</a:t>
            </a:r>
            <a:endParaRPr sz="1500" b="1">
              <a:solidFill>
                <a:schemeClr val="dk1"/>
              </a:solidFill>
              <a:latin typeface="Arial"/>
              <a:ea typeface="Arial"/>
              <a:cs typeface="Arial"/>
              <a:sym typeface="Arial"/>
            </a:endParaRPr>
          </a:p>
          <a:p>
            <a:pPr marL="257175" marR="0" lvl="0" indent="-257175" algn="l" rtl="0">
              <a:spcBef>
                <a:spcPts val="0"/>
              </a:spcBef>
              <a:spcAft>
                <a:spcPts val="0"/>
              </a:spcAft>
              <a:buClr>
                <a:srgbClr val="000000"/>
              </a:buClr>
              <a:buSzPts val="1500"/>
              <a:buFont typeface="Arial"/>
              <a:buChar char="•"/>
            </a:pPr>
            <a:r>
              <a:rPr lang="en-US" sz="1500" b="1">
                <a:solidFill>
                  <a:schemeClr val="dk1"/>
                </a:solidFill>
                <a:latin typeface="Arial"/>
                <a:ea typeface="Arial"/>
                <a:cs typeface="Arial"/>
                <a:sym typeface="Arial"/>
              </a:rPr>
              <a:t>Entertainment</a:t>
            </a:r>
            <a:endParaRPr sz="1400">
              <a:solidFill>
                <a:srgbClr val="000000"/>
              </a:solidFill>
              <a:latin typeface="Arial"/>
              <a:ea typeface="Arial"/>
              <a:cs typeface="Arial"/>
              <a:sym typeface="Arial"/>
            </a:endParaRPr>
          </a:p>
        </p:txBody>
      </p:sp>
      <p:sp>
        <p:nvSpPr>
          <p:cNvPr id="298" name="Google Shape;298;p39"/>
          <p:cNvSpPr txBox="1"/>
          <p:nvPr/>
        </p:nvSpPr>
        <p:spPr>
          <a:xfrm>
            <a:off x="4977272" y="3453470"/>
            <a:ext cx="1878371" cy="18235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rgbClr val="000066"/>
              </a:solidFill>
              <a:latin typeface="Arial"/>
              <a:ea typeface="Arial"/>
              <a:cs typeface="Arial"/>
              <a:sym typeface="Arial"/>
            </a:endParaRPr>
          </a:p>
          <a:p>
            <a:pPr marL="0" marR="0" lvl="0" indent="0" algn="ctr" rtl="0">
              <a:spcBef>
                <a:spcPts val="0"/>
              </a:spcBef>
              <a:spcAft>
                <a:spcPts val="0"/>
              </a:spcAft>
              <a:buNone/>
            </a:pPr>
            <a:endParaRPr sz="1200" b="1">
              <a:solidFill>
                <a:srgbClr val="000066"/>
              </a:solidFill>
              <a:latin typeface="Arial"/>
              <a:ea typeface="Arial"/>
              <a:cs typeface="Arial"/>
              <a:sym typeface="Arial"/>
            </a:endParaRPr>
          </a:p>
          <a:p>
            <a:pPr marL="257175" marR="0" lvl="0" indent="-257175" algn="l" rtl="0">
              <a:spcBef>
                <a:spcPts val="0"/>
              </a:spcBef>
              <a:spcAft>
                <a:spcPts val="0"/>
              </a:spcAft>
              <a:buClr>
                <a:srgbClr val="000000"/>
              </a:buClr>
              <a:buSzPts val="1500"/>
              <a:buFont typeface="Arial"/>
              <a:buChar char="•"/>
            </a:pPr>
            <a:r>
              <a:rPr lang="en-US" sz="1500" b="1">
                <a:solidFill>
                  <a:schemeClr val="dk1"/>
                </a:solidFill>
                <a:latin typeface="Arial"/>
                <a:ea typeface="Arial"/>
                <a:cs typeface="Arial"/>
                <a:sym typeface="Arial"/>
              </a:rPr>
              <a:t>Work &amp; Achievement</a:t>
            </a:r>
            <a:endParaRPr sz="1500" b="1">
              <a:solidFill>
                <a:schemeClr val="dk1"/>
              </a:solidFill>
              <a:latin typeface="Arial"/>
              <a:ea typeface="Arial"/>
              <a:cs typeface="Arial"/>
              <a:sym typeface="Arial"/>
            </a:endParaRPr>
          </a:p>
          <a:p>
            <a:pPr marL="257175" marR="0" lvl="0" indent="-257175" algn="l" rtl="0">
              <a:spcBef>
                <a:spcPts val="0"/>
              </a:spcBef>
              <a:spcAft>
                <a:spcPts val="0"/>
              </a:spcAft>
              <a:buClr>
                <a:srgbClr val="000000"/>
              </a:buClr>
              <a:buSzPts val="1500"/>
              <a:buFont typeface="Arial"/>
              <a:buChar char="•"/>
            </a:pPr>
            <a:r>
              <a:rPr lang="en-US" sz="1500" b="1">
                <a:solidFill>
                  <a:schemeClr val="dk1"/>
                </a:solidFill>
                <a:latin typeface="Arial"/>
                <a:ea typeface="Arial"/>
                <a:cs typeface="Arial"/>
                <a:sym typeface="Arial"/>
              </a:rPr>
              <a:t>Personal Growth</a:t>
            </a:r>
            <a:endParaRPr sz="1500" b="1">
              <a:solidFill>
                <a:schemeClr val="dk1"/>
              </a:solidFill>
              <a:latin typeface="Arial"/>
              <a:ea typeface="Arial"/>
              <a:cs typeface="Arial"/>
              <a:sym typeface="Arial"/>
            </a:endParaRPr>
          </a:p>
          <a:p>
            <a:pPr marL="257175" marR="0" lvl="0" indent="-257175" algn="l" rtl="0">
              <a:spcBef>
                <a:spcPts val="0"/>
              </a:spcBef>
              <a:spcAft>
                <a:spcPts val="0"/>
              </a:spcAft>
              <a:buClr>
                <a:srgbClr val="000000"/>
              </a:buClr>
              <a:buSzPts val="1500"/>
              <a:buFont typeface="Arial"/>
              <a:buChar char="•"/>
            </a:pPr>
            <a:r>
              <a:rPr lang="en-US" sz="1500" b="1">
                <a:solidFill>
                  <a:schemeClr val="dk1"/>
                </a:solidFill>
                <a:latin typeface="Arial"/>
                <a:ea typeface="Arial"/>
                <a:cs typeface="Arial"/>
                <a:sym typeface="Arial"/>
              </a:rPr>
              <a:t>Material  Security</a:t>
            </a:r>
            <a:endParaRPr sz="1400">
              <a:solidFill>
                <a:srgbClr val="000000"/>
              </a:solidFill>
              <a:latin typeface="Arial"/>
              <a:ea typeface="Arial"/>
              <a:cs typeface="Arial"/>
              <a:sym typeface="Arial"/>
            </a:endParaRPr>
          </a:p>
        </p:txBody>
      </p:sp>
      <p:sp>
        <p:nvSpPr>
          <p:cNvPr id="299" name="Google Shape;299;p39"/>
          <p:cNvSpPr txBox="1"/>
          <p:nvPr/>
        </p:nvSpPr>
        <p:spPr>
          <a:xfrm>
            <a:off x="7604465" y="3684303"/>
            <a:ext cx="2047823" cy="16389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0" b="1">
              <a:solidFill>
                <a:srgbClr val="808000"/>
              </a:solidFill>
              <a:latin typeface="Arial"/>
              <a:ea typeface="Arial"/>
              <a:cs typeface="Arial"/>
              <a:sym typeface="Arial"/>
            </a:endParaRPr>
          </a:p>
          <a:p>
            <a:pPr marL="257175" marR="0" lvl="0" indent="-257175" algn="l" rtl="0">
              <a:spcBef>
                <a:spcPts val="0"/>
              </a:spcBef>
              <a:spcAft>
                <a:spcPts val="0"/>
              </a:spcAft>
              <a:buClr>
                <a:srgbClr val="000000"/>
              </a:buClr>
              <a:buSzPts val="1500"/>
              <a:buFont typeface="Arial"/>
              <a:buChar char="•"/>
            </a:pPr>
            <a:r>
              <a:rPr lang="en-US" sz="1500" b="1">
                <a:solidFill>
                  <a:srgbClr val="000000"/>
                </a:solidFill>
                <a:latin typeface="Arial"/>
                <a:ea typeface="Arial"/>
                <a:cs typeface="Arial"/>
                <a:sym typeface="Arial"/>
              </a:rPr>
              <a:t>Political, financial, social connections</a:t>
            </a:r>
            <a:endParaRPr sz="1400">
              <a:solidFill>
                <a:srgbClr val="000000"/>
              </a:solidFill>
              <a:latin typeface="Arial"/>
              <a:ea typeface="Arial"/>
              <a:cs typeface="Arial"/>
              <a:sym typeface="Arial"/>
            </a:endParaRPr>
          </a:p>
          <a:p>
            <a:pPr marL="257175" marR="0" lvl="0" indent="-257175" algn="l" rtl="0">
              <a:spcBef>
                <a:spcPts val="0"/>
              </a:spcBef>
              <a:spcAft>
                <a:spcPts val="0"/>
              </a:spcAft>
              <a:buClr>
                <a:srgbClr val="000000"/>
              </a:buClr>
              <a:buSzPts val="1500"/>
              <a:buFont typeface="Arial"/>
              <a:buChar char="•"/>
            </a:pPr>
            <a:r>
              <a:rPr lang="en-US" sz="1500" b="1">
                <a:solidFill>
                  <a:srgbClr val="000000"/>
                </a:solidFill>
                <a:latin typeface="Arial"/>
                <a:ea typeface="Arial"/>
                <a:cs typeface="Arial"/>
                <a:sym typeface="Arial"/>
              </a:rPr>
              <a:t>Legacy and tradition</a:t>
            </a:r>
            <a:endParaRPr sz="1400">
              <a:solidFill>
                <a:srgbClr val="000000"/>
              </a:solidFill>
              <a:latin typeface="Arial"/>
              <a:ea typeface="Arial"/>
              <a:cs typeface="Arial"/>
              <a:sym typeface="Arial"/>
            </a:endParaRPr>
          </a:p>
          <a:p>
            <a:pPr marL="0" marR="0" lvl="0" indent="0" algn="l" rtl="0">
              <a:spcBef>
                <a:spcPts val="0"/>
              </a:spcBef>
              <a:spcAft>
                <a:spcPts val="0"/>
              </a:spcAft>
              <a:buNone/>
            </a:pPr>
            <a:endParaRPr sz="1500" b="1">
              <a:solidFill>
                <a:srgbClr val="000000"/>
              </a:solidFill>
              <a:latin typeface="Arial"/>
              <a:ea typeface="Arial"/>
              <a:cs typeface="Arial"/>
              <a:sym typeface="Arial"/>
            </a:endParaRPr>
          </a:p>
        </p:txBody>
      </p:sp>
      <p:sp>
        <p:nvSpPr>
          <p:cNvPr id="300" name="Google Shape;300;p39"/>
          <p:cNvSpPr txBox="1"/>
          <p:nvPr/>
        </p:nvSpPr>
        <p:spPr>
          <a:xfrm>
            <a:off x="5105400" y="1543051"/>
            <a:ext cx="3352800" cy="5786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750" b="1">
              <a:solidFill>
                <a:srgbClr val="000000"/>
              </a:solidFill>
              <a:latin typeface="Arial"/>
              <a:ea typeface="Arial"/>
              <a:cs typeface="Arial"/>
              <a:sym typeface="Arial"/>
            </a:endParaRPr>
          </a:p>
        </p:txBody>
      </p:sp>
      <p:pic>
        <p:nvPicPr>
          <p:cNvPr id="301" name="Google Shape;301;p39"/>
          <p:cNvPicPr preferRelativeResize="0"/>
          <p:nvPr/>
        </p:nvPicPr>
        <p:blipFill rotWithShape="1">
          <a:blip r:embed="rId3">
            <a:alphaModFix/>
          </a:blip>
          <a:srcRect/>
          <a:stretch/>
        </p:blipFill>
        <p:spPr>
          <a:xfrm>
            <a:off x="5581650" y="2633129"/>
            <a:ext cx="1427560" cy="987029"/>
          </a:xfrm>
          <a:prstGeom prst="rect">
            <a:avLst/>
          </a:prstGeom>
          <a:noFill/>
          <a:ln>
            <a:noFill/>
          </a:ln>
        </p:spPr>
      </p:pic>
      <p:pic>
        <p:nvPicPr>
          <p:cNvPr id="302" name="Google Shape;302;p39"/>
          <p:cNvPicPr preferRelativeResize="0"/>
          <p:nvPr/>
        </p:nvPicPr>
        <p:blipFill rotWithShape="1">
          <a:blip r:embed="rId4">
            <a:alphaModFix/>
          </a:blip>
          <a:srcRect/>
          <a:stretch/>
        </p:blipFill>
        <p:spPr>
          <a:xfrm>
            <a:off x="3311654" y="2707185"/>
            <a:ext cx="1372791" cy="671513"/>
          </a:xfrm>
          <a:prstGeom prst="rect">
            <a:avLst/>
          </a:prstGeom>
          <a:noFill/>
          <a:ln>
            <a:noFill/>
          </a:ln>
        </p:spPr>
      </p:pic>
      <p:pic>
        <p:nvPicPr>
          <p:cNvPr id="303" name="Google Shape;303;p39"/>
          <p:cNvPicPr preferRelativeResize="0"/>
          <p:nvPr/>
        </p:nvPicPr>
        <p:blipFill rotWithShape="1">
          <a:blip r:embed="rId5">
            <a:alphaModFix/>
          </a:blip>
          <a:srcRect/>
          <a:stretch/>
        </p:blipFill>
        <p:spPr>
          <a:xfrm>
            <a:off x="7891886" y="2633130"/>
            <a:ext cx="1600200" cy="820341"/>
          </a:xfrm>
          <a:prstGeom prst="rect">
            <a:avLst/>
          </a:prstGeom>
          <a:noFill/>
          <a:ln>
            <a:noFill/>
          </a:ln>
        </p:spPr>
      </p:pic>
      <p:sp>
        <p:nvSpPr>
          <p:cNvPr id="304" name="Google Shape;304;p39"/>
          <p:cNvSpPr txBox="1"/>
          <p:nvPr/>
        </p:nvSpPr>
        <p:spPr>
          <a:xfrm>
            <a:off x="2033145" y="1777301"/>
            <a:ext cx="8260672" cy="103942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412" b="1">
                <a:solidFill>
                  <a:srgbClr val="FFC000"/>
                </a:solidFill>
                <a:latin typeface="Book Antiqua"/>
                <a:ea typeface="Book Antiqua"/>
                <a:cs typeface="Book Antiqua"/>
                <a:sym typeface="Book Antiqua"/>
              </a:rPr>
              <a:t>POVERTY     MIDDLE      WEALTH</a:t>
            </a:r>
            <a:endParaRPr sz="3412" b="1">
              <a:solidFill>
                <a:srgbClr val="FFC000"/>
              </a:solidFill>
              <a:latin typeface="Book Antiqua"/>
              <a:ea typeface="Book Antiqua"/>
              <a:cs typeface="Book Antiqua"/>
              <a:sym typeface="Book Antiqua"/>
            </a:endParaRPr>
          </a:p>
        </p:txBody>
      </p:sp>
      <p:sp>
        <p:nvSpPr>
          <p:cNvPr id="305" name="Google Shape;305;p39"/>
          <p:cNvSpPr txBox="1">
            <a:spLocks noGrp="1"/>
          </p:cNvSpPr>
          <p:nvPr>
            <p:ph type="title"/>
          </p:nvPr>
        </p:nvSpPr>
        <p:spPr>
          <a:xfrm>
            <a:off x="1950128" y="408373"/>
            <a:ext cx="8260672" cy="103942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6B7C72"/>
              </a:buClr>
              <a:buSzPts val="3500"/>
              <a:buFont typeface="Book Antiqua"/>
              <a:buNone/>
            </a:pPr>
            <a:r>
              <a:rPr lang="en-US" sz="3500">
                <a:solidFill>
                  <a:srgbClr val="6B7C72"/>
                </a:solidFill>
                <a:latin typeface="Book Antiqua"/>
                <a:ea typeface="Book Antiqua"/>
                <a:cs typeface="Book Antiqua"/>
                <a:sym typeface="Book Antiqua"/>
              </a:rPr>
              <a:t>RULES OF POVERTY AND WEALTH</a:t>
            </a:r>
            <a:endParaRPr sz="3500">
              <a:solidFill>
                <a:srgbClr val="6B7C72"/>
              </a:solidFill>
              <a:latin typeface="Book Antiqua"/>
              <a:ea typeface="Book Antiqua"/>
              <a:cs typeface="Book Antiqua"/>
              <a:sym typeface="Book Antiqu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grpSp>
        <p:nvGrpSpPr>
          <p:cNvPr id="311" name="Google Shape;311;p40"/>
          <p:cNvGrpSpPr/>
          <p:nvPr/>
        </p:nvGrpSpPr>
        <p:grpSpPr>
          <a:xfrm>
            <a:off x="2604848" y="2492370"/>
            <a:ext cx="7117266" cy="2939668"/>
            <a:chOff x="432" y="1824"/>
            <a:chExt cx="3600" cy="2832"/>
          </a:xfrm>
        </p:grpSpPr>
        <p:sp>
          <p:nvSpPr>
            <p:cNvPr id="312" name="Google Shape;312;p40"/>
            <p:cNvSpPr/>
            <p:nvPr/>
          </p:nvSpPr>
          <p:spPr>
            <a:xfrm>
              <a:off x="432" y="1824"/>
              <a:ext cx="3600" cy="2816"/>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dk1"/>
                </a:solidFill>
                <a:latin typeface="Cabin"/>
                <a:ea typeface="Cabin"/>
                <a:cs typeface="Cabin"/>
                <a:sym typeface="Cabin"/>
              </a:endParaRPr>
            </a:p>
          </p:txBody>
        </p:sp>
        <p:cxnSp>
          <p:nvCxnSpPr>
            <p:cNvPr id="313" name="Google Shape;313;p40"/>
            <p:cNvCxnSpPr/>
            <p:nvPr/>
          </p:nvCxnSpPr>
          <p:spPr>
            <a:xfrm>
              <a:off x="1584" y="1824"/>
              <a:ext cx="0" cy="2832"/>
            </a:xfrm>
            <a:prstGeom prst="straightConnector1">
              <a:avLst/>
            </a:prstGeom>
            <a:noFill/>
            <a:ln w="19050" cap="flat" cmpd="sng">
              <a:solidFill>
                <a:schemeClr val="dk1"/>
              </a:solidFill>
              <a:prstDash val="solid"/>
              <a:round/>
              <a:headEnd type="none" w="sm" len="sm"/>
              <a:tailEnd type="none" w="sm" len="sm"/>
            </a:ln>
          </p:spPr>
        </p:cxnSp>
        <p:cxnSp>
          <p:nvCxnSpPr>
            <p:cNvPr id="314" name="Google Shape;314;p40"/>
            <p:cNvCxnSpPr/>
            <p:nvPr/>
          </p:nvCxnSpPr>
          <p:spPr>
            <a:xfrm>
              <a:off x="2832" y="1824"/>
              <a:ext cx="0" cy="2832"/>
            </a:xfrm>
            <a:prstGeom prst="straightConnector1">
              <a:avLst/>
            </a:prstGeom>
            <a:noFill/>
            <a:ln w="19050" cap="flat" cmpd="sng">
              <a:solidFill>
                <a:schemeClr val="dk1"/>
              </a:solidFill>
              <a:prstDash val="solid"/>
              <a:round/>
              <a:headEnd type="none" w="sm" len="sm"/>
              <a:tailEnd type="none" w="sm" len="sm"/>
            </a:ln>
          </p:spPr>
        </p:cxnSp>
      </p:grpSp>
      <p:sp>
        <p:nvSpPr>
          <p:cNvPr id="315" name="Google Shape;315;p40"/>
          <p:cNvSpPr txBox="1"/>
          <p:nvPr/>
        </p:nvSpPr>
        <p:spPr>
          <a:xfrm>
            <a:off x="2784078" y="3610070"/>
            <a:ext cx="2023694" cy="17774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rgbClr val="006666"/>
              </a:solidFill>
              <a:latin typeface="Arial"/>
              <a:ea typeface="Arial"/>
              <a:cs typeface="Arial"/>
              <a:sym typeface="Arial"/>
            </a:endParaRPr>
          </a:p>
          <a:p>
            <a:pPr marL="257175" marR="0" lvl="0" indent="-257175" algn="l" rtl="0">
              <a:spcBef>
                <a:spcPts val="0"/>
              </a:spcBef>
              <a:spcAft>
                <a:spcPts val="0"/>
              </a:spcAft>
              <a:buClr>
                <a:srgbClr val="000000"/>
              </a:buClr>
              <a:buSzPts val="1050"/>
              <a:buFont typeface="Arial"/>
              <a:buChar char="•"/>
            </a:pPr>
            <a:r>
              <a:rPr lang="en-US" sz="1050" b="1">
                <a:solidFill>
                  <a:schemeClr val="dk1"/>
                </a:solidFill>
                <a:latin typeface="Arial"/>
                <a:ea typeface="Arial"/>
                <a:cs typeface="Arial"/>
                <a:sym typeface="Arial"/>
              </a:rPr>
              <a:t>Food – </a:t>
            </a:r>
            <a:r>
              <a:rPr lang="en-US" sz="1050">
                <a:solidFill>
                  <a:schemeClr val="dk1"/>
                </a:solidFill>
                <a:latin typeface="Arial"/>
                <a:ea typeface="Arial"/>
                <a:cs typeface="Arial"/>
                <a:sym typeface="Arial"/>
              </a:rPr>
              <a:t>Quantity; No guarantee have enough</a:t>
            </a:r>
            <a:endParaRPr sz="1400">
              <a:solidFill>
                <a:srgbClr val="000000"/>
              </a:solidFill>
              <a:latin typeface="Arial"/>
              <a:ea typeface="Arial"/>
              <a:cs typeface="Arial"/>
              <a:sym typeface="Arial"/>
            </a:endParaRPr>
          </a:p>
          <a:p>
            <a:pPr marL="257175" marR="0" lvl="0" indent="-257175" algn="l" rtl="0">
              <a:spcBef>
                <a:spcPts val="0"/>
              </a:spcBef>
              <a:spcAft>
                <a:spcPts val="0"/>
              </a:spcAft>
              <a:buClr>
                <a:srgbClr val="000000"/>
              </a:buClr>
              <a:buSzPts val="1050"/>
              <a:buFont typeface="Arial"/>
              <a:buChar char="•"/>
            </a:pPr>
            <a:r>
              <a:rPr lang="en-US" sz="1050" b="1">
                <a:solidFill>
                  <a:schemeClr val="dk1"/>
                </a:solidFill>
                <a:latin typeface="Arial"/>
                <a:ea typeface="Arial"/>
                <a:cs typeface="Arial"/>
                <a:sym typeface="Arial"/>
              </a:rPr>
              <a:t>Child Rearing </a:t>
            </a:r>
            <a:r>
              <a:rPr lang="en-US" sz="1050">
                <a:solidFill>
                  <a:schemeClr val="dk1"/>
                </a:solidFill>
                <a:latin typeface="Arial"/>
                <a:ea typeface="Arial"/>
                <a:cs typeface="Arial"/>
                <a:sym typeface="Arial"/>
              </a:rPr>
              <a:t>– “Natural Accomplishments” – focus on love, shelter, survival.</a:t>
            </a:r>
            <a:endParaRPr sz="1400">
              <a:solidFill>
                <a:srgbClr val="000000"/>
              </a:solidFill>
              <a:latin typeface="Arial"/>
              <a:ea typeface="Arial"/>
              <a:cs typeface="Arial"/>
              <a:sym typeface="Arial"/>
            </a:endParaRPr>
          </a:p>
          <a:p>
            <a:pPr marL="257175" marR="0" lvl="0" indent="-257175" algn="l" rtl="0">
              <a:spcBef>
                <a:spcPts val="0"/>
              </a:spcBef>
              <a:spcAft>
                <a:spcPts val="0"/>
              </a:spcAft>
              <a:buClr>
                <a:srgbClr val="000000"/>
              </a:buClr>
              <a:buSzPts val="1050"/>
              <a:buFont typeface="Arial"/>
              <a:buChar char="•"/>
            </a:pPr>
            <a:r>
              <a:rPr lang="en-US" sz="1050" b="1">
                <a:solidFill>
                  <a:schemeClr val="dk1"/>
                </a:solidFill>
                <a:latin typeface="Arial"/>
                <a:ea typeface="Arial"/>
                <a:cs typeface="Arial"/>
                <a:sym typeface="Arial"/>
              </a:rPr>
              <a:t>Possessions</a:t>
            </a:r>
            <a:r>
              <a:rPr lang="en-US" sz="1050">
                <a:solidFill>
                  <a:schemeClr val="dk1"/>
                </a:solidFill>
                <a:latin typeface="Arial"/>
                <a:ea typeface="Arial"/>
                <a:cs typeface="Arial"/>
                <a:sym typeface="Arial"/>
              </a:rPr>
              <a:t> – “My child”; “My man” – value belonging over belonings</a:t>
            </a:r>
            <a:endParaRPr sz="1050">
              <a:solidFill>
                <a:schemeClr val="dk1"/>
              </a:solidFill>
              <a:latin typeface="Arial"/>
              <a:ea typeface="Arial"/>
              <a:cs typeface="Arial"/>
              <a:sym typeface="Arial"/>
            </a:endParaRPr>
          </a:p>
          <a:p>
            <a:pPr marL="257175" marR="0" lvl="0" indent="-161925" algn="ctr" rtl="0">
              <a:spcBef>
                <a:spcPts val="0"/>
              </a:spcBef>
              <a:spcAft>
                <a:spcPts val="0"/>
              </a:spcAft>
              <a:buNone/>
            </a:pPr>
            <a:endParaRPr sz="1500" b="1">
              <a:solidFill>
                <a:schemeClr val="dk1"/>
              </a:solidFill>
              <a:latin typeface="Arial"/>
              <a:ea typeface="Arial"/>
              <a:cs typeface="Arial"/>
              <a:sym typeface="Arial"/>
            </a:endParaRPr>
          </a:p>
        </p:txBody>
      </p:sp>
      <p:sp>
        <p:nvSpPr>
          <p:cNvPr id="316" name="Google Shape;316;p40"/>
          <p:cNvSpPr txBox="1"/>
          <p:nvPr/>
        </p:nvSpPr>
        <p:spPr>
          <a:xfrm>
            <a:off x="5056319" y="3382677"/>
            <a:ext cx="2293374" cy="18928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050" b="1">
              <a:solidFill>
                <a:srgbClr val="000066"/>
              </a:solidFill>
              <a:latin typeface="Arial"/>
              <a:ea typeface="Arial"/>
              <a:cs typeface="Arial"/>
              <a:sym typeface="Arial"/>
            </a:endParaRPr>
          </a:p>
          <a:p>
            <a:pPr marL="0" marR="0" lvl="0" indent="0" algn="ctr" rtl="0">
              <a:spcBef>
                <a:spcPts val="0"/>
              </a:spcBef>
              <a:spcAft>
                <a:spcPts val="0"/>
              </a:spcAft>
              <a:buNone/>
            </a:pPr>
            <a:endParaRPr sz="1200" b="1">
              <a:solidFill>
                <a:srgbClr val="000066"/>
              </a:solidFill>
              <a:latin typeface="Arial"/>
              <a:ea typeface="Arial"/>
              <a:cs typeface="Arial"/>
              <a:sym typeface="Arial"/>
            </a:endParaRPr>
          </a:p>
          <a:p>
            <a:pPr marL="257175" marR="0" lvl="0" indent="-257175" algn="l" rtl="0">
              <a:spcBef>
                <a:spcPts val="0"/>
              </a:spcBef>
              <a:spcAft>
                <a:spcPts val="0"/>
              </a:spcAft>
              <a:buClr>
                <a:srgbClr val="000000"/>
              </a:buClr>
              <a:buSzPts val="1050"/>
              <a:buFont typeface="Arial"/>
              <a:buChar char="•"/>
            </a:pPr>
            <a:r>
              <a:rPr lang="en-US" sz="1050" b="1">
                <a:solidFill>
                  <a:schemeClr val="dk1"/>
                </a:solidFill>
                <a:latin typeface="Arial"/>
                <a:ea typeface="Arial"/>
                <a:cs typeface="Arial"/>
                <a:sym typeface="Arial"/>
              </a:rPr>
              <a:t>Food </a:t>
            </a:r>
            <a:r>
              <a:rPr lang="en-US" sz="1050">
                <a:solidFill>
                  <a:schemeClr val="dk1"/>
                </a:solidFill>
                <a:latin typeface="Arial"/>
                <a:ea typeface="Arial"/>
                <a:cs typeface="Arial"/>
                <a:sym typeface="Arial"/>
              </a:rPr>
              <a:t>– Quality of the dish; Can count on it</a:t>
            </a:r>
            <a:endParaRPr sz="1400">
              <a:solidFill>
                <a:srgbClr val="000000"/>
              </a:solidFill>
              <a:latin typeface="Arial"/>
              <a:ea typeface="Arial"/>
              <a:cs typeface="Arial"/>
              <a:sym typeface="Arial"/>
            </a:endParaRPr>
          </a:p>
          <a:p>
            <a:pPr marL="257175" marR="0" lvl="0" indent="-257175" algn="l" rtl="0">
              <a:spcBef>
                <a:spcPts val="0"/>
              </a:spcBef>
              <a:spcAft>
                <a:spcPts val="0"/>
              </a:spcAft>
              <a:buClr>
                <a:srgbClr val="000000"/>
              </a:buClr>
              <a:buSzPts val="1050"/>
              <a:buFont typeface="Arial"/>
              <a:buChar char="•"/>
            </a:pPr>
            <a:r>
              <a:rPr lang="en-US" sz="1050" b="1">
                <a:solidFill>
                  <a:schemeClr val="dk1"/>
                </a:solidFill>
                <a:latin typeface="Arial"/>
                <a:ea typeface="Arial"/>
                <a:cs typeface="Arial"/>
                <a:sym typeface="Arial"/>
              </a:rPr>
              <a:t>Child Rearing </a:t>
            </a:r>
            <a:r>
              <a:rPr lang="en-US" sz="1050">
                <a:solidFill>
                  <a:schemeClr val="dk1"/>
                </a:solidFill>
                <a:latin typeface="Arial"/>
                <a:ea typeface="Arial"/>
                <a:cs typeface="Arial"/>
                <a:sym typeface="Arial"/>
              </a:rPr>
              <a:t>– “Concerted Cultivation” – focus on activities, discussions, academics</a:t>
            </a:r>
            <a:endParaRPr sz="1400">
              <a:solidFill>
                <a:srgbClr val="000000"/>
              </a:solidFill>
              <a:latin typeface="Arial"/>
              <a:ea typeface="Arial"/>
              <a:cs typeface="Arial"/>
              <a:sym typeface="Arial"/>
            </a:endParaRPr>
          </a:p>
          <a:p>
            <a:pPr marL="257175" marR="0" lvl="0" indent="-257175" algn="l" rtl="0">
              <a:spcBef>
                <a:spcPts val="0"/>
              </a:spcBef>
              <a:spcAft>
                <a:spcPts val="0"/>
              </a:spcAft>
              <a:buClr>
                <a:srgbClr val="000000"/>
              </a:buClr>
              <a:buSzPts val="1050"/>
              <a:buFont typeface="Arial"/>
              <a:buChar char="•"/>
            </a:pPr>
            <a:r>
              <a:rPr lang="en-US" sz="1050" b="1">
                <a:solidFill>
                  <a:schemeClr val="dk1"/>
                </a:solidFill>
                <a:latin typeface="Arial"/>
                <a:ea typeface="Arial"/>
                <a:cs typeface="Arial"/>
                <a:sym typeface="Arial"/>
              </a:rPr>
              <a:t>Possessions</a:t>
            </a:r>
            <a:r>
              <a:rPr lang="en-US" sz="1050">
                <a:solidFill>
                  <a:schemeClr val="dk1"/>
                </a:solidFill>
                <a:latin typeface="Arial"/>
                <a:ea typeface="Arial"/>
                <a:cs typeface="Arial"/>
                <a:sym typeface="Arial"/>
              </a:rPr>
              <a:t> – houses, furnishings, technology; less time together as a family</a:t>
            </a:r>
            <a:endParaRPr sz="1400">
              <a:solidFill>
                <a:srgbClr val="000000"/>
              </a:solidFill>
              <a:latin typeface="Arial"/>
              <a:ea typeface="Arial"/>
              <a:cs typeface="Arial"/>
              <a:sym typeface="Arial"/>
            </a:endParaRPr>
          </a:p>
        </p:txBody>
      </p:sp>
      <p:sp>
        <p:nvSpPr>
          <p:cNvPr id="317" name="Google Shape;317;p40"/>
          <p:cNvSpPr txBox="1"/>
          <p:nvPr/>
        </p:nvSpPr>
        <p:spPr>
          <a:xfrm>
            <a:off x="7511993" y="3529617"/>
            <a:ext cx="2047823" cy="2100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50" b="1">
              <a:solidFill>
                <a:srgbClr val="808000"/>
              </a:solidFill>
              <a:latin typeface="Arial"/>
              <a:ea typeface="Arial"/>
              <a:cs typeface="Arial"/>
              <a:sym typeface="Arial"/>
            </a:endParaRPr>
          </a:p>
          <a:p>
            <a:pPr marL="257175" marR="0" lvl="0" indent="-257175" algn="l" rtl="0">
              <a:spcBef>
                <a:spcPts val="0"/>
              </a:spcBef>
              <a:spcAft>
                <a:spcPts val="0"/>
              </a:spcAft>
              <a:buClr>
                <a:srgbClr val="000000"/>
              </a:buClr>
              <a:buSzPts val="1050"/>
              <a:buFont typeface="Arial"/>
              <a:buChar char="•"/>
            </a:pPr>
            <a:r>
              <a:rPr lang="en-US" sz="1050" b="1">
                <a:solidFill>
                  <a:srgbClr val="000000"/>
                </a:solidFill>
                <a:latin typeface="Arial"/>
                <a:ea typeface="Arial"/>
                <a:cs typeface="Arial"/>
                <a:sym typeface="Arial"/>
              </a:rPr>
              <a:t>Food </a:t>
            </a:r>
            <a:r>
              <a:rPr lang="en-US" sz="1050">
                <a:solidFill>
                  <a:srgbClr val="000000"/>
                </a:solidFill>
                <a:latin typeface="Arial"/>
                <a:ea typeface="Arial"/>
                <a:cs typeface="Arial"/>
                <a:sym typeface="Arial"/>
              </a:rPr>
              <a:t>– Quantity and Quality are assured; Appearance and presentation</a:t>
            </a:r>
            <a:endParaRPr sz="1400">
              <a:solidFill>
                <a:srgbClr val="000000"/>
              </a:solidFill>
              <a:latin typeface="Arial"/>
              <a:ea typeface="Arial"/>
              <a:cs typeface="Arial"/>
              <a:sym typeface="Arial"/>
            </a:endParaRPr>
          </a:p>
          <a:p>
            <a:pPr marL="257175" marR="0" lvl="0" indent="-257175" algn="l" rtl="0">
              <a:spcBef>
                <a:spcPts val="0"/>
              </a:spcBef>
              <a:spcAft>
                <a:spcPts val="0"/>
              </a:spcAft>
              <a:buClr>
                <a:srgbClr val="000000"/>
              </a:buClr>
              <a:buSzPts val="1050"/>
              <a:buFont typeface="Arial"/>
              <a:buChar char="•"/>
            </a:pPr>
            <a:r>
              <a:rPr lang="en-US" sz="1050" b="1">
                <a:solidFill>
                  <a:srgbClr val="000000"/>
                </a:solidFill>
                <a:latin typeface="Arial"/>
                <a:ea typeface="Arial"/>
                <a:cs typeface="Arial"/>
                <a:sym typeface="Arial"/>
              </a:rPr>
              <a:t>Child Rearing </a:t>
            </a:r>
            <a:r>
              <a:rPr lang="en-US" sz="1050">
                <a:solidFill>
                  <a:srgbClr val="000000"/>
                </a:solidFill>
                <a:latin typeface="Arial"/>
                <a:ea typeface="Arial"/>
                <a:cs typeface="Arial"/>
                <a:sym typeface="Arial"/>
              </a:rPr>
              <a:t>– focus on preparation for success in society</a:t>
            </a:r>
            <a:endParaRPr sz="1400">
              <a:solidFill>
                <a:srgbClr val="000000"/>
              </a:solidFill>
              <a:latin typeface="Arial"/>
              <a:ea typeface="Arial"/>
              <a:cs typeface="Arial"/>
              <a:sym typeface="Arial"/>
            </a:endParaRPr>
          </a:p>
          <a:p>
            <a:pPr marL="257175" marR="0" lvl="0" indent="-257175" algn="l" rtl="0">
              <a:spcBef>
                <a:spcPts val="0"/>
              </a:spcBef>
              <a:spcAft>
                <a:spcPts val="0"/>
              </a:spcAft>
              <a:buClr>
                <a:srgbClr val="000000"/>
              </a:buClr>
              <a:buSzPts val="1050"/>
              <a:buFont typeface="Arial"/>
              <a:buChar char="•"/>
            </a:pPr>
            <a:r>
              <a:rPr lang="en-US" sz="1050" b="1">
                <a:solidFill>
                  <a:srgbClr val="000000"/>
                </a:solidFill>
                <a:latin typeface="Arial"/>
                <a:ea typeface="Arial"/>
                <a:cs typeface="Arial"/>
                <a:sym typeface="Arial"/>
              </a:rPr>
              <a:t>Possessions</a:t>
            </a:r>
            <a:r>
              <a:rPr lang="en-US" sz="1050">
                <a:solidFill>
                  <a:srgbClr val="000000"/>
                </a:solidFill>
                <a:latin typeface="Arial"/>
                <a:ea typeface="Arial"/>
                <a:cs typeface="Arial"/>
                <a:sym typeface="Arial"/>
              </a:rPr>
              <a:t> – One of a kind objects, properties, businesses</a:t>
            </a:r>
            <a:endParaRPr sz="1400">
              <a:solidFill>
                <a:srgbClr val="000000"/>
              </a:solidFill>
              <a:latin typeface="Arial"/>
              <a:ea typeface="Arial"/>
              <a:cs typeface="Arial"/>
              <a:sym typeface="Arial"/>
            </a:endParaRPr>
          </a:p>
          <a:p>
            <a:pPr marL="0" marR="0" lvl="0" indent="0" algn="l" rtl="0">
              <a:spcBef>
                <a:spcPts val="0"/>
              </a:spcBef>
              <a:spcAft>
                <a:spcPts val="0"/>
              </a:spcAft>
              <a:buNone/>
            </a:pPr>
            <a:endParaRPr sz="1500" b="1">
              <a:solidFill>
                <a:srgbClr val="000000"/>
              </a:solidFill>
              <a:latin typeface="Arial"/>
              <a:ea typeface="Arial"/>
              <a:cs typeface="Arial"/>
              <a:sym typeface="Arial"/>
            </a:endParaRPr>
          </a:p>
        </p:txBody>
      </p:sp>
      <p:sp>
        <p:nvSpPr>
          <p:cNvPr id="318" name="Google Shape;318;p40"/>
          <p:cNvSpPr txBox="1"/>
          <p:nvPr/>
        </p:nvSpPr>
        <p:spPr>
          <a:xfrm>
            <a:off x="5105400" y="1543051"/>
            <a:ext cx="3352800" cy="57864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750" b="1">
              <a:solidFill>
                <a:srgbClr val="000000"/>
              </a:solidFill>
              <a:latin typeface="Arial"/>
              <a:ea typeface="Arial"/>
              <a:cs typeface="Arial"/>
              <a:sym typeface="Arial"/>
            </a:endParaRPr>
          </a:p>
        </p:txBody>
      </p:sp>
      <p:pic>
        <p:nvPicPr>
          <p:cNvPr id="319" name="Google Shape;319;p40"/>
          <p:cNvPicPr preferRelativeResize="0"/>
          <p:nvPr/>
        </p:nvPicPr>
        <p:blipFill rotWithShape="1">
          <a:blip r:embed="rId3">
            <a:alphaModFix/>
          </a:blip>
          <a:srcRect/>
          <a:stretch/>
        </p:blipFill>
        <p:spPr>
          <a:xfrm>
            <a:off x="5581650" y="2633129"/>
            <a:ext cx="1427560" cy="987029"/>
          </a:xfrm>
          <a:prstGeom prst="rect">
            <a:avLst/>
          </a:prstGeom>
          <a:noFill/>
          <a:ln>
            <a:noFill/>
          </a:ln>
        </p:spPr>
      </p:pic>
      <p:pic>
        <p:nvPicPr>
          <p:cNvPr id="320" name="Google Shape;320;p40"/>
          <p:cNvPicPr preferRelativeResize="0"/>
          <p:nvPr/>
        </p:nvPicPr>
        <p:blipFill rotWithShape="1">
          <a:blip r:embed="rId4">
            <a:alphaModFix/>
          </a:blip>
          <a:srcRect/>
          <a:stretch/>
        </p:blipFill>
        <p:spPr>
          <a:xfrm>
            <a:off x="3311654" y="2707185"/>
            <a:ext cx="1372791" cy="671513"/>
          </a:xfrm>
          <a:prstGeom prst="rect">
            <a:avLst/>
          </a:prstGeom>
          <a:noFill/>
          <a:ln>
            <a:noFill/>
          </a:ln>
        </p:spPr>
      </p:pic>
      <p:pic>
        <p:nvPicPr>
          <p:cNvPr id="321" name="Google Shape;321;p40"/>
          <p:cNvPicPr preferRelativeResize="0"/>
          <p:nvPr/>
        </p:nvPicPr>
        <p:blipFill rotWithShape="1">
          <a:blip r:embed="rId5">
            <a:alphaModFix/>
          </a:blip>
          <a:srcRect/>
          <a:stretch/>
        </p:blipFill>
        <p:spPr>
          <a:xfrm>
            <a:off x="7891886" y="2633130"/>
            <a:ext cx="1600200" cy="820341"/>
          </a:xfrm>
          <a:prstGeom prst="rect">
            <a:avLst/>
          </a:prstGeom>
          <a:noFill/>
          <a:ln>
            <a:noFill/>
          </a:ln>
        </p:spPr>
      </p:pic>
      <p:sp>
        <p:nvSpPr>
          <p:cNvPr id="322" name="Google Shape;322;p40"/>
          <p:cNvSpPr txBox="1"/>
          <p:nvPr/>
        </p:nvSpPr>
        <p:spPr>
          <a:xfrm>
            <a:off x="1951369" y="1727332"/>
            <a:ext cx="8260672" cy="103942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412" b="1">
                <a:solidFill>
                  <a:srgbClr val="FFC000"/>
                </a:solidFill>
                <a:latin typeface="Book Antiqua"/>
                <a:ea typeface="Book Antiqua"/>
                <a:cs typeface="Book Antiqua"/>
                <a:sym typeface="Book Antiqua"/>
              </a:rPr>
              <a:t>POVERTY     MIDDLE      WEALTH</a:t>
            </a:r>
            <a:endParaRPr sz="3412" b="1">
              <a:solidFill>
                <a:srgbClr val="FFC000"/>
              </a:solidFill>
              <a:latin typeface="Book Antiqua"/>
              <a:ea typeface="Book Antiqua"/>
              <a:cs typeface="Book Antiqua"/>
              <a:sym typeface="Book Antiqua"/>
            </a:endParaRPr>
          </a:p>
        </p:txBody>
      </p:sp>
      <p:sp>
        <p:nvSpPr>
          <p:cNvPr id="323" name="Google Shape;323;p40"/>
          <p:cNvSpPr txBox="1"/>
          <p:nvPr/>
        </p:nvSpPr>
        <p:spPr>
          <a:xfrm>
            <a:off x="2102528" y="560773"/>
            <a:ext cx="8260672" cy="103942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412">
                <a:solidFill>
                  <a:srgbClr val="6B7C72"/>
                </a:solidFill>
                <a:latin typeface="Book Antiqua"/>
                <a:ea typeface="Book Antiqua"/>
                <a:cs typeface="Book Antiqua"/>
                <a:sym typeface="Book Antiqua"/>
              </a:rPr>
              <a:t>RULES OF POVERTY AND WEALTH</a:t>
            </a:r>
            <a:endParaRPr sz="3412">
              <a:solidFill>
                <a:srgbClr val="6B7C72"/>
              </a:solidFill>
              <a:latin typeface="Book Antiqua"/>
              <a:ea typeface="Book Antiqua"/>
              <a:cs typeface="Book Antiqua"/>
              <a:sym typeface="Book Antiqu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1"/>
          <p:cNvSpPr txBox="1">
            <a:spLocks noGrp="1"/>
          </p:cNvSpPr>
          <p:nvPr>
            <p:ph type="title"/>
          </p:nvPr>
        </p:nvSpPr>
        <p:spPr>
          <a:xfrm>
            <a:off x="1950128" y="408373"/>
            <a:ext cx="8260672" cy="103942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6B7C72"/>
              </a:buClr>
              <a:buSzPts val="3150"/>
              <a:buFont typeface="Book Antiqua"/>
              <a:buNone/>
            </a:pPr>
            <a:r>
              <a:rPr lang="en-US" sz="3150">
                <a:solidFill>
                  <a:srgbClr val="6B7C72"/>
                </a:solidFill>
                <a:latin typeface="Book Antiqua"/>
                <a:ea typeface="Book Antiqua"/>
                <a:cs typeface="Book Antiqua"/>
                <a:sym typeface="Book Antiqua"/>
              </a:rPr>
              <a:t>IMPACT OF RULES ON POVERTY AND EDUCATION </a:t>
            </a:r>
            <a:endParaRPr sz="3150">
              <a:solidFill>
                <a:srgbClr val="6B7C72"/>
              </a:solidFill>
              <a:latin typeface="Book Antiqua"/>
              <a:ea typeface="Book Antiqua"/>
              <a:cs typeface="Book Antiqua"/>
              <a:sym typeface="Book Antiqua"/>
            </a:endParaRPr>
          </a:p>
        </p:txBody>
      </p:sp>
      <p:sp>
        <p:nvSpPr>
          <p:cNvPr id="330" name="Google Shape;330;p41"/>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200">
                <a:latin typeface="Cabin"/>
                <a:ea typeface="Cabin"/>
                <a:cs typeface="Cabin"/>
                <a:sym typeface="Cabin"/>
              </a:rPr>
              <a:t>28</a:t>
            </a:fld>
            <a:endParaRPr sz="1200">
              <a:latin typeface="Cabin"/>
              <a:ea typeface="Cabin"/>
              <a:cs typeface="Cabin"/>
              <a:sym typeface="Cabin"/>
            </a:endParaRPr>
          </a:p>
        </p:txBody>
      </p:sp>
      <p:sp>
        <p:nvSpPr>
          <p:cNvPr id="331" name="Google Shape;331;p41"/>
          <p:cNvSpPr txBox="1">
            <a:spLocks noGrp="1"/>
          </p:cNvSpPr>
          <p:nvPr>
            <p:ph type="body" idx="4294967295"/>
          </p:nvPr>
        </p:nvSpPr>
        <p:spPr>
          <a:xfrm>
            <a:off x="2460704" y="2401888"/>
            <a:ext cx="7413625" cy="3000375"/>
          </a:xfrm>
          <a:prstGeom prst="rect">
            <a:avLst/>
          </a:prstGeom>
          <a:noFill/>
          <a:ln>
            <a:noFill/>
          </a:ln>
        </p:spPr>
        <p:txBody>
          <a:bodyPr spcFirstLastPara="1" wrap="square" lIns="91425" tIns="45700" rIns="91425" bIns="45700" anchor="t" anchorCtr="0">
            <a:noAutofit/>
          </a:bodyPr>
          <a:lstStyle/>
          <a:p>
            <a:pPr marL="342900" lvl="0" indent="-228600" algn="l" rtl="0">
              <a:lnSpc>
                <a:spcPct val="90000"/>
              </a:lnSpc>
              <a:spcBef>
                <a:spcPts val="0"/>
              </a:spcBef>
              <a:spcAft>
                <a:spcPts val="0"/>
              </a:spcAft>
              <a:buSzPts val="2220"/>
              <a:buFont typeface="Noto Sans Symbols"/>
              <a:buChar char="❖"/>
            </a:pPr>
            <a:r>
              <a:rPr lang="en-US" sz="2220" dirty="0">
                <a:solidFill>
                  <a:schemeClr val="tx1"/>
                </a:solidFill>
                <a:latin typeface="Century Gothic"/>
                <a:ea typeface="Century Gothic"/>
                <a:cs typeface="Century Gothic"/>
                <a:sym typeface="Century Gothic"/>
              </a:rPr>
              <a:t>Poverty is a concrete, sensory, reactive world.</a:t>
            </a:r>
            <a:endParaRPr sz="2400" dirty="0">
              <a:solidFill>
                <a:schemeClr val="tx1"/>
              </a:solidFill>
              <a:latin typeface="Century Gothic"/>
              <a:ea typeface="Century Gothic"/>
              <a:cs typeface="Century Gothic"/>
              <a:sym typeface="Century Gothic"/>
            </a:endParaRPr>
          </a:p>
          <a:p>
            <a:pPr marL="0" lvl="0" indent="0" algn="l" rtl="0">
              <a:lnSpc>
                <a:spcPct val="90000"/>
              </a:lnSpc>
              <a:spcBef>
                <a:spcPts val="444"/>
              </a:spcBef>
              <a:spcAft>
                <a:spcPts val="0"/>
              </a:spcAft>
              <a:buSzPts val="2220"/>
              <a:buNone/>
            </a:pPr>
            <a:endParaRPr sz="2220" dirty="0">
              <a:solidFill>
                <a:schemeClr val="tx1"/>
              </a:solidFill>
              <a:latin typeface="Century Gothic"/>
              <a:ea typeface="Century Gothic"/>
              <a:cs typeface="Century Gothic"/>
              <a:sym typeface="Century Gothic"/>
            </a:endParaRPr>
          </a:p>
          <a:p>
            <a:pPr marL="342900" lvl="0" indent="-228600" algn="l" rtl="0">
              <a:lnSpc>
                <a:spcPct val="90000"/>
              </a:lnSpc>
              <a:spcBef>
                <a:spcPts val="444"/>
              </a:spcBef>
              <a:spcAft>
                <a:spcPts val="0"/>
              </a:spcAft>
              <a:buSzPts val="2220"/>
              <a:buFont typeface="Noto Sans Symbols"/>
              <a:buChar char="❖"/>
            </a:pPr>
            <a:r>
              <a:rPr lang="en-US" sz="2220" dirty="0">
                <a:solidFill>
                  <a:schemeClr val="tx1"/>
                </a:solidFill>
                <a:latin typeface="Century Gothic"/>
                <a:ea typeface="Century Gothic"/>
                <a:cs typeface="Century Gothic"/>
                <a:sym typeface="Century Gothic"/>
              </a:rPr>
              <a:t>School is verbal, abstract representational, and proactive.</a:t>
            </a:r>
            <a:endParaRPr sz="2400" dirty="0">
              <a:solidFill>
                <a:schemeClr val="tx1"/>
              </a:solidFill>
              <a:latin typeface="Century Gothic"/>
              <a:ea typeface="Century Gothic"/>
              <a:cs typeface="Century Gothic"/>
              <a:sym typeface="Century Gothic"/>
            </a:endParaRPr>
          </a:p>
          <a:p>
            <a:pPr marL="0" lvl="0" indent="0" algn="l" rtl="0">
              <a:lnSpc>
                <a:spcPct val="90000"/>
              </a:lnSpc>
              <a:spcBef>
                <a:spcPts val="444"/>
              </a:spcBef>
              <a:spcAft>
                <a:spcPts val="0"/>
              </a:spcAft>
              <a:buSzPts val="2220"/>
              <a:buNone/>
            </a:pPr>
            <a:endParaRPr sz="2220" dirty="0">
              <a:solidFill>
                <a:schemeClr val="tx1"/>
              </a:solidFill>
              <a:latin typeface="Century Gothic"/>
              <a:ea typeface="Century Gothic"/>
              <a:cs typeface="Century Gothic"/>
              <a:sym typeface="Century Gothic"/>
            </a:endParaRPr>
          </a:p>
          <a:p>
            <a:pPr marL="342900" lvl="0" indent="-228600" algn="l" rtl="0">
              <a:lnSpc>
                <a:spcPct val="90000"/>
              </a:lnSpc>
              <a:spcBef>
                <a:spcPts val="444"/>
              </a:spcBef>
              <a:spcAft>
                <a:spcPts val="0"/>
              </a:spcAft>
              <a:buSzPts val="2220"/>
              <a:buFont typeface="Noto Sans Symbols"/>
              <a:buChar char="❖"/>
            </a:pPr>
            <a:r>
              <a:rPr lang="en-US" sz="2220" dirty="0">
                <a:solidFill>
                  <a:schemeClr val="tx1"/>
                </a:solidFill>
                <a:latin typeface="Century Gothic"/>
                <a:ea typeface="Century Gothic"/>
                <a:cs typeface="Century Gothic"/>
                <a:sym typeface="Century Gothic"/>
              </a:rPr>
              <a:t>Without these skills, one lacks the tools necessary to negotiate and manipulate his/her position in the world.</a:t>
            </a:r>
            <a:endParaRPr sz="2400" dirty="0">
              <a:solidFill>
                <a:schemeClr val="tx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Critique</a:t>
            </a:r>
            <a:endParaRPr lang="en-US" dirty="0"/>
          </a:p>
        </p:txBody>
      </p:sp>
      <p:sp>
        <p:nvSpPr>
          <p:cNvPr id="3" name="Rectangle 1"/>
          <p:cNvSpPr>
            <a:spLocks noChangeArrowheads="1"/>
          </p:cNvSpPr>
          <p:nvPr/>
        </p:nvSpPr>
        <p:spPr bwMode="auto">
          <a:xfrm>
            <a:off x="964642" y="1903349"/>
            <a:ext cx="9766998"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tabLst/>
            </a:pPr>
            <a:endParaRPr lang="en-US" altLang="en-US" sz="1800" dirty="0">
              <a:solidFill>
                <a:schemeClr val="tx1"/>
              </a:solidFill>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altLang="en-US" sz="2000" b="0" i="0" u="none" strike="noStrike" cap="none" normalizeH="0" baseline="0" dirty="0" smtClean="0">
                <a:ln>
                  <a:noFill/>
                </a:ln>
                <a:solidFill>
                  <a:schemeClr val="tx1"/>
                </a:solidFill>
                <a:effectLst/>
                <a:latin typeface="Arial" charset="0"/>
                <a:cs typeface="Arial" charset="0"/>
              </a:rPr>
              <a:t>They focus on individual interventions and ignore the systems that cause, worsen and perpetuate poverty. </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kumimoji="0" lang="en-US" altLang="en-US" sz="2000" b="0" i="0" u="none" strike="noStrike" cap="none" normalizeH="0" baseline="0" dirty="0" smtClean="0">
              <a:ln>
                <a:noFill/>
              </a:ln>
              <a:solidFill>
                <a:schemeClr val="tx1"/>
              </a:solidFill>
              <a:effectLst/>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altLang="en-US" sz="2000" b="0" i="0" u="none" strike="noStrike" cap="none" normalizeH="0" baseline="0" dirty="0" smtClean="0">
                <a:ln>
                  <a:noFill/>
                </a:ln>
                <a:solidFill>
                  <a:schemeClr val="tx1"/>
                </a:solidFill>
                <a:effectLst/>
                <a:latin typeface="Arial" charset="0"/>
                <a:cs typeface="Arial" charset="0"/>
              </a:rPr>
              <a:t>They overgeneralize about people living in poverty and rely upon stereotypes. </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kumimoji="0" lang="en-US" altLang="en-US" sz="2000" b="0" i="0" u="none" strike="noStrike" cap="none" normalizeH="0" baseline="0" dirty="0" smtClean="0">
              <a:ln>
                <a:noFill/>
              </a:ln>
              <a:solidFill>
                <a:schemeClr val="tx1"/>
              </a:solidFill>
              <a:effectLst/>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altLang="en-US" sz="2000" b="0" i="0" u="none" strike="noStrike" cap="none" normalizeH="0" baseline="0" dirty="0" smtClean="0">
                <a:ln>
                  <a:noFill/>
                </a:ln>
                <a:solidFill>
                  <a:schemeClr val="tx1"/>
                </a:solidFill>
                <a:effectLst/>
                <a:latin typeface="Arial" charset="0"/>
                <a:cs typeface="Arial" charset="0"/>
              </a:rPr>
              <a:t>They focus on perceived weaknesses (or deficits) of children and families living in poverty. </a:t>
            </a:r>
          </a:p>
        </p:txBody>
      </p:sp>
    </p:spTree>
    <p:extLst>
      <p:ext uri="{BB962C8B-B14F-4D97-AF65-F5344CB8AC3E}">
        <p14:creationId xmlns:p14="http://schemas.microsoft.com/office/powerpoint/2010/main" val="4045080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568817" y="1773239"/>
            <a:ext cx="9032383" cy="4624387"/>
          </a:xfrm>
          <a:prstGeom prst="rect">
            <a:avLst/>
          </a:prstGeom>
          <a:noFill/>
          <a:ln>
            <a:noFill/>
          </a:ln>
        </p:spPr>
        <p:txBody>
          <a:bodyPr spcFirstLastPara="1" wrap="square" lIns="0" tIns="45700" rIns="0" bIns="45700" anchor="t" anchorCtr="0">
            <a:noAutofit/>
          </a:bodyPr>
          <a:lstStyle/>
          <a:p>
            <a:pPr marL="91440" lvl="0" indent="-91440" algn="l" rtl="0">
              <a:lnSpc>
                <a:spcPct val="90000"/>
              </a:lnSpc>
              <a:spcBef>
                <a:spcPts val="0"/>
              </a:spcBef>
              <a:spcAft>
                <a:spcPts val="0"/>
              </a:spcAft>
              <a:buSzPts val="1400"/>
              <a:buFont typeface="Noto Sans Symbols"/>
              <a:buNone/>
            </a:pPr>
            <a:endParaRPr sz="1400" b="1"/>
          </a:p>
          <a:p>
            <a:pPr marL="91440" lvl="0" indent="-91440" algn="l" rtl="0">
              <a:lnSpc>
                <a:spcPct val="90000"/>
              </a:lnSpc>
              <a:spcBef>
                <a:spcPts val="1400"/>
              </a:spcBef>
              <a:spcAft>
                <a:spcPts val="0"/>
              </a:spcAft>
              <a:buSzPts val="2000"/>
              <a:buFont typeface="Noto Sans Symbols"/>
              <a:buNone/>
            </a:pPr>
            <a:r>
              <a:rPr lang="en-US">
                <a:solidFill>
                  <a:srgbClr val="644030"/>
                </a:solidFill>
              </a:rPr>
              <a:t>	</a:t>
            </a:r>
            <a:r>
              <a:rPr lang="en-US" b="1" i="1">
                <a:solidFill>
                  <a:srgbClr val="644030"/>
                </a:solidFill>
              </a:rPr>
              <a:t>	</a:t>
            </a:r>
            <a:endParaRPr sz="3600" b="1" i="1">
              <a:solidFill>
                <a:srgbClr val="644030"/>
              </a:solidFill>
            </a:endParaRPr>
          </a:p>
        </p:txBody>
      </p:sp>
      <p:pic>
        <p:nvPicPr>
          <p:cNvPr id="125" name="Google Shape;125;p16" descr="IMG_7214.JPG"/>
          <p:cNvPicPr preferRelativeResize="0"/>
          <p:nvPr/>
        </p:nvPicPr>
        <p:blipFill rotWithShape="1">
          <a:blip r:embed="rId3">
            <a:alphaModFix/>
          </a:blip>
          <a:srcRect/>
          <a:stretch/>
        </p:blipFill>
        <p:spPr>
          <a:xfrm>
            <a:off x="1189150" y="4085432"/>
            <a:ext cx="3124200" cy="2082800"/>
          </a:xfrm>
          <a:prstGeom prst="rect">
            <a:avLst/>
          </a:prstGeom>
          <a:noFill/>
          <a:ln>
            <a:noFill/>
          </a:ln>
        </p:spPr>
      </p:pic>
      <p:sp>
        <p:nvSpPr>
          <p:cNvPr id="126" name="Google Shape;126;p16"/>
          <p:cNvSpPr txBox="1"/>
          <p:nvPr/>
        </p:nvSpPr>
        <p:spPr>
          <a:xfrm>
            <a:off x="2910017" y="746761"/>
            <a:ext cx="621246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dk1"/>
                </a:solidFill>
                <a:latin typeface="Calibri"/>
                <a:ea typeface="Calibri"/>
                <a:cs typeface="Calibri"/>
                <a:sym typeface="Calibri"/>
              </a:rPr>
              <a:t>Can You Picture It?</a:t>
            </a:r>
            <a:endParaRPr sz="3600" b="1">
              <a:solidFill>
                <a:schemeClr val="dk1"/>
              </a:solidFill>
              <a:latin typeface="Calibri"/>
              <a:ea typeface="Calibri"/>
              <a:cs typeface="Calibri"/>
              <a:sym typeface="Calibri"/>
            </a:endParaRPr>
          </a:p>
        </p:txBody>
      </p:sp>
      <p:pic>
        <p:nvPicPr>
          <p:cNvPr id="127" name="Google Shape;127;p16"/>
          <p:cNvPicPr preferRelativeResize="0"/>
          <p:nvPr/>
        </p:nvPicPr>
        <p:blipFill rotWithShape="1">
          <a:blip r:embed="rId4">
            <a:alphaModFix/>
          </a:blip>
          <a:srcRect/>
          <a:stretch/>
        </p:blipFill>
        <p:spPr>
          <a:xfrm>
            <a:off x="7541110" y="3356082"/>
            <a:ext cx="3718487" cy="2788865"/>
          </a:xfrm>
          <a:prstGeom prst="rect">
            <a:avLst/>
          </a:prstGeom>
          <a:noFill/>
          <a:ln>
            <a:noFill/>
          </a:ln>
        </p:spPr>
      </p:pic>
      <p:pic>
        <p:nvPicPr>
          <p:cNvPr id="128" name="Google Shape;128;p16" descr="child b&amp;w.jpg"/>
          <p:cNvPicPr preferRelativeResize="0"/>
          <p:nvPr/>
        </p:nvPicPr>
        <p:blipFill rotWithShape="1">
          <a:blip r:embed="rId5">
            <a:alphaModFix/>
          </a:blip>
          <a:srcRect/>
          <a:stretch/>
        </p:blipFill>
        <p:spPr>
          <a:xfrm>
            <a:off x="3985743" y="2678807"/>
            <a:ext cx="3856929" cy="2560572"/>
          </a:xfrm>
          <a:prstGeom prst="rect">
            <a:avLst/>
          </a:prstGeom>
          <a:noFill/>
          <a:ln>
            <a:noFill/>
          </a:ln>
        </p:spPr>
      </p:pic>
      <p:sp>
        <p:nvSpPr>
          <p:cNvPr id="2" name="AutoShape 2" descr="Image result for apart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apartments pover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663" y="1393092"/>
            <a:ext cx="3105604" cy="22971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ing real: Relationships serve people in pover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3482" y="1393092"/>
            <a:ext cx="3476624" cy="1576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a:off x="1950128" y="408373"/>
            <a:ext cx="8260672" cy="103942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6B7C72"/>
              </a:buClr>
              <a:buSzPts val="3150"/>
              <a:buFont typeface="Book Antiqua"/>
              <a:buNone/>
            </a:pPr>
            <a:r>
              <a:rPr lang="en-US" sz="3150">
                <a:solidFill>
                  <a:srgbClr val="6B7C72"/>
                </a:solidFill>
                <a:latin typeface="Book Antiqua"/>
                <a:ea typeface="Book Antiqua"/>
                <a:cs typeface="Book Antiqua"/>
                <a:sym typeface="Book Antiqua"/>
              </a:rPr>
              <a:t>HOW POVERTY AFFECTS OUR MINDS</a:t>
            </a:r>
            <a:endParaRPr sz="3150">
              <a:solidFill>
                <a:srgbClr val="6B7C72"/>
              </a:solidFill>
              <a:latin typeface="Book Antiqua"/>
              <a:ea typeface="Book Antiqua"/>
              <a:cs typeface="Book Antiqua"/>
              <a:sym typeface="Book Antiqua"/>
            </a:endParaRPr>
          </a:p>
        </p:txBody>
      </p:sp>
      <p:sp>
        <p:nvSpPr>
          <p:cNvPr id="337" name="Google Shape;337;p42"/>
          <p:cNvSpPr/>
          <p:nvPr/>
        </p:nvSpPr>
        <p:spPr>
          <a:xfrm>
            <a:off x="1657816" y="2498317"/>
            <a:ext cx="8552985"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u="sng">
                <a:solidFill>
                  <a:schemeClr val="hlink"/>
                </a:solidFill>
                <a:latin typeface="Arial"/>
                <a:ea typeface="Arial"/>
                <a:cs typeface="Arial"/>
                <a:sym typeface="Arial"/>
                <a:hlinkClick r:id="rId3"/>
              </a:rPr>
              <a:t>https://www.npr.org/2018/10/04/651468312/too-little-too-much-how-poverty-and-wealth-affect-our-minds</a:t>
            </a:r>
            <a:endParaRPr sz="1400">
              <a:solidFill>
                <a:srgbClr val="000000"/>
              </a:solidFill>
              <a:latin typeface="Arial"/>
              <a:ea typeface="Arial"/>
              <a:cs typeface="Arial"/>
              <a:sym typeface="Arial"/>
            </a:endParaRPr>
          </a:p>
          <a:p>
            <a:pPr marL="0" marR="0" lvl="0" indent="0" algn="ctr" rtl="0">
              <a:spcBef>
                <a:spcPts val="0"/>
              </a:spcBef>
              <a:spcAft>
                <a:spcPts val="0"/>
              </a:spcAft>
              <a:buNone/>
            </a:pPr>
            <a:r>
              <a:rPr lang="en-US" sz="1400">
                <a:solidFill>
                  <a:srgbClr val="000000"/>
                </a:solidFill>
                <a:latin typeface="Arial"/>
                <a:ea typeface="Arial"/>
                <a:cs typeface="Arial"/>
                <a:sym typeface="Arial"/>
              </a:rPr>
              <a:t>(~12 minutes) </a:t>
            </a:r>
            <a:endParaRPr sz="1400">
              <a:solidFill>
                <a:srgbClr val="000000"/>
              </a:solidFill>
              <a:latin typeface="Arial"/>
              <a:ea typeface="Arial"/>
              <a:cs typeface="Arial"/>
              <a:sym typeface="Arial"/>
            </a:endParaRPr>
          </a:p>
        </p:txBody>
      </p:sp>
      <p:pic>
        <p:nvPicPr>
          <p:cNvPr id="338" name="Google Shape;338;p42"/>
          <p:cNvPicPr preferRelativeResize="0"/>
          <p:nvPr/>
        </p:nvPicPr>
        <p:blipFill rotWithShape="1">
          <a:blip r:embed="rId4">
            <a:alphaModFix/>
          </a:blip>
          <a:srcRect/>
          <a:stretch/>
        </p:blipFill>
        <p:spPr>
          <a:xfrm>
            <a:off x="3688730" y="3583375"/>
            <a:ext cx="4180313" cy="2771729"/>
          </a:xfrm>
          <a:prstGeom prst="rect">
            <a:avLst/>
          </a:prstGeom>
          <a:noFill/>
          <a:ln>
            <a:noFill/>
          </a:ln>
        </p:spPr>
      </p:pic>
      <p:sp>
        <p:nvSpPr>
          <p:cNvPr id="339" name="Google Shape;339;p42"/>
          <p:cNvSpPr/>
          <p:nvPr/>
        </p:nvSpPr>
        <p:spPr>
          <a:xfrm>
            <a:off x="1832131" y="1782591"/>
            <a:ext cx="845672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rgbClr val="000000"/>
                </a:solidFill>
                <a:latin typeface="Arial"/>
                <a:ea typeface="Arial"/>
                <a:cs typeface="Arial"/>
                <a:sym typeface="Arial"/>
              </a:rPr>
              <a:t>- </a:t>
            </a:r>
            <a:r>
              <a:rPr lang="en-US" sz="1800">
                <a:solidFill>
                  <a:srgbClr val="000000"/>
                </a:solidFill>
                <a:latin typeface="Century Gothic"/>
                <a:ea typeface="Century Gothic"/>
                <a:cs typeface="Century Gothic"/>
                <a:sym typeface="Century Gothic"/>
              </a:rPr>
              <a:t>How the cultural rules of poverty are developed and reinforced. </a:t>
            </a:r>
            <a:endParaRPr sz="1800">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Resources (Payne)</a:t>
            </a:r>
            <a:endParaRPr lang="en-US" dirty="0"/>
          </a:p>
        </p:txBody>
      </p:sp>
      <p:sp>
        <p:nvSpPr>
          <p:cNvPr id="3" name="Rectangle 1"/>
          <p:cNvSpPr>
            <a:spLocks noChangeArrowheads="1"/>
          </p:cNvSpPr>
          <p:nvPr/>
        </p:nvSpPr>
        <p:spPr bwMode="auto">
          <a:xfrm>
            <a:off x="964642" y="2011281"/>
            <a:ext cx="9766998"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tabLst/>
            </a:pPr>
            <a:endParaRPr lang="en-US" altLang="en-US" sz="1800" dirty="0">
              <a:solidFill>
                <a:schemeClr val="tx1"/>
              </a:solidFill>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smtClean="0">
                <a:ln>
                  <a:noFill/>
                </a:ln>
                <a:solidFill>
                  <a:schemeClr val="tx1"/>
                </a:solidFill>
                <a:effectLst/>
                <a:latin typeface="Arial" charset="0"/>
                <a:cs typeface="Arial" charset="0"/>
              </a:rPr>
              <a:t>Financial –</a:t>
            </a:r>
            <a:r>
              <a:rPr kumimoji="0" lang="en-US" altLang="en-US" sz="2000" b="0" i="0" u="none" strike="noStrike" cap="none" normalizeH="0" baseline="0" dirty="0" smtClean="0">
                <a:ln>
                  <a:noFill/>
                </a:ln>
                <a:solidFill>
                  <a:schemeClr val="tx1"/>
                </a:solidFill>
                <a:effectLst/>
                <a:latin typeface="Arial" charset="0"/>
                <a:cs typeface="Arial" charset="0"/>
              </a:rPr>
              <a:t> Having the money to purchase goods and serv</a:t>
            </a:r>
            <a:r>
              <a:rPr lang="en-US" altLang="en-US" sz="2000" dirty="0" smtClean="0">
                <a:solidFill>
                  <a:schemeClr val="tx1"/>
                </a:solidFill>
                <a:latin typeface="Arial" charset="0"/>
                <a:cs typeface="Arial" charset="0"/>
              </a:rPr>
              <a:t>ices; save for emergency; know how money works.</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smtClean="0">
                <a:ln>
                  <a:noFill/>
                </a:ln>
                <a:solidFill>
                  <a:schemeClr val="tx1"/>
                </a:solidFill>
                <a:effectLst/>
                <a:latin typeface="Arial" charset="0"/>
                <a:cs typeface="Arial" charset="0"/>
              </a:rPr>
              <a:t>Emotional</a:t>
            </a:r>
            <a:r>
              <a:rPr kumimoji="0" lang="en-US" altLang="en-US" sz="2000" b="0" i="0" u="none" strike="noStrike" cap="none" normalizeH="0" dirty="0" smtClean="0">
                <a:ln>
                  <a:noFill/>
                </a:ln>
                <a:solidFill>
                  <a:schemeClr val="tx1"/>
                </a:solidFill>
                <a:effectLst/>
                <a:latin typeface="Arial" charset="0"/>
                <a:cs typeface="Arial" charset="0"/>
              </a:rPr>
              <a:t> – Being able to chose and control responses and manage emotions without being self-destructive.</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lang="en-US" altLang="en-US" sz="2000" b="1" dirty="0" smtClean="0">
                <a:solidFill>
                  <a:schemeClr val="tx1"/>
                </a:solidFill>
                <a:latin typeface="Arial" charset="0"/>
                <a:cs typeface="Arial" charset="0"/>
              </a:rPr>
              <a:t>Knowledge/Education</a:t>
            </a:r>
            <a:r>
              <a:rPr lang="en-US" altLang="en-US" sz="2000" dirty="0" smtClean="0">
                <a:solidFill>
                  <a:schemeClr val="tx1"/>
                </a:solidFill>
                <a:latin typeface="Arial" charset="0"/>
                <a:cs typeface="Arial" charset="0"/>
              </a:rPr>
              <a:t> – Learning to read and write; have education for college and career</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altLang="en-US" sz="2000" b="1" i="0" u="none" strike="noStrike" cap="none" normalizeH="0" baseline="0" dirty="0" smtClean="0">
                <a:ln>
                  <a:noFill/>
                </a:ln>
                <a:solidFill>
                  <a:schemeClr val="tx1"/>
                </a:solidFill>
                <a:effectLst/>
                <a:latin typeface="Arial" charset="0"/>
                <a:cs typeface="Arial" charset="0"/>
              </a:rPr>
              <a:t>Spiritual</a:t>
            </a:r>
            <a:r>
              <a:rPr kumimoji="0" lang="en-US" altLang="en-US" sz="2000" b="0" i="0" u="none" strike="noStrike" cap="none" normalizeH="0" dirty="0" smtClean="0">
                <a:ln>
                  <a:noFill/>
                </a:ln>
                <a:solidFill>
                  <a:schemeClr val="tx1"/>
                </a:solidFill>
                <a:effectLst/>
                <a:latin typeface="Arial" charset="0"/>
                <a:cs typeface="Arial" charset="0"/>
              </a:rPr>
              <a:t> – Believing in a divine purpose and guidance; having a rich culture and support system.</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lang="en-US" altLang="en-US" sz="2000" b="1" baseline="0" dirty="0" smtClean="0">
                <a:solidFill>
                  <a:schemeClr val="tx1"/>
                </a:solidFill>
                <a:latin typeface="Arial" charset="0"/>
                <a:cs typeface="Arial" charset="0"/>
              </a:rPr>
              <a:t>Physical</a:t>
            </a:r>
            <a:r>
              <a:rPr lang="en-US" altLang="en-US" sz="2000" dirty="0" smtClean="0">
                <a:solidFill>
                  <a:schemeClr val="tx1"/>
                </a:solidFill>
                <a:latin typeface="Arial" charset="0"/>
                <a:cs typeface="Arial" charset="0"/>
              </a:rPr>
              <a:t> – Having physical health and mobility.</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lang="en-US" altLang="en-US" sz="2000" b="1" baseline="0" dirty="0" smtClean="0">
                <a:solidFill>
                  <a:schemeClr val="tx1"/>
                </a:solidFill>
                <a:latin typeface="Arial" charset="0"/>
                <a:cs typeface="Arial" charset="0"/>
              </a:rPr>
              <a:t>Relationship</a:t>
            </a:r>
            <a:r>
              <a:rPr lang="en-US" altLang="en-US" sz="2000" b="1" dirty="0" smtClean="0">
                <a:solidFill>
                  <a:schemeClr val="tx1"/>
                </a:solidFill>
                <a:latin typeface="Arial" charset="0"/>
                <a:cs typeface="Arial" charset="0"/>
              </a:rPr>
              <a:t>s and role models </a:t>
            </a:r>
            <a:r>
              <a:rPr lang="en-US" altLang="en-US" sz="2000" dirty="0" smtClean="0">
                <a:solidFill>
                  <a:schemeClr val="tx1"/>
                </a:solidFill>
                <a:latin typeface="Arial" charset="0"/>
                <a:cs typeface="Arial" charset="0"/>
              </a:rPr>
              <a:t>– Access to social supports who are positive influences and trustworthy.</a:t>
            </a:r>
          </a:p>
        </p:txBody>
      </p:sp>
    </p:spTree>
    <p:extLst>
      <p:ext uri="{BB962C8B-B14F-4D97-AF65-F5344CB8AC3E}">
        <p14:creationId xmlns:p14="http://schemas.microsoft.com/office/powerpoint/2010/main" val="42042430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5400"/>
              <a:buFont typeface="Calibri"/>
              <a:buNone/>
            </a:pPr>
            <a:r>
              <a:rPr lang="en-US" sz="5400" b="1" dirty="0"/>
              <a:t>REFLECTION </a:t>
            </a:r>
            <a:r>
              <a:rPr lang="en-US" sz="5400" b="1" dirty="0" smtClean="0"/>
              <a:t>#2</a:t>
            </a:r>
            <a:endParaRPr sz="5400" b="1" dirty="0"/>
          </a:p>
        </p:txBody>
      </p:sp>
      <p:sp>
        <p:nvSpPr>
          <p:cNvPr id="281" name="Google Shape;281;p37"/>
          <p:cNvSpPr/>
          <p:nvPr/>
        </p:nvSpPr>
        <p:spPr>
          <a:xfrm>
            <a:off x="482321" y="1839558"/>
            <a:ext cx="10956831" cy="2983651"/>
          </a:xfrm>
          <a:prstGeom prst="rect">
            <a:avLst/>
          </a:prstGeom>
          <a:noFill/>
          <a:ln>
            <a:noFill/>
          </a:ln>
        </p:spPr>
        <p:txBody>
          <a:bodyPr spcFirstLastPara="1" wrap="square" lIns="91425" tIns="45700" rIns="91425" bIns="45700" anchor="t" anchorCtr="0">
            <a:noAutofit/>
          </a:bodyPr>
          <a:lstStyle/>
          <a:p>
            <a:pPr marL="920750" marR="0" lvl="0" algn="l" rtl="0">
              <a:spcBef>
                <a:spcPts val="0"/>
              </a:spcBef>
              <a:spcAft>
                <a:spcPts val="0"/>
              </a:spcAft>
              <a:buClr>
                <a:schemeClr val="dk1"/>
              </a:buClr>
              <a:buSzPts val="2800"/>
            </a:pPr>
            <a:endParaRPr sz="2800" dirty="0">
              <a:solidFill>
                <a:schemeClr val="dk1"/>
              </a:solidFill>
              <a:latin typeface="Times New Roman"/>
              <a:ea typeface="Times New Roman"/>
              <a:cs typeface="Times New Roman"/>
              <a:sym typeface="Times New Roman"/>
            </a:endParaRPr>
          </a:p>
          <a:p>
            <a:pPr marL="1085850" marR="0" lvl="0" indent="-342900" algn="l" rtl="0">
              <a:spcBef>
                <a:spcPts val="0"/>
              </a:spcBef>
              <a:spcAft>
                <a:spcPts val="0"/>
              </a:spcAft>
              <a:buClr>
                <a:schemeClr val="dk1"/>
              </a:buClr>
              <a:buSzPts val="2800"/>
              <a:buFont typeface="Calibri"/>
              <a:buAutoNum type="arabicPeriod"/>
            </a:pPr>
            <a:r>
              <a:rPr lang="en-US" sz="2800" dirty="0">
                <a:solidFill>
                  <a:schemeClr val="dk1"/>
                </a:solidFill>
                <a:latin typeface="Times New Roman"/>
                <a:ea typeface="Times New Roman"/>
                <a:cs typeface="Times New Roman"/>
                <a:sym typeface="Times New Roman"/>
              </a:rPr>
              <a:t>What new realizations or insights about poverty do you now have</a:t>
            </a:r>
            <a:r>
              <a:rPr lang="en-US" sz="2800" dirty="0" smtClean="0">
                <a:solidFill>
                  <a:schemeClr val="dk1"/>
                </a:solidFill>
                <a:latin typeface="Times New Roman"/>
                <a:ea typeface="Times New Roman"/>
                <a:cs typeface="Times New Roman"/>
                <a:sym typeface="Times New Roman"/>
              </a:rPr>
              <a:t>? What are its causes and effects?</a:t>
            </a:r>
            <a:endParaRPr dirty="0"/>
          </a:p>
          <a:p>
            <a:pPr marL="1435100" marR="0" lvl="0" indent="-514350" algn="l" rtl="0">
              <a:spcBef>
                <a:spcPts val="0"/>
              </a:spcBef>
              <a:spcAft>
                <a:spcPts val="0"/>
              </a:spcAft>
              <a:buClr>
                <a:schemeClr val="dk1"/>
              </a:buClr>
              <a:buSzPts val="2800"/>
              <a:buFont typeface="+mj-lt"/>
              <a:buAutoNum type="arabicPeriod"/>
            </a:pPr>
            <a:endParaRPr sz="2800" dirty="0">
              <a:solidFill>
                <a:schemeClr val="dk1"/>
              </a:solidFill>
              <a:latin typeface="Times New Roman"/>
              <a:ea typeface="Times New Roman"/>
              <a:cs typeface="Times New Roman"/>
              <a:sym typeface="Times New Roman"/>
            </a:endParaRPr>
          </a:p>
          <a:p>
            <a:pPr marL="1085850" marR="0" lvl="0" indent="-342900" algn="l" rtl="0">
              <a:spcBef>
                <a:spcPts val="0"/>
              </a:spcBef>
              <a:spcAft>
                <a:spcPts val="0"/>
              </a:spcAft>
              <a:buClr>
                <a:schemeClr val="dk1"/>
              </a:buClr>
              <a:buSzPts val="2800"/>
              <a:buFont typeface="Calibri"/>
              <a:buAutoNum type="arabicPeriod"/>
            </a:pPr>
            <a:r>
              <a:rPr lang="en-US" sz="2800" dirty="0">
                <a:solidFill>
                  <a:schemeClr val="dk1"/>
                </a:solidFill>
                <a:latin typeface="Times New Roman"/>
                <a:ea typeface="Times New Roman"/>
                <a:cs typeface="Times New Roman"/>
                <a:sym typeface="Times New Roman"/>
              </a:rPr>
              <a:t>How will you use this information for your service-learning work?</a:t>
            </a:r>
            <a:endParaRPr dirty="0"/>
          </a:p>
          <a:p>
            <a:pPr marL="74295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1085850" marR="0" lvl="0" indent="-165100" algn="l" rtl="0">
              <a:spcBef>
                <a:spcPts val="0"/>
              </a:spcBef>
              <a:spcAft>
                <a:spcPts val="0"/>
              </a:spcAft>
              <a:buClr>
                <a:schemeClr val="dk1"/>
              </a:buClr>
              <a:buSzPts val="2800"/>
              <a:buFont typeface="Calibri"/>
              <a:buNone/>
            </a:pPr>
            <a:endParaRPr sz="2800" dirty="0">
              <a:solidFill>
                <a:schemeClr val="dk1"/>
              </a:solidFill>
              <a:latin typeface="Times New Roman"/>
              <a:ea typeface="Times New Roman"/>
              <a:cs typeface="Times New Roman"/>
              <a:sym typeface="Times New Roman"/>
            </a:endParaRPr>
          </a:p>
          <a:p>
            <a:pPr marL="742950" marR="0" lvl="0" indent="0" algn="l" rtl="0">
              <a:spcBef>
                <a:spcPts val="0"/>
              </a:spcBef>
              <a:spcAft>
                <a:spcPts val="0"/>
              </a:spcAft>
              <a:buNone/>
            </a:pPr>
            <a:endParaRPr sz="24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877830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3"/>
          <p:cNvSpPr txBox="1">
            <a:spLocks noGrp="1"/>
          </p:cNvSpPr>
          <p:nvPr>
            <p:ph type="ctrTitle"/>
          </p:nvPr>
        </p:nvSpPr>
        <p:spPr>
          <a:xfrm>
            <a:off x="265725" y="2845925"/>
            <a:ext cx="11712900" cy="3566100"/>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FFC000"/>
              </a:buClr>
              <a:buSzPts val="8000"/>
              <a:buFont typeface="Calibri"/>
              <a:buNone/>
            </a:pPr>
            <a:r>
              <a:rPr lang="en-US" sz="7200" b="1">
                <a:solidFill>
                  <a:srgbClr val="FFC000"/>
                </a:solidFill>
              </a:rPr>
              <a:t>Poverty, Trauma &amp; Resiliency</a:t>
            </a:r>
            <a:endParaRPr sz="7200" b="1">
              <a:solidFill>
                <a:srgbClr val="FFC000"/>
              </a:solidFill>
            </a:endParaRPr>
          </a:p>
        </p:txBody>
      </p:sp>
      <p:pic>
        <p:nvPicPr>
          <p:cNvPr id="345" name="Google Shape;345;p43"/>
          <p:cNvPicPr preferRelativeResize="0"/>
          <p:nvPr/>
        </p:nvPicPr>
        <p:blipFill rotWithShape="1">
          <a:blip r:embed="rId3">
            <a:alphaModFix/>
          </a:blip>
          <a:srcRect t="30885" b="11113"/>
          <a:stretch/>
        </p:blipFill>
        <p:spPr>
          <a:xfrm>
            <a:off x="1" y="0"/>
            <a:ext cx="12192000" cy="5303518"/>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4"/>
          <p:cNvSpPr txBox="1">
            <a:spLocks noGrp="1"/>
          </p:cNvSpPr>
          <p:nvPr>
            <p:ph type="body" idx="1"/>
          </p:nvPr>
        </p:nvSpPr>
        <p:spPr>
          <a:xfrm>
            <a:off x="186975" y="1907700"/>
            <a:ext cx="11924400" cy="4278300"/>
          </a:xfrm>
          <a:prstGeom prst="rect">
            <a:avLst/>
          </a:prstGeom>
          <a:noFill/>
          <a:ln>
            <a:noFill/>
          </a:ln>
        </p:spPr>
        <p:txBody>
          <a:bodyPr spcFirstLastPara="1" wrap="square" lIns="0" tIns="45700" rIns="0" bIns="45700" anchor="t" anchorCtr="0">
            <a:noAutofit/>
          </a:bodyPr>
          <a:lstStyle/>
          <a:p>
            <a:pPr marL="91440" lvl="0" indent="-165100" algn="l" rtl="0">
              <a:lnSpc>
                <a:spcPct val="90000"/>
              </a:lnSpc>
              <a:spcBef>
                <a:spcPts val="0"/>
              </a:spcBef>
              <a:spcAft>
                <a:spcPts val="0"/>
              </a:spcAft>
              <a:buSzPts val="2600"/>
              <a:buChar char=" "/>
            </a:pPr>
            <a:r>
              <a:rPr lang="en-US" sz="2600"/>
              <a:t>An exceptional powerful or dangerous event that </a:t>
            </a:r>
            <a:r>
              <a:rPr lang="en-US" sz="2600" u="sng"/>
              <a:t>overwhelms the child’s ability to cope</a:t>
            </a:r>
            <a:r>
              <a:rPr lang="en-US" sz="2600"/>
              <a:t>.</a:t>
            </a:r>
            <a:endParaRPr sz="2600"/>
          </a:p>
          <a:p>
            <a:pPr marL="91440" lvl="0" indent="-165100" algn="l" rtl="0">
              <a:lnSpc>
                <a:spcPct val="90000"/>
              </a:lnSpc>
              <a:spcBef>
                <a:spcPts val="0"/>
              </a:spcBef>
              <a:spcAft>
                <a:spcPts val="0"/>
              </a:spcAft>
              <a:buSzPts val="2600"/>
              <a:buChar char=" "/>
            </a:pPr>
            <a:endParaRPr sz="2600" u="sng"/>
          </a:p>
          <a:p>
            <a:pPr marL="91440" lvl="0" indent="-165100" algn="l" rtl="0">
              <a:lnSpc>
                <a:spcPct val="90000"/>
              </a:lnSpc>
              <a:spcBef>
                <a:spcPts val="0"/>
              </a:spcBef>
              <a:spcAft>
                <a:spcPts val="0"/>
              </a:spcAft>
              <a:buSzPts val="2600"/>
              <a:buChar char=" "/>
            </a:pPr>
            <a:r>
              <a:rPr lang="en-US" sz="2600" u="sng"/>
              <a:t>Witnessing or experiencing</a:t>
            </a:r>
            <a:r>
              <a:rPr lang="en-US" sz="2600"/>
              <a:t> an event that poses a </a:t>
            </a:r>
            <a:r>
              <a:rPr lang="en-US" sz="2600" u="sng"/>
              <a:t>real or perceived</a:t>
            </a:r>
            <a:r>
              <a:rPr lang="en-US" sz="2600"/>
              <a:t> threat to the life or well-being of the child or someone close to the child.</a:t>
            </a:r>
            <a:endParaRPr/>
          </a:p>
          <a:p>
            <a:pPr marL="91440" lvl="0" indent="-165100" algn="l" rtl="0">
              <a:lnSpc>
                <a:spcPct val="90000"/>
              </a:lnSpc>
              <a:spcBef>
                <a:spcPts val="0"/>
              </a:spcBef>
              <a:spcAft>
                <a:spcPts val="0"/>
              </a:spcAft>
              <a:buSzPts val="2600"/>
              <a:buChar char=" "/>
            </a:pPr>
            <a:endParaRPr/>
          </a:p>
          <a:p>
            <a:pPr marL="91440" lvl="0" indent="-165100" algn="l" rtl="0">
              <a:lnSpc>
                <a:spcPct val="90000"/>
              </a:lnSpc>
              <a:spcBef>
                <a:spcPts val="0"/>
              </a:spcBef>
              <a:spcAft>
                <a:spcPts val="0"/>
              </a:spcAft>
              <a:buSzPts val="2600"/>
              <a:buChar char=" "/>
            </a:pPr>
            <a:r>
              <a:rPr lang="en-US" sz="2600" u="sng"/>
              <a:t>Impact of trauma </a:t>
            </a:r>
            <a:r>
              <a:rPr lang="en-US" sz="2600"/>
              <a:t>can depend on many factors such as severity and number, significance, age, history of trauma, presence of support systems and adults, and genetics.</a:t>
            </a:r>
            <a:endParaRPr sz="2600"/>
          </a:p>
          <a:p>
            <a:pPr marL="91440" lvl="0" indent="0" algn="l" rtl="0">
              <a:lnSpc>
                <a:spcPct val="90000"/>
              </a:lnSpc>
              <a:spcBef>
                <a:spcPts val="1400"/>
              </a:spcBef>
              <a:spcAft>
                <a:spcPts val="0"/>
              </a:spcAft>
              <a:buNone/>
            </a:pPr>
            <a:endParaRPr sz="1200"/>
          </a:p>
          <a:p>
            <a:pPr marL="91440" lvl="0" indent="-165100" algn="l" rtl="0">
              <a:spcBef>
                <a:spcPts val="0"/>
              </a:spcBef>
              <a:spcAft>
                <a:spcPts val="0"/>
              </a:spcAft>
              <a:buSzPts val="2600"/>
              <a:buChar char=" "/>
            </a:pPr>
            <a:r>
              <a:rPr lang="en-US" sz="2600"/>
              <a:t>Long-lasting </a:t>
            </a:r>
            <a:r>
              <a:rPr lang="en-US" sz="2600" u="sng"/>
              <a:t>adverse effects</a:t>
            </a:r>
            <a:r>
              <a:rPr lang="en-US" sz="2600"/>
              <a:t> may include fear, helplessness, sadness, withdrawal, and disorganized/agitated behavior.</a:t>
            </a:r>
            <a:endParaRPr sz="2600"/>
          </a:p>
        </p:txBody>
      </p:sp>
      <p:sp>
        <p:nvSpPr>
          <p:cNvPr id="352" name="Google Shape;352;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2000">
                <a:solidFill>
                  <a:schemeClr val="dk1"/>
                </a:solidFill>
                <a:latin typeface="Cambria"/>
                <a:ea typeface="Cambria"/>
                <a:cs typeface="Cambria"/>
                <a:sym typeface="Cambria"/>
              </a:rPr>
              <a:t>34</a:t>
            </a:fld>
            <a:endParaRPr sz="2000">
              <a:solidFill>
                <a:schemeClr val="dk1"/>
              </a:solidFill>
              <a:latin typeface="Cambria"/>
              <a:ea typeface="Cambria"/>
              <a:cs typeface="Cambria"/>
              <a:sym typeface="Cambria"/>
            </a:endParaRPr>
          </a:p>
        </p:txBody>
      </p:sp>
      <p:sp>
        <p:nvSpPr>
          <p:cNvPr id="353" name="Google Shape;353;p44"/>
          <p:cNvSpPr txBox="1">
            <a:spLocks noGrp="1"/>
          </p:cNvSpPr>
          <p:nvPr>
            <p:ph type="title"/>
          </p:nvPr>
        </p:nvSpPr>
        <p:spPr>
          <a:xfrm>
            <a:off x="1119967" y="188078"/>
            <a:ext cx="10058400" cy="1450800"/>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354" name="Google Shape;354;p44"/>
          <p:cNvSpPr txBox="1"/>
          <p:nvPr/>
        </p:nvSpPr>
        <p:spPr>
          <a:xfrm>
            <a:off x="1085849" y="127032"/>
            <a:ext cx="10126633" cy="1497373"/>
          </a:xfrm>
          <a:prstGeom prst="rect">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Trauma – What is It?</a:t>
            </a:r>
            <a:endParaRPr sz="4800" b="1">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60" name="Google Shape;360;p45" descr="Image result for 10  adverse childhood experiences"/>
          <p:cNvPicPr preferRelativeResize="0"/>
          <p:nvPr/>
        </p:nvPicPr>
        <p:blipFill rotWithShape="1">
          <a:blip r:embed="rId3">
            <a:alphaModFix/>
          </a:blip>
          <a:srcRect b="1707"/>
          <a:stretch/>
        </p:blipFill>
        <p:spPr>
          <a:xfrm>
            <a:off x="2914649" y="1739106"/>
            <a:ext cx="6194425" cy="4566444"/>
          </a:xfrm>
          <a:prstGeom prst="rect">
            <a:avLst/>
          </a:prstGeom>
          <a:noFill/>
          <a:ln>
            <a:noFill/>
          </a:ln>
        </p:spPr>
      </p:pic>
      <p:sp>
        <p:nvSpPr>
          <p:cNvPr id="361" name="Google Shape;361;p45"/>
          <p:cNvSpPr txBox="1"/>
          <p:nvPr/>
        </p:nvSpPr>
        <p:spPr>
          <a:xfrm>
            <a:off x="1122680" y="288349"/>
            <a:ext cx="10058400" cy="1450757"/>
          </a:xfrm>
          <a:prstGeom prst="rect">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lt1"/>
              </a:buClr>
              <a:buSzPts val="4800"/>
              <a:buFont typeface="Calibri"/>
              <a:buNone/>
            </a:pPr>
            <a:r>
              <a:rPr lang="en-US" sz="4800" b="1" dirty="0">
                <a:solidFill>
                  <a:schemeClr val="lt1"/>
                </a:solidFill>
                <a:latin typeface="Calibri"/>
                <a:ea typeface="Calibri"/>
                <a:cs typeface="Calibri"/>
                <a:sym typeface="Calibri"/>
              </a:rPr>
              <a:t>Trauma – What is It?</a:t>
            </a:r>
            <a:endParaRPr sz="4800" b="1" dirty="0">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6" descr="Image result for adverse childhood experience model"/>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46" descr="Image result for adverse childhood experience model"/>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68" name="Google Shape;368;p46" descr="Image result for adverse childhood experience model"/>
          <p:cNvPicPr preferRelativeResize="0"/>
          <p:nvPr/>
        </p:nvPicPr>
        <p:blipFill rotWithShape="1">
          <a:blip r:embed="rId3">
            <a:alphaModFix/>
          </a:blip>
          <a:srcRect/>
          <a:stretch/>
        </p:blipFill>
        <p:spPr>
          <a:xfrm>
            <a:off x="1086794" y="2023658"/>
            <a:ext cx="6704655" cy="3900891"/>
          </a:xfrm>
          <a:prstGeom prst="rect">
            <a:avLst/>
          </a:prstGeom>
          <a:noFill/>
          <a:ln>
            <a:noFill/>
          </a:ln>
        </p:spPr>
      </p:pic>
      <p:sp>
        <p:nvSpPr>
          <p:cNvPr id="369" name="Google Shape;369;p46"/>
          <p:cNvSpPr txBox="1">
            <a:spLocks noGrp="1"/>
          </p:cNvSpPr>
          <p:nvPr>
            <p:ph type="title"/>
          </p:nvPr>
        </p:nvSpPr>
        <p:spPr>
          <a:xfrm>
            <a:off x="1097280" y="286603"/>
            <a:ext cx="10058400" cy="1450757"/>
          </a:xfrm>
          <a:prstGeom prst="rect">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Trauma – </a:t>
            </a:r>
            <a:r>
              <a:rPr lang="en-US" b="1">
                <a:solidFill>
                  <a:schemeClr val="lt1"/>
                </a:solidFill>
              </a:rPr>
              <a:t>What is the impact?</a:t>
            </a:r>
            <a:endParaRPr sz="4800" b="1" i="0" u="none" strike="noStrike" cap="none">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7"/>
          <p:cNvSpPr/>
          <p:nvPr/>
        </p:nvSpPr>
        <p:spPr>
          <a:xfrm>
            <a:off x="2932771" y="2052935"/>
            <a:ext cx="635619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u="sng">
                <a:solidFill>
                  <a:schemeClr val="hlink"/>
                </a:solidFill>
                <a:latin typeface="Calibri"/>
                <a:ea typeface="Calibri"/>
                <a:cs typeface="Calibri"/>
                <a:sym typeface="Calibri"/>
                <a:hlinkClick r:id="rId3"/>
              </a:rPr>
              <a:t>Impact of Neglect Video</a:t>
            </a:r>
            <a:endParaRPr sz="3600">
              <a:solidFill>
                <a:schemeClr val="dk1"/>
              </a:solidFill>
              <a:latin typeface="Calibri"/>
              <a:ea typeface="Calibri"/>
              <a:cs typeface="Calibri"/>
              <a:sym typeface="Calibri"/>
            </a:endParaRPr>
          </a:p>
        </p:txBody>
      </p:sp>
      <p:pic>
        <p:nvPicPr>
          <p:cNvPr id="375" name="Google Shape;375;p47" descr="Brain Scan"/>
          <p:cNvPicPr preferRelativeResize="0"/>
          <p:nvPr/>
        </p:nvPicPr>
        <p:blipFill rotWithShape="1">
          <a:blip r:embed="rId4">
            <a:alphaModFix/>
          </a:blip>
          <a:srcRect/>
          <a:stretch/>
        </p:blipFill>
        <p:spPr>
          <a:xfrm>
            <a:off x="2615657" y="3128547"/>
            <a:ext cx="5280163" cy="2857500"/>
          </a:xfrm>
          <a:prstGeom prst="rect">
            <a:avLst/>
          </a:prstGeom>
          <a:noFill/>
          <a:ln>
            <a:noFill/>
          </a:ln>
        </p:spPr>
      </p:pic>
      <p:sp>
        <p:nvSpPr>
          <p:cNvPr id="376" name="Google Shape;376;p47"/>
          <p:cNvSpPr txBox="1">
            <a:spLocks noGrp="1"/>
          </p:cNvSpPr>
          <p:nvPr>
            <p:ph type="title"/>
          </p:nvPr>
        </p:nvSpPr>
        <p:spPr>
          <a:xfrm>
            <a:off x="1097280" y="286603"/>
            <a:ext cx="10058400" cy="1450757"/>
          </a:xfrm>
          <a:prstGeom prst="rect">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Trauma – What is the Impact?</a:t>
            </a:r>
            <a:endParaRPr sz="4800" b="1" i="0" u="none" strike="noStrike" cap="none">
              <a:solidFill>
                <a:srgbClr val="FFFF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100"/>
            <a:ext cx="8616950" cy="5448136"/>
          </a:xfrm>
          <a:prstGeom prst="rect">
            <a:avLst/>
          </a:prstGeom>
        </p:spPr>
      </p:pic>
      <p:sp>
        <p:nvSpPr>
          <p:cNvPr id="3" name="TextBox 2"/>
          <p:cNvSpPr txBox="1"/>
          <p:nvPr/>
        </p:nvSpPr>
        <p:spPr>
          <a:xfrm>
            <a:off x="9131300" y="1778000"/>
            <a:ext cx="184731" cy="307777"/>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378" y="533401"/>
            <a:ext cx="4729622" cy="3721100"/>
          </a:xfrm>
          <a:prstGeom prst="rect">
            <a:avLst/>
          </a:prstGeom>
        </p:spPr>
      </p:pic>
    </p:spTree>
    <p:extLst>
      <p:ext uri="{BB962C8B-B14F-4D97-AF65-F5344CB8AC3E}">
        <p14:creationId xmlns:p14="http://schemas.microsoft.com/office/powerpoint/2010/main" val="26829912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8"/>
          <p:cNvSpPr/>
          <p:nvPr/>
        </p:nvSpPr>
        <p:spPr>
          <a:xfrm>
            <a:off x="783771" y="1722120"/>
            <a:ext cx="10862269" cy="4407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00000"/>
                </a:solidFill>
                <a:latin typeface="Palatino Linotype"/>
                <a:ea typeface="Palatino Linotype"/>
                <a:cs typeface="Palatino Linotype"/>
                <a:sym typeface="Palatino Linotype"/>
              </a:rPr>
              <a:t>Think of the ‘learning brain’ as the rider, and the ‘survival brain’ as the horse. </a:t>
            </a:r>
            <a:r>
              <a:rPr lang="en-US" sz="2400" dirty="0">
                <a:solidFill>
                  <a:srgbClr val="000000"/>
                </a:solidFill>
                <a:latin typeface="Palatino Linotype"/>
                <a:ea typeface="Palatino Linotype"/>
                <a:cs typeface="Palatino Linotype"/>
                <a:sym typeface="Palatino Linotype"/>
              </a:rPr>
              <a:t>When a student is triggered into survival mode by a trauma reminder, the ‘learning brain’ largely goes offline. The rider’s off the horse, and you’re just dealing with a </a:t>
            </a:r>
            <a:r>
              <a:rPr lang="en-US" sz="2400" b="1" dirty="0">
                <a:solidFill>
                  <a:srgbClr val="000000"/>
                </a:solidFill>
                <a:latin typeface="Palatino Linotype"/>
                <a:ea typeface="Palatino Linotype"/>
                <a:cs typeface="Palatino Linotype"/>
                <a:sym typeface="Palatino Linotype"/>
              </a:rPr>
              <a:t>really terrified horse. </a:t>
            </a:r>
            <a:endParaRPr dirty="0"/>
          </a:p>
          <a:p>
            <a:pPr marL="0" marR="0" lvl="0" indent="0" algn="l" rtl="0">
              <a:spcBef>
                <a:spcPts val="0"/>
              </a:spcBef>
              <a:spcAft>
                <a:spcPts val="0"/>
              </a:spcAft>
              <a:buNone/>
            </a:pPr>
            <a:endParaRPr sz="2400" dirty="0">
              <a:solidFill>
                <a:srgbClr val="000000"/>
              </a:solidFill>
              <a:latin typeface="Palatino Linotype"/>
              <a:ea typeface="Palatino Linotype"/>
              <a:cs typeface="Palatino Linotype"/>
              <a:sym typeface="Palatino Linotype"/>
            </a:endParaRPr>
          </a:p>
          <a:p>
            <a:pPr marL="0" marR="0" lvl="0" indent="0" algn="l" rtl="0">
              <a:spcBef>
                <a:spcPts val="0"/>
              </a:spcBef>
              <a:spcAft>
                <a:spcPts val="0"/>
              </a:spcAft>
              <a:buNone/>
            </a:pPr>
            <a:r>
              <a:rPr lang="en-US" sz="2400" b="1" dirty="0">
                <a:solidFill>
                  <a:srgbClr val="000000"/>
                </a:solidFill>
                <a:latin typeface="Palatino Linotype"/>
                <a:ea typeface="Palatino Linotype"/>
                <a:cs typeface="Palatino Linotype"/>
                <a:sym typeface="Palatino Linotype"/>
              </a:rPr>
              <a:t>In this state, a child is </a:t>
            </a:r>
            <a:r>
              <a:rPr lang="en-US" sz="2400" b="1" dirty="0" err="1">
                <a:solidFill>
                  <a:srgbClr val="000000"/>
                </a:solidFill>
                <a:latin typeface="Palatino Linotype"/>
                <a:ea typeface="Palatino Linotype"/>
                <a:cs typeface="Palatino Linotype"/>
                <a:sym typeface="Palatino Linotype"/>
              </a:rPr>
              <a:t>neurobiologically</a:t>
            </a:r>
            <a:r>
              <a:rPr lang="en-US" sz="2400" b="1" dirty="0">
                <a:solidFill>
                  <a:srgbClr val="000000"/>
                </a:solidFill>
                <a:latin typeface="Palatino Linotype"/>
                <a:ea typeface="Palatino Linotype"/>
                <a:cs typeface="Palatino Linotype"/>
                <a:sym typeface="Palatino Linotype"/>
              </a:rPr>
              <a:t> unable to lear</a:t>
            </a:r>
            <a:r>
              <a:rPr lang="en-US" sz="2400" dirty="0">
                <a:solidFill>
                  <a:srgbClr val="000000"/>
                </a:solidFill>
                <a:latin typeface="Palatino Linotype"/>
                <a:ea typeface="Palatino Linotype"/>
                <a:cs typeface="Palatino Linotype"/>
                <a:sym typeface="Palatino Linotype"/>
              </a:rPr>
              <a:t>n. No amount of working </a:t>
            </a:r>
            <a:r>
              <a:rPr lang="en-US" sz="2400" dirty="0" smtClean="0">
                <a:solidFill>
                  <a:srgbClr val="000000"/>
                </a:solidFill>
                <a:latin typeface="Palatino Linotype"/>
                <a:ea typeface="Palatino Linotype"/>
                <a:cs typeface="Palatino Linotype"/>
                <a:sym typeface="Palatino Linotype"/>
              </a:rPr>
              <a:t>harder </a:t>
            </a:r>
            <a:r>
              <a:rPr lang="en-US" sz="2400" dirty="0">
                <a:solidFill>
                  <a:srgbClr val="000000"/>
                </a:solidFill>
                <a:latin typeface="Palatino Linotype"/>
                <a:ea typeface="Palatino Linotype"/>
                <a:cs typeface="Palatino Linotype"/>
                <a:sym typeface="Palatino Linotype"/>
              </a:rPr>
              <a:t>will change things. The child’s behavior is a normal response to toxic stress; it is not “willful” or intentionally directed against a teacher. </a:t>
            </a:r>
            <a:endParaRPr sz="2400" dirty="0">
              <a:solidFill>
                <a:srgbClr val="000000"/>
              </a:solidFill>
              <a:latin typeface="Palatino Linotype"/>
              <a:ea typeface="Palatino Linotype"/>
              <a:cs typeface="Palatino Linotype"/>
              <a:sym typeface="Palatino Linotype"/>
            </a:endParaRPr>
          </a:p>
          <a:p>
            <a:pPr marL="0" marR="0" lvl="0" indent="0" algn="l" rtl="0">
              <a:spcBef>
                <a:spcPts val="0"/>
              </a:spcBef>
              <a:spcAft>
                <a:spcPts val="0"/>
              </a:spcAft>
              <a:buNone/>
            </a:pPr>
            <a:endParaRPr sz="2400" dirty="0">
              <a:solidFill>
                <a:srgbClr val="000000"/>
              </a:solidFill>
              <a:latin typeface="Palatino Linotype"/>
              <a:ea typeface="Palatino Linotype"/>
              <a:cs typeface="Palatino Linotype"/>
              <a:sym typeface="Palatino Linotype"/>
            </a:endParaRPr>
          </a:p>
          <a:p>
            <a:pPr marL="0" marR="0" lvl="0" indent="0" algn="l" rtl="0">
              <a:spcBef>
                <a:spcPts val="0"/>
              </a:spcBef>
              <a:spcAft>
                <a:spcPts val="0"/>
              </a:spcAft>
              <a:buNone/>
            </a:pPr>
            <a:r>
              <a:rPr lang="en-US" sz="2400" i="1" dirty="0">
                <a:solidFill>
                  <a:srgbClr val="000000"/>
                </a:solidFill>
                <a:latin typeface="Palatino Linotype"/>
                <a:ea typeface="Palatino Linotype"/>
                <a:cs typeface="Palatino Linotype"/>
                <a:sym typeface="Palatino Linotype"/>
              </a:rPr>
              <a:t>The good news is that the brain is plastic, and if toxic stress stops and is replaced by practices that build resilience, the brain can slowly repair much of the damage.</a:t>
            </a:r>
            <a:endParaRPr sz="2400" i="1" dirty="0">
              <a:solidFill>
                <a:srgbClr val="000000"/>
              </a:solidFill>
              <a:latin typeface="Palatino Linotype"/>
              <a:ea typeface="Palatino Linotype"/>
              <a:cs typeface="Palatino Linotype"/>
              <a:sym typeface="Palatino Linotype"/>
            </a:endParaRPr>
          </a:p>
          <a:p>
            <a:pPr marL="0" marR="0" lvl="0" indent="0" algn="l" rtl="0">
              <a:spcBef>
                <a:spcPts val="0"/>
              </a:spcBef>
              <a:spcAft>
                <a:spcPts val="0"/>
              </a:spcAft>
              <a:buNone/>
            </a:pPr>
            <a:endParaRPr sz="2000" dirty="0">
              <a:solidFill>
                <a:srgbClr val="000000"/>
              </a:solidFill>
              <a:latin typeface="Palatino Linotype"/>
              <a:ea typeface="Palatino Linotype"/>
              <a:cs typeface="Palatino Linotype"/>
              <a:sym typeface="Palatino Linotype"/>
            </a:endParaRPr>
          </a:p>
          <a:p>
            <a:pPr marL="0" marR="0" lvl="0" indent="0" algn="l" rtl="0">
              <a:spcBef>
                <a:spcPts val="0"/>
              </a:spcBef>
              <a:spcAft>
                <a:spcPts val="0"/>
              </a:spcAft>
              <a:buNone/>
            </a:pPr>
            <a:r>
              <a:rPr lang="en-US" sz="1200" dirty="0">
                <a:solidFill>
                  <a:srgbClr val="000000"/>
                </a:solidFill>
                <a:latin typeface="Palatino Linotype"/>
                <a:ea typeface="Palatino Linotype"/>
                <a:cs typeface="Palatino Linotype"/>
                <a:sym typeface="Palatino Linotype"/>
              </a:rPr>
              <a:t>(Jane Ellen Stevens, 2013; Joyce Dorado, Director of HEARTS and associate clinical professor at the University of California, San Francisco, School of Medicine.)</a:t>
            </a:r>
            <a:endParaRPr sz="1600" dirty="0">
              <a:solidFill>
                <a:srgbClr val="000000"/>
              </a:solidFill>
              <a:latin typeface="Times New Roman"/>
              <a:ea typeface="Times New Roman"/>
              <a:cs typeface="Times New Roman"/>
              <a:sym typeface="Times New Roman"/>
            </a:endParaRPr>
          </a:p>
        </p:txBody>
      </p:sp>
      <p:sp>
        <p:nvSpPr>
          <p:cNvPr id="382" name="Google Shape;382;p48"/>
          <p:cNvSpPr txBox="1">
            <a:spLocks noGrp="1"/>
          </p:cNvSpPr>
          <p:nvPr>
            <p:ph type="title"/>
          </p:nvPr>
        </p:nvSpPr>
        <p:spPr>
          <a:xfrm>
            <a:off x="1097280" y="286603"/>
            <a:ext cx="10058400" cy="1450757"/>
          </a:xfrm>
          <a:prstGeom prst="rect">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Trauma – What is the Impact?</a:t>
            </a:r>
            <a:endParaRPr sz="4800" b="1" i="0" u="none" strike="noStrike" cap="none">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p:nvPr/>
        </p:nvSpPr>
        <p:spPr>
          <a:xfrm>
            <a:off x="726905" y="2948561"/>
            <a:ext cx="5168286" cy="31085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rgbClr val="000000"/>
                </a:solidFill>
                <a:latin typeface="Calibri"/>
                <a:ea typeface="Calibri"/>
                <a:cs typeface="Calibri"/>
                <a:sym typeface="Calibri"/>
              </a:rPr>
              <a:t>1. What percentage of the children in the City of Rochester live in poverty?</a:t>
            </a:r>
            <a:endParaRPr sz="1400"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10%</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23%</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33%</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50%</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60%</a:t>
            </a:r>
            <a:endParaRPr sz="1400" b="0" i="0" u="none" strike="noStrike" cap="none" dirty="0">
              <a:solidFill>
                <a:srgbClr val="02769A"/>
              </a:solidFill>
              <a:latin typeface="Calibri"/>
              <a:ea typeface="Calibri"/>
              <a:cs typeface="Calibri"/>
              <a:sym typeface="Calibri"/>
            </a:endParaRPr>
          </a:p>
          <a:p>
            <a:pPr marL="0" marR="0" lvl="0" indent="0" algn="l" rtl="0">
              <a:spcBef>
                <a:spcPts val="0"/>
              </a:spcBef>
              <a:spcAft>
                <a:spcPts val="0"/>
              </a:spcAft>
              <a:buNone/>
            </a:pPr>
            <a:r>
              <a:rPr lang="en-US" sz="1400" dirty="0">
                <a:solidFill>
                  <a:schemeClr val="dk1"/>
                </a:solidFill>
                <a:latin typeface="Calibri"/>
                <a:ea typeface="Calibri"/>
                <a:cs typeface="Calibri"/>
                <a:sym typeface="Calibri"/>
              </a:rPr>
              <a:t/>
            </a:r>
            <a:br>
              <a:rPr lang="en-US" sz="1400" dirty="0">
                <a:solidFill>
                  <a:schemeClr val="dk1"/>
                </a:solidFill>
                <a:latin typeface="Calibri"/>
                <a:ea typeface="Calibri"/>
                <a:cs typeface="Calibri"/>
                <a:sym typeface="Calibri"/>
              </a:rPr>
            </a:br>
            <a:r>
              <a:rPr lang="en-US" sz="1400" dirty="0">
                <a:solidFill>
                  <a:schemeClr val="dk1"/>
                </a:solidFill>
                <a:latin typeface="Calibri"/>
                <a:ea typeface="Calibri"/>
                <a:cs typeface="Calibri"/>
                <a:sym typeface="Calibri"/>
              </a:rPr>
              <a:t>2. </a:t>
            </a:r>
            <a:r>
              <a:rPr lang="en-US" sz="1400" dirty="0">
                <a:solidFill>
                  <a:srgbClr val="000000"/>
                </a:solidFill>
                <a:latin typeface="Calibri"/>
                <a:ea typeface="Calibri"/>
                <a:cs typeface="Calibri"/>
                <a:sym typeface="Calibri"/>
              </a:rPr>
              <a:t>What percentage of RCSD students graduate from high school?</a:t>
            </a:r>
            <a:endParaRPr sz="1400"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23%</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51%</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65%</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78%</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82</a:t>
            </a:r>
            <a:endParaRPr sz="1400" b="0" i="0" u="none" strike="noStrike" cap="none" dirty="0">
              <a:solidFill>
                <a:schemeClr val="dk1"/>
              </a:solidFill>
              <a:latin typeface="Calibri"/>
              <a:ea typeface="Calibri"/>
              <a:cs typeface="Calibri"/>
              <a:sym typeface="Calibri"/>
            </a:endParaRPr>
          </a:p>
        </p:txBody>
      </p:sp>
      <p:sp>
        <p:nvSpPr>
          <p:cNvPr id="134" name="Google Shape;134;p17"/>
          <p:cNvSpPr/>
          <p:nvPr/>
        </p:nvSpPr>
        <p:spPr>
          <a:xfrm>
            <a:off x="6096000" y="2456118"/>
            <a:ext cx="6096000" cy="36009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smtClean="0">
                <a:solidFill>
                  <a:schemeClr val="dk1"/>
                </a:solidFill>
                <a:latin typeface="Calibri"/>
                <a:ea typeface="Calibri"/>
                <a:cs typeface="Calibri"/>
                <a:sym typeface="Calibri"/>
              </a:rPr>
              <a:t>3. </a:t>
            </a:r>
            <a:r>
              <a:rPr lang="en-US" sz="1400" dirty="0" smtClean="0">
                <a:solidFill>
                  <a:srgbClr val="000000"/>
                </a:solidFill>
                <a:latin typeface="Calibri"/>
                <a:ea typeface="Calibri"/>
                <a:cs typeface="Calibri"/>
                <a:sym typeface="Calibri"/>
              </a:rPr>
              <a:t>True </a:t>
            </a:r>
            <a:r>
              <a:rPr lang="en-US" sz="1400" dirty="0">
                <a:solidFill>
                  <a:srgbClr val="000000"/>
                </a:solidFill>
                <a:latin typeface="Calibri"/>
                <a:ea typeface="Calibri"/>
                <a:cs typeface="Calibri"/>
                <a:sym typeface="Calibri"/>
              </a:rPr>
              <a:t>or False:  Greater Rochester’s childhood poverty rate now ranks No. 1 among cities in comparably sized metro areas according to the RMAPI Poverty Report.</a:t>
            </a:r>
            <a:endParaRPr sz="1400" dirty="0">
              <a:solidFill>
                <a:srgbClr val="02769A"/>
              </a:solidFill>
              <a:latin typeface="Calibri"/>
              <a:ea typeface="Calibri"/>
              <a:cs typeface="Calibri"/>
              <a:sym typeface="Calibri"/>
            </a:endParaRPr>
          </a:p>
          <a:p>
            <a:pPr marL="0" marR="0" lvl="0" indent="0" algn="l" rtl="0">
              <a:spcBef>
                <a:spcPts val="0"/>
              </a:spcBef>
              <a:spcAft>
                <a:spcPts val="0"/>
              </a:spcAft>
              <a:buNone/>
            </a:pPr>
            <a:endParaRPr sz="14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dirty="0" smtClean="0">
                <a:latin typeface="Calibri"/>
                <a:ea typeface="Calibri"/>
                <a:cs typeface="Calibri"/>
                <a:sym typeface="Calibri"/>
              </a:rPr>
              <a:t>4. </a:t>
            </a:r>
            <a:r>
              <a:rPr lang="en-US" sz="1400" dirty="0" smtClean="0">
                <a:solidFill>
                  <a:srgbClr val="000000"/>
                </a:solidFill>
                <a:latin typeface="Calibri"/>
                <a:ea typeface="Calibri"/>
                <a:cs typeface="Calibri"/>
                <a:sym typeface="Calibri"/>
              </a:rPr>
              <a:t>True </a:t>
            </a:r>
            <a:r>
              <a:rPr lang="en-US" sz="1400" dirty="0">
                <a:solidFill>
                  <a:srgbClr val="000000"/>
                </a:solidFill>
                <a:latin typeface="Calibri"/>
                <a:ea typeface="Calibri"/>
                <a:cs typeface="Calibri"/>
                <a:sym typeface="Calibri"/>
              </a:rPr>
              <a:t>or False: Poverty is found exclusively in the city of Rochester.</a:t>
            </a:r>
            <a:endParaRPr sz="1400" dirty="0">
              <a:solidFill>
                <a:srgbClr val="02769A"/>
              </a:solidFill>
              <a:latin typeface="Calibri"/>
              <a:ea typeface="Calibri"/>
              <a:cs typeface="Calibri"/>
              <a:sym typeface="Calibri"/>
            </a:endParaRPr>
          </a:p>
          <a:p>
            <a:pPr marL="0" marR="0" lvl="0" indent="0" algn="l" rtl="0">
              <a:spcBef>
                <a:spcPts val="0"/>
              </a:spcBef>
              <a:spcAft>
                <a:spcPts val="0"/>
              </a:spcAft>
              <a:buNone/>
            </a:pPr>
            <a:endParaRPr sz="1400" dirty="0">
              <a:solidFill>
                <a:srgbClr val="000000"/>
              </a:solidFill>
              <a:latin typeface="Calibri"/>
              <a:ea typeface="Calibri"/>
              <a:cs typeface="Calibri"/>
              <a:sym typeface="Calibri"/>
            </a:endParaRPr>
          </a:p>
          <a:p>
            <a:pPr marL="0" marR="0" lvl="0" indent="0" algn="l" rtl="0">
              <a:spcBef>
                <a:spcPts val="0"/>
              </a:spcBef>
              <a:spcAft>
                <a:spcPts val="0"/>
              </a:spcAft>
              <a:buNone/>
            </a:pPr>
            <a:r>
              <a:rPr lang="en-US" sz="1400" dirty="0">
                <a:solidFill>
                  <a:srgbClr val="000000"/>
                </a:solidFill>
                <a:latin typeface="Calibri"/>
                <a:ea typeface="Calibri"/>
                <a:cs typeface="Calibri"/>
                <a:sym typeface="Calibri"/>
              </a:rPr>
              <a:t>5. What percentage of RCSD 3</a:t>
            </a:r>
            <a:r>
              <a:rPr lang="en-US" sz="1400" baseline="30000" dirty="0">
                <a:solidFill>
                  <a:srgbClr val="000000"/>
                </a:solidFill>
                <a:latin typeface="Calibri"/>
                <a:ea typeface="Calibri"/>
                <a:cs typeface="Calibri"/>
                <a:sym typeface="Calibri"/>
              </a:rPr>
              <a:t>rd</a:t>
            </a:r>
            <a:r>
              <a:rPr lang="en-US" sz="1400" dirty="0">
                <a:solidFill>
                  <a:srgbClr val="000000"/>
                </a:solidFill>
                <a:latin typeface="Calibri"/>
                <a:ea typeface="Calibri"/>
                <a:cs typeface="Calibri"/>
                <a:sym typeface="Calibri"/>
              </a:rPr>
              <a:t> grade students scored 1 or 2 (not proficient) on the New York state assessments for ELA and Math?</a:t>
            </a:r>
            <a:endParaRPr sz="1400"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20%</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60%</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7%</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15%</a:t>
            </a:r>
            <a:endParaRPr sz="1400" b="0" i="0" u="none" strike="noStrike" cap="none" dirty="0">
              <a:solidFill>
                <a:srgbClr val="02769A"/>
              </a:solidFill>
              <a:latin typeface="Calibri"/>
              <a:ea typeface="Calibri"/>
              <a:cs typeface="Calibri"/>
              <a:sym typeface="Calibri"/>
            </a:endParaRPr>
          </a:p>
          <a:p>
            <a:pPr marL="742950" marR="0" lvl="1" indent="-285750" algn="l" rtl="0">
              <a:spcBef>
                <a:spcPts val="0"/>
              </a:spcBef>
              <a:spcAft>
                <a:spcPts val="0"/>
              </a:spcAft>
              <a:buClr>
                <a:srgbClr val="000000"/>
              </a:buClr>
              <a:buSzPts val="1400"/>
              <a:buFont typeface="Calibri"/>
              <a:buAutoNum type="arabicPeriod"/>
            </a:pPr>
            <a:r>
              <a:rPr lang="en-US" sz="1400" b="0" i="0" u="none" strike="noStrike" cap="none" dirty="0">
                <a:solidFill>
                  <a:srgbClr val="000000"/>
                </a:solidFill>
                <a:latin typeface="Calibri"/>
                <a:ea typeface="Calibri"/>
                <a:cs typeface="Calibri"/>
                <a:sym typeface="Calibri"/>
              </a:rPr>
              <a:t>80%</a:t>
            </a:r>
            <a:endParaRPr sz="1400" b="0" i="0" u="none" strike="noStrike" cap="none" dirty="0">
              <a:solidFill>
                <a:srgbClr val="02769A"/>
              </a:solidFill>
              <a:latin typeface="Calibri"/>
              <a:ea typeface="Calibri"/>
              <a:cs typeface="Calibri"/>
              <a:sym typeface="Calibri"/>
            </a:endParaRPr>
          </a:p>
          <a:p>
            <a:pPr marL="0" marR="0" lvl="0" indent="0" algn="l" rtl="0">
              <a:spcBef>
                <a:spcPts val="0"/>
              </a:spcBef>
              <a:spcAft>
                <a:spcPts val="0"/>
              </a:spcAft>
              <a:buNone/>
            </a:pPr>
            <a:r>
              <a:rPr lang="en-US" sz="1400" dirty="0">
                <a:solidFill>
                  <a:schemeClr val="dk1"/>
                </a:solidFill>
                <a:latin typeface="Calibri"/>
                <a:ea typeface="Calibri"/>
                <a:cs typeface="Calibri"/>
                <a:sym typeface="Calibri"/>
              </a:rPr>
              <a:t/>
            </a:r>
            <a:br>
              <a:rPr lang="en-US" sz="1400" dirty="0">
                <a:solidFill>
                  <a:schemeClr val="dk1"/>
                </a:solidFill>
                <a:latin typeface="Calibri"/>
                <a:ea typeface="Calibri"/>
                <a:cs typeface="Calibri"/>
                <a:sym typeface="Calibri"/>
              </a:rPr>
            </a:br>
            <a:r>
              <a:rPr lang="en-US" sz="1400" dirty="0">
                <a:solidFill>
                  <a:schemeClr val="dk1"/>
                </a:solidFill>
                <a:latin typeface="Calibri"/>
                <a:ea typeface="Calibri"/>
                <a:cs typeface="Calibri"/>
                <a:sym typeface="Calibri"/>
              </a:rPr>
              <a:t>6. </a:t>
            </a:r>
            <a:r>
              <a:rPr lang="en-US" sz="1400" dirty="0">
                <a:solidFill>
                  <a:srgbClr val="000000"/>
                </a:solidFill>
                <a:latin typeface="Calibri"/>
                <a:ea typeface="Calibri"/>
                <a:cs typeface="Calibri"/>
                <a:sym typeface="Calibri"/>
              </a:rPr>
              <a:t>True or False:  Children can develop a resilient mindset through education and supportive adult role models. </a:t>
            </a:r>
            <a:endParaRPr sz="1400" dirty="0">
              <a:solidFill>
                <a:srgbClr val="02769A"/>
              </a:solidFill>
              <a:latin typeface="Calibri"/>
              <a:ea typeface="Calibri"/>
              <a:cs typeface="Calibri"/>
              <a:sym typeface="Calibri"/>
            </a:endParaRPr>
          </a:p>
        </p:txBody>
      </p:sp>
      <p:sp>
        <p:nvSpPr>
          <p:cNvPr id="137" name="Google Shape;137;p17"/>
          <p:cNvSpPr/>
          <p:nvPr/>
        </p:nvSpPr>
        <p:spPr>
          <a:xfrm>
            <a:off x="726905" y="2397911"/>
            <a:ext cx="2449581"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Poverty in Rochester:</a:t>
            </a:r>
            <a:endParaRPr sz="2000" b="1">
              <a:solidFill>
                <a:schemeClr val="dk1"/>
              </a:solidFill>
              <a:latin typeface="Calibri"/>
              <a:ea typeface="Calibri"/>
              <a:cs typeface="Calibri"/>
              <a:sym typeface="Calibri"/>
            </a:endParaRPr>
          </a:p>
        </p:txBody>
      </p:sp>
      <p:sp>
        <p:nvSpPr>
          <p:cNvPr id="138" name="Google Shape;138;p17"/>
          <p:cNvSpPr txBox="1">
            <a:spLocks noGrp="1"/>
          </p:cNvSpPr>
          <p:nvPr>
            <p:ph type="title"/>
          </p:nvPr>
        </p:nvSpPr>
        <p:spPr>
          <a:xfrm>
            <a:off x="1097280" y="286603"/>
            <a:ext cx="10058400" cy="145075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b="1" dirty="0" smtClean="0">
                <a:solidFill>
                  <a:schemeClr val="lt1"/>
                </a:solidFill>
                <a:latin typeface="Calibri"/>
                <a:ea typeface="Calibri"/>
                <a:cs typeface="Calibri"/>
                <a:sym typeface="Calibri"/>
              </a:rPr>
              <a:t>Poverty – </a:t>
            </a:r>
            <a:r>
              <a:rPr lang="en-US" b="1" dirty="0">
                <a:solidFill>
                  <a:schemeClr val="lt1"/>
                </a:solidFill>
                <a:latin typeface="Calibri"/>
                <a:ea typeface="Calibri"/>
                <a:cs typeface="Calibri"/>
                <a:sym typeface="Calibri"/>
              </a:rPr>
              <a:t>A Quiz</a:t>
            </a:r>
            <a:endParaRPr b="1" dirty="0">
              <a:solidFill>
                <a:srgbClr val="FFFF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9"/>
          <p:cNvSpPr txBox="1">
            <a:spLocks noGrp="1"/>
          </p:cNvSpPr>
          <p:nvPr>
            <p:ph type="body" idx="1"/>
          </p:nvPr>
        </p:nvSpPr>
        <p:spPr>
          <a:xfrm>
            <a:off x="533400" y="1737360"/>
            <a:ext cx="11394017" cy="4434840"/>
          </a:xfrm>
          <a:prstGeom prst="rect">
            <a:avLst/>
          </a:prstGeom>
          <a:noFill/>
          <a:ln>
            <a:noFill/>
          </a:ln>
        </p:spPr>
        <p:txBody>
          <a:bodyPr spcFirstLastPara="1" wrap="square" lIns="0" tIns="45700" rIns="0" bIns="45700" anchor="t" anchorCtr="0">
            <a:noAutofit/>
          </a:bodyPr>
          <a:lstStyle/>
          <a:p>
            <a:pPr marL="0" lvl="0" indent="0" rtl="0">
              <a:lnSpc>
                <a:spcPct val="90000"/>
              </a:lnSpc>
              <a:spcBef>
                <a:spcPts val="0"/>
              </a:spcBef>
              <a:spcAft>
                <a:spcPts val="0"/>
              </a:spcAft>
              <a:buSzPts val="2400"/>
              <a:buNone/>
            </a:pPr>
            <a:r>
              <a:rPr lang="en-US" sz="2400" dirty="0">
                <a:solidFill>
                  <a:schemeClr val="tx1"/>
                </a:solidFill>
              </a:rPr>
              <a:t>Trauma effects the “cross-talk” between the brain’s hemispheres </a:t>
            </a:r>
            <a:endParaRPr sz="2400" dirty="0">
              <a:solidFill>
                <a:schemeClr val="tx1"/>
              </a:solidFill>
            </a:endParaRPr>
          </a:p>
          <a:p>
            <a:pPr marL="0" lvl="0" indent="0" rtl="0">
              <a:lnSpc>
                <a:spcPct val="90000"/>
              </a:lnSpc>
              <a:spcBef>
                <a:spcPts val="0"/>
              </a:spcBef>
              <a:spcAft>
                <a:spcPts val="0"/>
              </a:spcAft>
              <a:buSzPts val="2400"/>
              <a:buNone/>
            </a:pPr>
            <a:r>
              <a:rPr lang="en-US" sz="2400" dirty="0">
                <a:solidFill>
                  <a:schemeClr val="tx1"/>
                </a:solidFill>
              </a:rPr>
              <a:t>and development of prefrontal cortex which may affect:</a:t>
            </a:r>
            <a:endParaRPr sz="2400" dirty="0">
              <a:solidFill>
                <a:schemeClr val="tx1"/>
              </a:solidFill>
            </a:endParaRPr>
          </a:p>
          <a:p>
            <a:pPr marL="0" lvl="0" indent="0" algn="l" rtl="0">
              <a:lnSpc>
                <a:spcPct val="90000"/>
              </a:lnSpc>
              <a:spcBef>
                <a:spcPts val="0"/>
              </a:spcBef>
              <a:spcAft>
                <a:spcPts val="0"/>
              </a:spcAft>
              <a:buNone/>
            </a:pPr>
            <a:endParaRPr sz="2400" dirty="0">
              <a:solidFill>
                <a:schemeClr val="tx1"/>
              </a:solidFill>
            </a:endParaRPr>
          </a:p>
          <a:p>
            <a:pPr marL="419100">
              <a:spcBef>
                <a:spcPts val="0"/>
              </a:spcBef>
              <a:buSzPts val="2400"/>
              <a:buFont typeface="Wingdings" panose="05000000000000000000" pitchFamily="2" charset="2"/>
              <a:buChar char="v"/>
            </a:pPr>
            <a:r>
              <a:rPr lang="en-US" sz="2400" dirty="0">
                <a:solidFill>
                  <a:schemeClr val="tx1"/>
                </a:solidFill>
              </a:rPr>
              <a:t>- management of fears, anxieties, and </a:t>
            </a:r>
            <a:r>
              <a:rPr lang="en-US" sz="2400" dirty="0" smtClean="0">
                <a:solidFill>
                  <a:schemeClr val="tx1"/>
                </a:solidFill>
              </a:rPr>
              <a:t>aggression</a:t>
            </a:r>
          </a:p>
          <a:p>
            <a:pPr marL="419100">
              <a:spcBef>
                <a:spcPts val="0"/>
              </a:spcBef>
              <a:buSzPts val="2400"/>
              <a:buFont typeface="Wingdings" panose="05000000000000000000" pitchFamily="2" charset="2"/>
              <a:buChar char="v"/>
            </a:pPr>
            <a:endParaRPr sz="2400" dirty="0">
              <a:solidFill>
                <a:schemeClr val="tx1"/>
              </a:solidFill>
            </a:endParaRPr>
          </a:p>
          <a:p>
            <a:pPr marL="419100">
              <a:spcBef>
                <a:spcPts val="0"/>
              </a:spcBef>
              <a:buSzPts val="2400"/>
              <a:buFont typeface="Wingdings" panose="05000000000000000000" pitchFamily="2" charset="2"/>
              <a:buChar char="v"/>
            </a:pPr>
            <a:r>
              <a:rPr lang="en-US" sz="2400" dirty="0">
                <a:solidFill>
                  <a:schemeClr val="tx1"/>
                </a:solidFill>
              </a:rPr>
              <a:t>- sense of safety and </a:t>
            </a:r>
            <a:r>
              <a:rPr lang="en-US" sz="2400" dirty="0" smtClean="0">
                <a:solidFill>
                  <a:schemeClr val="tx1"/>
                </a:solidFill>
              </a:rPr>
              <a:t>protection; realistic </a:t>
            </a:r>
            <a:r>
              <a:rPr lang="en-US" sz="2400" dirty="0">
                <a:solidFill>
                  <a:schemeClr val="tx1"/>
                </a:solidFill>
              </a:rPr>
              <a:t>appraisal of danger and safety  </a:t>
            </a:r>
            <a:endParaRPr lang="en-US" sz="2400" dirty="0" smtClean="0">
              <a:solidFill>
                <a:schemeClr val="tx1"/>
              </a:solidFill>
            </a:endParaRPr>
          </a:p>
          <a:p>
            <a:pPr marL="419100">
              <a:spcBef>
                <a:spcPts val="0"/>
              </a:spcBef>
              <a:buSzPts val="2400"/>
              <a:buFont typeface="Wingdings" panose="05000000000000000000" pitchFamily="2" charset="2"/>
              <a:buChar char="v"/>
            </a:pPr>
            <a:endParaRPr sz="2400" dirty="0">
              <a:solidFill>
                <a:schemeClr val="tx1"/>
              </a:solidFill>
            </a:endParaRPr>
          </a:p>
          <a:p>
            <a:pPr marL="419100">
              <a:spcBef>
                <a:spcPts val="0"/>
              </a:spcBef>
              <a:buSzPts val="2400"/>
              <a:buFont typeface="Wingdings" panose="05000000000000000000" pitchFamily="2" charset="2"/>
              <a:buChar char="v"/>
            </a:pPr>
            <a:r>
              <a:rPr lang="en-US" sz="2400" dirty="0">
                <a:solidFill>
                  <a:schemeClr val="tx1"/>
                </a:solidFill>
              </a:rPr>
              <a:t>- ability to sustain attention for learning and problem </a:t>
            </a:r>
            <a:r>
              <a:rPr lang="en-US" sz="2400" dirty="0" smtClean="0">
                <a:solidFill>
                  <a:schemeClr val="tx1"/>
                </a:solidFill>
              </a:rPr>
              <a:t>solving</a:t>
            </a:r>
          </a:p>
          <a:p>
            <a:pPr marL="419100">
              <a:spcBef>
                <a:spcPts val="0"/>
              </a:spcBef>
              <a:buSzPts val="2400"/>
              <a:buFont typeface="Wingdings" panose="05000000000000000000" pitchFamily="2" charset="2"/>
              <a:buChar char="v"/>
            </a:pPr>
            <a:endParaRPr sz="2400" dirty="0">
              <a:solidFill>
                <a:schemeClr val="tx1"/>
              </a:solidFill>
            </a:endParaRPr>
          </a:p>
          <a:p>
            <a:pPr marL="419100">
              <a:spcBef>
                <a:spcPts val="0"/>
              </a:spcBef>
              <a:buSzPts val="2400"/>
              <a:buFont typeface="Wingdings" panose="05000000000000000000" pitchFamily="2" charset="2"/>
              <a:buChar char="v"/>
            </a:pPr>
            <a:r>
              <a:rPr lang="en-US" sz="2400" dirty="0">
                <a:solidFill>
                  <a:schemeClr val="tx1"/>
                </a:solidFill>
              </a:rPr>
              <a:t>- control of impulses and understanding of consequences of behavior</a:t>
            </a:r>
            <a:r>
              <a:rPr lang="en-US" sz="2400" i="1" dirty="0">
                <a:solidFill>
                  <a:schemeClr val="tx1"/>
                </a:solidFill>
              </a:rPr>
              <a:t> </a:t>
            </a:r>
            <a:endParaRPr lang="en-US" sz="2400" i="1" dirty="0" smtClean="0">
              <a:solidFill>
                <a:schemeClr val="tx1"/>
              </a:solidFill>
            </a:endParaRPr>
          </a:p>
          <a:p>
            <a:pPr marL="419100">
              <a:spcBef>
                <a:spcPts val="0"/>
              </a:spcBef>
              <a:buSzPts val="2400"/>
              <a:buFont typeface="Wingdings" panose="05000000000000000000" pitchFamily="2" charset="2"/>
              <a:buChar char="v"/>
            </a:pPr>
            <a:endParaRPr sz="2400" dirty="0">
              <a:solidFill>
                <a:schemeClr val="tx1"/>
              </a:solidFill>
            </a:endParaRPr>
          </a:p>
          <a:p>
            <a:pPr marL="419100">
              <a:spcBef>
                <a:spcPts val="0"/>
              </a:spcBef>
              <a:buSzPts val="2400"/>
              <a:buFont typeface="Wingdings" panose="05000000000000000000" pitchFamily="2" charset="2"/>
              <a:buChar char="v"/>
            </a:pPr>
            <a:r>
              <a:rPr lang="en-US" sz="2400" dirty="0">
                <a:solidFill>
                  <a:schemeClr val="tx1"/>
                </a:solidFill>
              </a:rPr>
              <a:t>- obtainment of long-term goals</a:t>
            </a:r>
            <a:endParaRPr sz="2400" dirty="0">
              <a:solidFill>
                <a:schemeClr val="tx1"/>
              </a:solidFill>
            </a:endParaRPr>
          </a:p>
          <a:p>
            <a:pPr marL="0" lvl="0" indent="0" algn="l" rtl="0">
              <a:lnSpc>
                <a:spcPct val="90000"/>
              </a:lnSpc>
              <a:spcBef>
                <a:spcPts val="1400"/>
              </a:spcBef>
              <a:spcAft>
                <a:spcPts val="0"/>
              </a:spcAft>
              <a:buSzPts val="2400"/>
              <a:buNone/>
            </a:pPr>
            <a:endParaRPr sz="2400" dirty="0"/>
          </a:p>
          <a:p>
            <a:pPr marL="91440" lvl="0" indent="0" algn="l" rtl="0">
              <a:lnSpc>
                <a:spcPct val="90000"/>
              </a:lnSpc>
              <a:spcBef>
                <a:spcPts val="1400"/>
              </a:spcBef>
              <a:spcAft>
                <a:spcPts val="0"/>
              </a:spcAft>
              <a:buSzPts val="2800"/>
              <a:buNone/>
            </a:pPr>
            <a:endParaRPr sz="2800" dirty="0"/>
          </a:p>
        </p:txBody>
      </p:sp>
      <p:sp>
        <p:nvSpPr>
          <p:cNvPr id="388" name="Google Shape;388;p4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2000">
                <a:solidFill>
                  <a:schemeClr val="dk1"/>
                </a:solidFill>
                <a:latin typeface="Cambria"/>
                <a:ea typeface="Cambria"/>
                <a:cs typeface="Cambria"/>
                <a:sym typeface="Cambria"/>
              </a:rPr>
              <a:t>40</a:t>
            </a:fld>
            <a:endParaRPr sz="2000">
              <a:solidFill>
                <a:schemeClr val="dk1"/>
              </a:solidFill>
              <a:latin typeface="Cambria"/>
              <a:ea typeface="Cambria"/>
              <a:cs typeface="Cambria"/>
              <a:sym typeface="Cambria"/>
            </a:endParaRPr>
          </a:p>
        </p:txBody>
      </p:sp>
      <p:sp>
        <p:nvSpPr>
          <p:cNvPr id="389" name="Google Shape;389;p4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390" name="Google Shape;390;p49"/>
          <p:cNvSpPr txBox="1"/>
          <p:nvPr/>
        </p:nvSpPr>
        <p:spPr>
          <a:xfrm>
            <a:off x="1097280" y="137789"/>
            <a:ext cx="10058400" cy="1450757"/>
          </a:xfrm>
          <a:prstGeom prst="rect">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Trauma – What is the Impact?</a:t>
            </a:r>
            <a:endParaRPr sz="4800" b="1">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0"/>
          <p:cNvSpPr txBox="1"/>
          <p:nvPr/>
        </p:nvSpPr>
        <p:spPr>
          <a:xfrm>
            <a:off x="457200" y="1990164"/>
            <a:ext cx="11277480" cy="31467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90000"/>
              </a:lnSpc>
              <a:spcBef>
                <a:spcPts val="1400"/>
              </a:spcBef>
              <a:spcAft>
                <a:spcPts val="0"/>
              </a:spcAft>
              <a:buClr>
                <a:srgbClr val="3F3F3F"/>
              </a:buClr>
              <a:buSzPts val="2000"/>
              <a:buFont typeface="Calibri"/>
              <a:buAutoNum type="arabicPeriod"/>
            </a:pPr>
            <a:r>
              <a:rPr lang="en-US" sz="2400" b="1" dirty="0">
                <a:solidFill>
                  <a:schemeClr val="tx1"/>
                </a:solidFill>
                <a:latin typeface="Calibri"/>
                <a:ea typeface="Calibri"/>
                <a:cs typeface="Calibri"/>
                <a:sym typeface="Calibri"/>
              </a:rPr>
              <a:t>Social Competence</a:t>
            </a:r>
            <a:r>
              <a:rPr lang="en-US" sz="2400" dirty="0">
                <a:solidFill>
                  <a:schemeClr val="tx1"/>
                </a:solidFill>
                <a:latin typeface="Calibri"/>
                <a:ea typeface="Calibri"/>
                <a:cs typeface="Calibri"/>
                <a:sym typeface="Calibri"/>
              </a:rPr>
              <a:t> - Resilient children are empathic, caring, flexible, and responsive in social situations</a:t>
            </a:r>
            <a:r>
              <a:rPr lang="en-US" sz="2400" dirty="0" smtClean="0">
                <a:solidFill>
                  <a:schemeClr val="tx1"/>
                </a:solidFill>
                <a:latin typeface="Calibri"/>
                <a:ea typeface="Calibri"/>
                <a:cs typeface="Calibri"/>
                <a:sym typeface="Calibri"/>
              </a:rPr>
              <a:t>.</a:t>
            </a:r>
          </a:p>
          <a:p>
            <a:pPr marL="457200" marR="0" lvl="0" indent="-355600" algn="l" rtl="0">
              <a:lnSpc>
                <a:spcPct val="90000"/>
              </a:lnSpc>
              <a:spcBef>
                <a:spcPts val="1400"/>
              </a:spcBef>
              <a:spcAft>
                <a:spcPts val="0"/>
              </a:spcAft>
              <a:buClr>
                <a:srgbClr val="3F3F3F"/>
              </a:buClr>
              <a:buSzPts val="2000"/>
              <a:buFont typeface="Calibri"/>
              <a:buAutoNum type="arabicPeriod"/>
            </a:pPr>
            <a:endParaRPr sz="2400" dirty="0">
              <a:solidFill>
                <a:schemeClr val="tx1"/>
              </a:solidFill>
              <a:latin typeface="Calibri"/>
              <a:ea typeface="Calibri"/>
              <a:cs typeface="Calibri"/>
              <a:sym typeface="Calibri"/>
            </a:endParaRPr>
          </a:p>
          <a:p>
            <a:pPr marL="457200" marR="0" lvl="0" indent="-355600" algn="l" rtl="0">
              <a:lnSpc>
                <a:spcPct val="90000"/>
              </a:lnSpc>
              <a:spcBef>
                <a:spcPts val="0"/>
              </a:spcBef>
              <a:spcAft>
                <a:spcPts val="0"/>
              </a:spcAft>
              <a:buClr>
                <a:srgbClr val="3F3F3F"/>
              </a:buClr>
              <a:buSzPts val="2000"/>
              <a:buFont typeface="Calibri"/>
              <a:buAutoNum type="arabicPeriod"/>
            </a:pPr>
            <a:r>
              <a:rPr lang="en-US" sz="2400" b="1" dirty="0">
                <a:solidFill>
                  <a:schemeClr val="tx1"/>
                </a:solidFill>
                <a:latin typeface="Calibri"/>
                <a:ea typeface="Calibri"/>
                <a:cs typeface="Calibri"/>
                <a:sym typeface="Calibri"/>
              </a:rPr>
              <a:t>Problem-Solving Skills </a:t>
            </a:r>
            <a:r>
              <a:rPr lang="en-US" sz="2400" dirty="0">
                <a:solidFill>
                  <a:schemeClr val="tx1"/>
                </a:solidFill>
                <a:latin typeface="Calibri"/>
                <a:ea typeface="Calibri"/>
                <a:cs typeface="Calibri"/>
                <a:sym typeface="Calibri"/>
              </a:rPr>
              <a:t>- Resilient children can find alternate solutions for cognitive and social problems and create change in frustrating situations</a:t>
            </a:r>
            <a:r>
              <a:rPr lang="en-US" sz="2400" dirty="0" smtClean="0">
                <a:solidFill>
                  <a:schemeClr val="tx1"/>
                </a:solidFill>
                <a:latin typeface="Calibri"/>
                <a:ea typeface="Calibri"/>
                <a:cs typeface="Calibri"/>
                <a:sym typeface="Calibri"/>
              </a:rPr>
              <a:t>.</a:t>
            </a:r>
          </a:p>
          <a:p>
            <a:pPr marL="457200" marR="0" lvl="0" indent="-355600" algn="l" rtl="0">
              <a:lnSpc>
                <a:spcPct val="90000"/>
              </a:lnSpc>
              <a:spcBef>
                <a:spcPts val="0"/>
              </a:spcBef>
              <a:spcAft>
                <a:spcPts val="0"/>
              </a:spcAft>
              <a:buClr>
                <a:srgbClr val="3F3F3F"/>
              </a:buClr>
              <a:buSzPts val="2000"/>
              <a:buFont typeface="Calibri"/>
              <a:buAutoNum type="arabicPeriod"/>
            </a:pPr>
            <a:endParaRPr sz="2400" dirty="0">
              <a:solidFill>
                <a:schemeClr val="tx1"/>
              </a:solidFill>
              <a:latin typeface="Calibri"/>
              <a:ea typeface="Calibri"/>
              <a:cs typeface="Calibri"/>
              <a:sym typeface="Calibri"/>
            </a:endParaRPr>
          </a:p>
          <a:p>
            <a:pPr marL="457200" marR="0" lvl="0" indent="-355600" algn="l" rtl="0">
              <a:lnSpc>
                <a:spcPct val="90000"/>
              </a:lnSpc>
              <a:spcBef>
                <a:spcPts val="0"/>
              </a:spcBef>
              <a:spcAft>
                <a:spcPts val="0"/>
              </a:spcAft>
              <a:buClr>
                <a:srgbClr val="3F3F3F"/>
              </a:buClr>
              <a:buSzPts val="2000"/>
              <a:buFont typeface="Calibri"/>
              <a:buAutoNum type="arabicPeriod"/>
            </a:pPr>
            <a:r>
              <a:rPr lang="en-US" sz="2400" b="1" dirty="0">
                <a:solidFill>
                  <a:schemeClr val="tx1"/>
                </a:solidFill>
                <a:latin typeface="Calibri"/>
                <a:ea typeface="Calibri"/>
                <a:cs typeface="Calibri"/>
                <a:sym typeface="Calibri"/>
              </a:rPr>
              <a:t>Autonomy </a:t>
            </a:r>
            <a:r>
              <a:rPr lang="en-US" sz="2400" dirty="0">
                <a:solidFill>
                  <a:schemeClr val="tx1"/>
                </a:solidFill>
                <a:latin typeface="Calibri"/>
                <a:ea typeface="Calibri"/>
                <a:cs typeface="Calibri"/>
                <a:sym typeface="Calibri"/>
              </a:rPr>
              <a:t>- Resilient children have a strong sense of power and ability to change their situation, independence, and self-esteem. </a:t>
            </a:r>
            <a:endParaRPr lang="en-US" sz="2400" dirty="0" smtClean="0">
              <a:solidFill>
                <a:schemeClr val="tx1"/>
              </a:solidFill>
              <a:latin typeface="Calibri"/>
              <a:ea typeface="Calibri"/>
              <a:cs typeface="Calibri"/>
              <a:sym typeface="Calibri"/>
            </a:endParaRPr>
          </a:p>
          <a:p>
            <a:pPr marL="457200" marR="0" lvl="0" indent="-355600" algn="l" rtl="0">
              <a:lnSpc>
                <a:spcPct val="90000"/>
              </a:lnSpc>
              <a:spcBef>
                <a:spcPts val="0"/>
              </a:spcBef>
              <a:spcAft>
                <a:spcPts val="0"/>
              </a:spcAft>
              <a:buClr>
                <a:srgbClr val="3F3F3F"/>
              </a:buClr>
              <a:buSzPts val="2000"/>
              <a:buFont typeface="Calibri"/>
              <a:buAutoNum type="arabicPeriod"/>
            </a:pPr>
            <a:endParaRPr sz="2400" dirty="0">
              <a:solidFill>
                <a:schemeClr val="tx1"/>
              </a:solidFill>
              <a:latin typeface="Calibri"/>
              <a:ea typeface="Calibri"/>
              <a:cs typeface="Calibri"/>
              <a:sym typeface="Calibri"/>
            </a:endParaRPr>
          </a:p>
          <a:p>
            <a:pPr marL="457200" marR="0" lvl="0" indent="-355600" algn="l" rtl="0">
              <a:lnSpc>
                <a:spcPct val="90000"/>
              </a:lnSpc>
              <a:spcBef>
                <a:spcPts val="0"/>
              </a:spcBef>
              <a:spcAft>
                <a:spcPts val="0"/>
              </a:spcAft>
              <a:buClr>
                <a:srgbClr val="3F3F3F"/>
              </a:buClr>
              <a:buSzPts val="2000"/>
              <a:buFont typeface="Calibri"/>
              <a:buAutoNum type="arabicPeriod"/>
            </a:pPr>
            <a:r>
              <a:rPr lang="en-US" sz="2400" b="1" dirty="0">
                <a:solidFill>
                  <a:schemeClr val="tx1"/>
                </a:solidFill>
                <a:latin typeface="Calibri"/>
                <a:ea typeface="Calibri"/>
                <a:cs typeface="Calibri"/>
                <a:sym typeface="Calibri"/>
              </a:rPr>
              <a:t>Sense of Purpose and Future</a:t>
            </a:r>
            <a:r>
              <a:rPr lang="en-US" sz="2400" dirty="0">
                <a:solidFill>
                  <a:schemeClr val="tx1"/>
                </a:solidFill>
                <a:latin typeface="Calibri"/>
                <a:ea typeface="Calibri"/>
                <a:cs typeface="Calibri"/>
                <a:sym typeface="Calibri"/>
              </a:rPr>
              <a:t> - Resilient children are goal-directed, success oriented, and have a sense of a compelling future. </a:t>
            </a:r>
            <a:endParaRPr sz="2400" dirty="0">
              <a:solidFill>
                <a:schemeClr val="tx1"/>
              </a:solidFill>
              <a:latin typeface="Calibri"/>
              <a:ea typeface="Calibri"/>
              <a:cs typeface="Calibri"/>
              <a:sym typeface="Calibri"/>
            </a:endParaRPr>
          </a:p>
        </p:txBody>
      </p:sp>
      <p:sp>
        <p:nvSpPr>
          <p:cNvPr id="396" name="Google Shape;396;p50"/>
          <p:cNvSpPr txBox="1">
            <a:spLocks noGrp="1"/>
          </p:cNvSpPr>
          <p:nvPr>
            <p:ph type="title"/>
          </p:nvPr>
        </p:nvSpPr>
        <p:spPr>
          <a:xfrm>
            <a:off x="1097280" y="286603"/>
            <a:ext cx="10058400" cy="1450757"/>
          </a:xfrm>
          <a:prstGeom prst="rect">
            <a:avLst/>
          </a:prstGeom>
          <a:solidFill>
            <a:schemeClr val="accent2"/>
          </a:solidFill>
          <a:ln>
            <a:noFill/>
          </a:ln>
          <a:effectLst>
            <a:outerShdw blurRad="44450" dist="25400" dir="2700000" algn="br" rotWithShape="0">
              <a:srgbClr val="000000">
                <a:alpha val="60000"/>
              </a:srgbClr>
            </a:outerShdw>
          </a:effectLst>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chemeClr val="lt1"/>
              </a:buClr>
              <a:buSzPts val="6600"/>
              <a:buFont typeface="Calibri"/>
              <a:buNone/>
            </a:pPr>
            <a:r>
              <a:rPr lang="en-US" sz="6600" b="1">
                <a:solidFill>
                  <a:schemeClr val="lt1"/>
                </a:solidFill>
              </a:rPr>
              <a:t>Fostering Resiliency</a:t>
            </a:r>
            <a:endParaRPr sz="6600" b="1" i="0" u="none" strike="noStrike" cap="none">
              <a:solidFill>
                <a:srgbClr val="FFFF00"/>
              </a:solidFill>
              <a:latin typeface="Calibri"/>
              <a:ea typeface="Calibri"/>
              <a:cs typeface="Calibri"/>
              <a:sym typeface="Calibri"/>
            </a:endParaRPr>
          </a:p>
        </p:txBody>
      </p:sp>
      <p:sp>
        <p:nvSpPr>
          <p:cNvPr id="397" name="Google Shape;397;p50"/>
          <p:cNvSpPr txBox="1"/>
          <p:nvPr/>
        </p:nvSpPr>
        <p:spPr>
          <a:xfrm>
            <a:off x="2336799" y="6443768"/>
            <a:ext cx="8276275" cy="41423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Fostering Resiliency in Kids by Bonnie </a:t>
            </a:r>
            <a:r>
              <a:rPr lang="en-US" dirty="0" err="1"/>
              <a:t>Benard</a:t>
            </a:r>
            <a:r>
              <a:rPr lang="en-US" dirty="0"/>
              <a:t>, August 1991</a:t>
            </a:r>
            <a:endParaRP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1"/>
          <p:cNvSpPr txBox="1"/>
          <p:nvPr/>
        </p:nvSpPr>
        <p:spPr>
          <a:xfrm>
            <a:off x="1097280" y="1990164"/>
            <a:ext cx="10637400" cy="3496200"/>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0"/>
              </a:spcBef>
              <a:spcAft>
                <a:spcPts val="0"/>
              </a:spcAft>
              <a:buNone/>
            </a:pPr>
            <a:endParaRPr sz="2000">
              <a:solidFill>
                <a:srgbClr val="3F3F3F"/>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2000"/>
              <a:buFont typeface="Calibri"/>
              <a:buNone/>
            </a:pPr>
            <a:endParaRPr sz="2000" b="1">
              <a:solidFill>
                <a:srgbClr val="3F3F3F"/>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2000"/>
              <a:buFont typeface="Calibri"/>
              <a:buNone/>
            </a:pPr>
            <a:endParaRPr sz="2000">
              <a:solidFill>
                <a:srgbClr val="3F3F3F"/>
              </a:solidFill>
              <a:latin typeface="Calibri"/>
              <a:ea typeface="Calibri"/>
              <a:cs typeface="Calibri"/>
              <a:sym typeface="Calibri"/>
            </a:endParaRPr>
          </a:p>
        </p:txBody>
      </p:sp>
      <p:sp>
        <p:nvSpPr>
          <p:cNvPr id="403" name="Google Shape;403;p51"/>
          <p:cNvSpPr txBox="1">
            <a:spLocks noGrp="1"/>
          </p:cNvSpPr>
          <p:nvPr>
            <p:ph type="title"/>
          </p:nvPr>
        </p:nvSpPr>
        <p:spPr>
          <a:xfrm>
            <a:off x="1097280" y="286603"/>
            <a:ext cx="10058400" cy="1450800"/>
          </a:xfrm>
          <a:prstGeom prst="rect">
            <a:avLst/>
          </a:prstGeom>
          <a:solidFill>
            <a:schemeClr val="accent2"/>
          </a:solidFill>
          <a:ln>
            <a:noFill/>
          </a:ln>
          <a:effectLst>
            <a:outerShdw blurRad="44450" dist="25400" dir="2700000" algn="br" rotWithShape="0">
              <a:srgbClr val="000000">
                <a:alpha val="60000"/>
              </a:srgbClr>
            </a:outerShdw>
          </a:effectLst>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chemeClr val="lt1"/>
              </a:buClr>
              <a:buSzPts val="6600"/>
              <a:buFont typeface="Calibri"/>
              <a:buNone/>
            </a:pPr>
            <a:r>
              <a:rPr lang="en-US" sz="6600" b="1" dirty="0" smtClean="0">
                <a:solidFill>
                  <a:schemeClr val="lt1"/>
                </a:solidFill>
              </a:rPr>
              <a:t>In the Classroom</a:t>
            </a:r>
            <a:endParaRPr sz="6600" b="1" i="0" u="none" strike="noStrike" cap="none" dirty="0">
              <a:solidFill>
                <a:srgbClr val="FFFF00"/>
              </a:solidFill>
              <a:latin typeface="Calibri"/>
              <a:ea typeface="Calibri"/>
              <a:cs typeface="Calibri"/>
              <a:sym typeface="Calibri"/>
            </a:endParaRPr>
          </a:p>
        </p:txBody>
      </p:sp>
      <p:graphicFrame>
        <p:nvGraphicFramePr>
          <p:cNvPr id="404" name="Google Shape;404;p51"/>
          <p:cNvGraphicFramePr/>
          <p:nvPr/>
        </p:nvGraphicFramePr>
        <p:xfrm>
          <a:off x="818650" y="1919075"/>
          <a:ext cx="10287000" cy="3687930"/>
        </p:xfrm>
        <a:graphic>
          <a:graphicData uri="http://schemas.openxmlformats.org/drawingml/2006/table">
            <a:tbl>
              <a:tblPr>
                <a:noFill/>
                <a:tableStyleId>{77E94615-E840-4161-BEF0-18D892F04A38}</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US" b="1"/>
                        <a:t>When students are behaving in a way that seems. . . </a:t>
                      </a:r>
                      <a:endParaRPr b="1"/>
                    </a:p>
                  </a:txBody>
                  <a:tcPr marL="91425" marR="91425" marT="91425" marB="91425"/>
                </a:tc>
                <a:tc>
                  <a:txBody>
                    <a:bodyPr/>
                    <a:lstStyle/>
                    <a:p>
                      <a:pPr marL="0" lvl="0" indent="0" algn="l" rtl="0">
                        <a:spcBef>
                          <a:spcPts val="0"/>
                        </a:spcBef>
                        <a:spcAft>
                          <a:spcPts val="0"/>
                        </a:spcAft>
                        <a:buNone/>
                      </a:pPr>
                      <a:r>
                        <a:rPr lang="en-US" b="1"/>
                        <a:t>They Could Have . . . </a:t>
                      </a:r>
                      <a:endParaRPr b="1"/>
                    </a:p>
                  </a:txBody>
                  <a:tcPr marL="91425" marR="91425" marT="91425" marB="91425"/>
                </a:tc>
                <a:tc>
                  <a:txBody>
                    <a:bodyPr/>
                    <a:lstStyle/>
                    <a:p>
                      <a:pPr marL="0" lvl="0" indent="0" algn="l" rtl="0">
                        <a:spcBef>
                          <a:spcPts val="0"/>
                        </a:spcBef>
                        <a:spcAft>
                          <a:spcPts val="0"/>
                        </a:spcAft>
                        <a:buNone/>
                      </a:pPr>
                      <a:r>
                        <a:rPr lang="en-US" b="1"/>
                        <a:t>If So . . . </a:t>
                      </a:r>
                      <a:endParaRPr b="1"/>
                    </a:p>
                  </a:txBody>
                  <a:tcPr marL="91425" marR="91425" marT="91425" marB="91425"/>
                </a:tc>
                <a:extLst>
                  <a:ext uri="{0D108BD9-81ED-4DB2-BD59-A6C34878D82A}">
                    <a16:rowId xmlns:a16="http://schemas.microsoft.com/office/drawing/2014/main" val="10000"/>
                  </a:ext>
                </a:extLst>
              </a:tr>
              <a:tr h="381000">
                <a:tc rowSpan="4">
                  <a:txBody>
                    <a:bodyPr/>
                    <a:lstStyle/>
                    <a:p>
                      <a:pPr marL="0" lvl="0" indent="0" algn="l" rtl="0">
                        <a:spcBef>
                          <a:spcPts val="0"/>
                        </a:spcBef>
                        <a:spcAft>
                          <a:spcPts val="0"/>
                        </a:spcAft>
                        <a:buNone/>
                      </a:pPr>
                      <a:r>
                        <a:rPr lang="en-US"/>
                        <a:t>Manipulative, bossy, dramatic, aggressive, attention-seeking, oppositional, indifferent, passive-aggressive, distracted, disinterested, pleasing</a:t>
                      </a:r>
                      <a:endParaRPr/>
                    </a:p>
                  </a:txBody>
                  <a:tcPr marL="91425" marR="91425" marT="91425" marB="91425"/>
                </a:tc>
                <a:tc>
                  <a:txBody>
                    <a:bodyPr/>
                    <a:lstStyle/>
                    <a:p>
                      <a:pPr marL="0" lvl="0" indent="0" algn="l" rtl="0">
                        <a:spcBef>
                          <a:spcPts val="0"/>
                        </a:spcBef>
                        <a:spcAft>
                          <a:spcPts val="0"/>
                        </a:spcAft>
                        <a:buNone/>
                      </a:pPr>
                      <a:r>
                        <a:rPr lang="en-US" b="1"/>
                        <a:t>Emotional Needs</a:t>
                      </a:r>
                      <a:r>
                        <a:rPr lang="en-US"/>
                        <a:t>: the need to regulate their feelings and responses</a:t>
                      </a:r>
                      <a:endParaRPr/>
                    </a:p>
                  </a:txBody>
                  <a:tcPr marL="91425" marR="91425" marT="91425" marB="91425"/>
                </a:tc>
                <a:tc>
                  <a:txBody>
                    <a:bodyPr/>
                    <a:lstStyle/>
                    <a:p>
                      <a:pPr marL="0" lvl="0" indent="0" algn="l" rtl="0">
                        <a:spcBef>
                          <a:spcPts val="0"/>
                        </a:spcBef>
                        <a:spcAft>
                          <a:spcPts val="0"/>
                        </a:spcAft>
                        <a:buNone/>
                      </a:pPr>
                      <a:r>
                        <a:rPr lang="en-US"/>
                        <a:t>Provide a safe break. Give students a brain tool (stress ball) to help get them back in thinking brain.</a:t>
                      </a:r>
                      <a:endParaRPr/>
                    </a:p>
                  </a:txBody>
                  <a:tcPr marL="91425" marR="91425" marT="91425" marB="91425"/>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l" rtl="0">
                        <a:spcBef>
                          <a:spcPts val="0"/>
                        </a:spcBef>
                        <a:spcAft>
                          <a:spcPts val="0"/>
                        </a:spcAft>
                        <a:buNone/>
                      </a:pPr>
                      <a:r>
                        <a:rPr lang="en-US" b="1"/>
                        <a:t>Relationship Needs</a:t>
                      </a:r>
                      <a:r>
                        <a:rPr lang="en-US"/>
                        <a:t>: the need to connect with fellow human beings</a:t>
                      </a:r>
                      <a:endParaRPr/>
                    </a:p>
                  </a:txBody>
                  <a:tcPr marL="91425" marR="91425" marT="91425" marB="91425"/>
                </a:tc>
                <a:tc>
                  <a:txBody>
                    <a:bodyPr/>
                    <a:lstStyle/>
                    <a:p>
                      <a:pPr marL="0" lvl="0" indent="0" algn="l" rtl="0">
                        <a:spcBef>
                          <a:spcPts val="0"/>
                        </a:spcBef>
                        <a:spcAft>
                          <a:spcPts val="0"/>
                        </a:spcAft>
                        <a:buNone/>
                      </a:pPr>
                      <a:r>
                        <a:rPr lang="en-US"/>
                        <a:t>Check in and connect with students. Connect the student with another safe adult.</a:t>
                      </a:r>
                      <a:endParaRPr/>
                    </a:p>
                  </a:txBody>
                  <a:tcPr marL="91425" marR="91425" marT="91425" marB="91425"/>
                </a:tc>
                <a:extLst>
                  <a:ext uri="{0D108BD9-81ED-4DB2-BD59-A6C34878D82A}">
                    <a16:rowId xmlns:a16="http://schemas.microsoft.com/office/drawing/2014/main" val="10002"/>
                  </a:ext>
                </a:extLst>
              </a:tr>
              <a:tr h="381000">
                <a:tc vMerge="1">
                  <a:txBody>
                    <a:bodyPr/>
                    <a:lstStyle/>
                    <a:p>
                      <a:endParaRPr lang="en-US"/>
                    </a:p>
                  </a:txBody>
                  <a:tcPr/>
                </a:tc>
                <a:tc>
                  <a:txBody>
                    <a:bodyPr/>
                    <a:lstStyle/>
                    <a:p>
                      <a:pPr marL="0" lvl="0" indent="0" algn="l" rtl="0">
                        <a:spcBef>
                          <a:spcPts val="0"/>
                        </a:spcBef>
                        <a:spcAft>
                          <a:spcPts val="0"/>
                        </a:spcAft>
                        <a:buNone/>
                      </a:pPr>
                      <a:r>
                        <a:rPr lang="en-US" b="1"/>
                        <a:t>Control Needs: </a:t>
                      </a:r>
                      <a:r>
                        <a:rPr lang="en-US"/>
                        <a:t>the need to be in charge of their own situation</a:t>
                      </a:r>
                      <a:endParaRPr/>
                    </a:p>
                  </a:txBody>
                  <a:tcPr marL="91425" marR="91425" marT="91425" marB="91425"/>
                </a:tc>
                <a:tc>
                  <a:txBody>
                    <a:bodyPr/>
                    <a:lstStyle/>
                    <a:p>
                      <a:pPr marL="0" lvl="0" indent="0" algn="l" rtl="0">
                        <a:spcBef>
                          <a:spcPts val="0"/>
                        </a:spcBef>
                        <a:spcAft>
                          <a:spcPts val="0"/>
                        </a:spcAft>
                        <a:buNone/>
                      </a:pPr>
                      <a:r>
                        <a:rPr lang="en-US"/>
                        <a:t>Give the student a job. Provide some predictability and choices.</a:t>
                      </a:r>
                      <a:endParaRPr/>
                    </a:p>
                  </a:txBody>
                  <a:tcPr marL="91425" marR="91425" marT="91425" marB="91425"/>
                </a:tc>
                <a:extLst>
                  <a:ext uri="{0D108BD9-81ED-4DB2-BD59-A6C34878D82A}">
                    <a16:rowId xmlns:a16="http://schemas.microsoft.com/office/drawing/2014/main" val="10003"/>
                  </a:ext>
                </a:extLst>
              </a:tr>
              <a:tr h="381000">
                <a:tc vMerge="1">
                  <a:txBody>
                    <a:bodyPr/>
                    <a:lstStyle/>
                    <a:p>
                      <a:endParaRPr lang="en-US"/>
                    </a:p>
                  </a:txBody>
                  <a:tcPr/>
                </a:tc>
                <a:tc>
                  <a:txBody>
                    <a:bodyPr/>
                    <a:lstStyle/>
                    <a:p>
                      <a:pPr marL="0" lvl="0" indent="0" algn="l" rtl="0">
                        <a:spcBef>
                          <a:spcPts val="0"/>
                        </a:spcBef>
                        <a:spcAft>
                          <a:spcPts val="0"/>
                        </a:spcAft>
                        <a:buNone/>
                      </a:pPr>
                      <a:r>
                        <a:rPr lang="en-US" b="1"/>
                        <a:t>Physical Needs: </a:t>
                      </a:r>
                      <a:r>
                        <a:rPr lang="en-US"/>
                        <a:t>the need to eat, sleep, exercise, and take care of the body</a:t>
                      </a:r>
                      <a:endParaRPr/>
                    </a:p>
                  </a:txBody>
                  <a:tcPr marL="91425" marR="91425" marT="91425" marB="91425"/>
                </a:tc>
                <a:tc>
                  <a:txBody>
                    <a:bodyPr/>
                    <a:lstStyle/>
                    <a:p>
                      <a:pPr marL="0" lvl="0" indent="0" algn="l" rtl="0">
                        <a:spcBef>
                          <a:spcPts val="0"/>
                        </a:spcBef>
                        <a:spcAft>
                          <a:spcPts val="0"/>
                        </a:spcAft>
                        <a:buNone/>
                      </a:pPr>
                      <a:r>
                        <a:rPr lang="en-US"/>
                        <a:t>Provide a healthy snack. Give the student a few minutes to put their head down and rest.</a:t>
                      </a:r>
                      <a:endParaRPr/>
                    </a:p>
                  </a:txBody>
                  <a:tcPr marL="91425" marR="91425" marT="91425" marB="91425"/>
                </a:tc>
                <a:extLst>
                  <a:ext uri="{0D108BD9-81ED-4DB2-BD59-A6C34878D82A}">
                    <a16:rowId xmlns:a16="http://schemas.microsoft.com/office/drawing/2014/main" val="10004"/>
                  </a:ext>
                </a:extLst>
              </a:tr>
            </a:tbl>
          </a:graphicData>
        </a:graphic>
      </p:graphicFrame>
      <p:sp>
        <p:nvSpPr>
          <p:cNvPr id="405" name="Google Shape;405;p51"/>
          <p:cNvSpPr txBox="1"/>
          <p:nvPr/>
        </p:nvSpPr>
        <p:spPr>
          <a:xfrm>
            <a:off x="818650" y="5739150"/>
            <a:ext cx="8286300" cy="8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Creating a Trauma-Sensitive Classroom by Kristin Souers and Pete Hall, 2018</a:t>
            </a:r>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87" y="602693"/>
            <a:ext cx="11492089" cy="955237"/>
          </a:xfrm>
        </p:spPr>
        <p:txBody>
          <a:bodyPr/>
          <a:lstStyle/>
          <a:p>
            <a:r>
              <a:rPr lang="en-US" sz="4000" dirty="0" smtClean="0"/>
              <a:t>Building </a:t>
            </a:r>
            <a:r>
              <a:rPr lang="en-US" sz="4000" dirty="0" smtClean="0"/>
              <a:t>Resources to Overcome Effects of Poverty </a:t>
            </a:r>
            <a:r>
              <a:rPr lang="en-US" sz="4000" dirty="0" smtClean="0"/>
              <a:t>(Payne)</a:t>
            </a:r>
            <a:endParaRPr lang="en-US" sz="4000" dirty="0"/>
          </a:p>
        </p:txBody>
      </p:sp>
      <p:sp>
        <p:nvSpPr>
          <p:cNvPr id="3" name="Rectangle 1"/>
          <p:cNvSpPr>
            <a:spLocks noChangeArrowheads="1"/>
          </p:cNvSpPr>
          <p:nvPr/>
        </p:nvSpPr>
        <p:spPr bwMode="auto">
          <a:xfrm>
            <a:off x="722489" y="1773286"/>
            <a:ext cx="1000915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tabLst/>
            </a:pPr>
            <a:endParaRPr lang="en-US" altLang="en-US" sz="1800" dirty="0">
              <a:solidFill>
                <a:schemeClr val="tx1"/>
              </a:solidFill>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altLang="en-US" sz="1800" b="1" i="0" u="none" strike="noStrike" cap="none" normalizeH="0" baseline="0" dirty="0" smtClean="0">
                <a:ln>
                  <a:noFill/>
                </a:ln>
                <a:solidFill>
                  <a:schemeClr val="tx1"/>
                </a:solidFill>
                <a:effectLst/>
                <a:latin typeface="Arial" charset="0"/>
                <a:cs typeface="Arial" charset="0"/>
              </a:rPr>
              <a:t>Financial –</a:t>
            </a:r>
            <a:r>
              <a:rPr kumimoji="0" lang="en-US" altLang="en-US" sz="1800" b="0" i="0" u="none" strike="noStrike" cap="none" normalizeH="0" baseline="0" dirty="0" smtClean="0">
                <a:ln>
                  <a:noFill/>
                </a:ln>
                <a:solidFill>
                  <a:schemeClr val="tx1"/>
                </a:solidFill>
                <a:effectLst/>
                <a:latin typeface="Arial" charset="0"/>
                <a:cs typeface="Arial" charset="0"/>
              </a:rPr>
              <a:t> Having the money to purchase goods and serv</a:t>
            </a:r>
            <a:r>
              <a:rPr lang="en-US" altLang="en-US" sz="1800" dirty="0" smtClean="0">
                <a:solidFill>
                  <a:schemeClr val="tx1"/>
                </a:solidFill>
                <a:latin typeface="Arial" charset="0"/>
                <a:cs typeface="Arial" charset="0"/>
              </a:rPr>
              <a:t>ices; save for emergency; know how money works</a:t>
            </a:r>
            <a:r>
              <a:rPr lang="en-US" altLang="en-US" sz="1800" dirty="0" smtClean="0">
                <a:solidFill>
                  <a:schemeClr val="tx1"/>
                </a:solidFill>
                <a:latin typeface="Arial" charset="0"/>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lang="en-US" altLang="en-US" sz="1800" dirty="0" smtClean="0">
              <a:solidFill>
                <a:schemeClr val="tx1"/>
              </a:solidFill>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altLang="en-US" sz="1800" b="1" i="0" u="none" strike="noStrike" cap="none" normalizeH="0" baseline="0" dirty="0" smtClean="0">
                <a:ln>
                  <a:noFill/>
                </a:ln>
                <a:solidFill>
                  <a:schemeClr val="tx1"/>
                </a:solidFill>
                <a:effectLst/>
                <a:latin typeface="Arial" charset="0"/>
                <a:cs typeface="Arial" charset="0"/>
              </a:rPr>
              <a:t>Emotional</a:t>
            </a:r>
            <a:r>
              <a:rPr kumimoji="0" lang="en-US" altLang="en-US" sz="1800" b="0" i="0" u="none" strike="noStrike" cap="none" normalizeH="0" dirty="0" smtClean="0">
                <a:ln>
                  <a:noFill/>
                </a:ln>
                <a:solidFill>
                  <a:schemeClr val="tx1"/>
                </a:solidFill>
                <a:effectLst/>
                <a:latin typeface="Arial" charset="0"/>
                <a:cs typeface="Arial" charset="0"/>
              </a:rPr>
              <a:t> – Being able to chose and control responses and manage emotions without being self-destructive</a:t>
            </a:r>
            <a:r>
              <a:rPr kumimoji="0" lang="en-US" altLang="en-US" sz="1800" b="0" i="0" u="none" strike="noStrike" cap="none" normalizeH="0" dirty="0" smtClean="0">
                <a:ln>
                  <a:noFill/>
                </a:ln>
                <a:solidFill>
                  <a:schemeClr val="tx1"/>
                </a:solidFill>
                <a:effectLst/>
                <a:latin typeface="Arial" charset="0"/>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kumimoji="0" lang="en-US" altLang="en-US" sz="1800" b="0" i="0" u="none" strike="noStrike" cap="none" normalizeH="0" dirty="0" smtClean="0">
              <a:ln>
                <a:noFill/>
              </a:ln>
              <a:solidFill>
                <a:schemeClr val="tx1"/>
              </a:solidFill>
              <a:effectLst/>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lang="en-US" altLang="en-US" sz="1800" b="1" dirty="0" smtClean="0">
                <a:solidFill>
                  <a:schemeClr val="tx1"/>
                </a:solidFill>
                <a:latin typeface="Arial" charset="0"/>
                <a:cs typeface="Arial" charset="0"/>
              </a:rPr>
              <a:t>Knowledge/Education</a:t>
            </a:r>
            <a:r>
              <a:rPr lang="en-US" altLang="en-US" sz="1800" dirty="0" smtClean="0">
                <a:solidFill>
                  <a:schemeClr val="tx1"/>
                </a:solidFill>
                <a:latin typeface="Arial" charset="0"/>
                <a:cs typeface="Arial" charset="0"/>
              </a:rPr>
              <a:t> – Learning to read and write; have education for college and </a:t>
            </a:r>
            <a:r>
              <a:rPr lang="en-US" altLang="en-US" sz="1800" dirty="0" smtClean="0">
                <a:solidFill>
                  <a:schemeClr val="tx1"/>
                </a:solidFill>
                <a:latin typeface="Arial" charset="0"/>
                <a:cs typeface="Arial" charset="0"/>
              </a:rPr>
              <a:t>career</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lang="en-US" altLang="en-US" sz="1800" dirty="0" smtClean="0">
              <a:solidFill>
                <a:schemeClr val="tx1"/>
              </a:solidFill>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n-US" altLang="en-US" sz="1800" b="1" i="0" u="none" strike="noStrike" cap="none" normalizeH="0" baseline="0" dirty="0" smtClean="0">
                <a:ln>
                  <a:noFill/>
                </a:ln>
                <a:solidFill>
                  <a:schemeClr val="tx1"/>
                </a:solidFill>
                <a:effectLst/>
                <a:latin typeface="Arial" charset="0"/>
                <a:cs typeface="Arial" charset="0"/>
              </a:rPr>
              <a:t>Spiritual</a:t>
            </a:r>
            <a:r>
              <a:rPr kumimoji="0" lang="en-US" altLang="en-US" sz="1800" b="0" i="0" u="none" strike="noStrike" cap="none" normalizeH="0" dirty="0" smtClean="0">
                <a:ln>
                  <a:noFill/>
                </a:ln>
                <a:solidFill>
                  <a:schemeClr val="tx1"/>
                </a:solidFill>
                <a:effectLst/>
                <a:latin typeface="Arial" charset="0"/>
                <a:cs typeface="Arial" charset="0"/>
              </a:rPr>
              <a:t> – Believing in a divine purpose and guidance; having a rich culture and support system</a:t>
            </a:r>
            <a:r>
              <a:rPr kumimoji="0" lang="en-US" altLang="en-US" sz="1800" b="0" i="0" u="none" strike="noStrike" cap="none" normalizeH="0" dirty="0" smtClean="0">
                <a:ln>
                  <a:noFill/>
                </a:ln>
                <a:solidFill>
                  <a:schemeClr val="tx1"/>
                </a:solidFill>
                <a:effectLst/>
                <a:latin typeface="Arial" charset="0"/>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kumimoji="0" lang="en-US" altLang="en-US" sz="1800" b="0" i="0" u="none" strike="noStrike" cap="none" normalizeH="0" dirty="0" smtClean="0">
              <a:ln>
                <a:noFill/>
              </a:ln>
              <a:solidFill>
                <a:schemeClr val="tx1"/>
              </a:solidFill>
              <a:effectLst/>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lang="en-US" altLang="en-US" sz="1800" b="1" baseline="0" dirty="0" smtClean="0">
                <a:solidFill>
                  <a:schemeClr val="tx1"/>
                </a:solidFill>
                <a:latin typeface="Arial" charset="0"/>
                <a:cs typeface="Arial" charset="0"/>
              </a:rPr>
              <a:t>Physical</a:t>
            </a:r>
            <a:r>
              <a:rPr lang="en-US" altLang="en-US" sz="1800" dirty="0" smtClean="0">
                <a:solidFill>
                  <a:schemeClr val="tx1"/>
                </a:solidFill>
                <a:latin typeface="Arial" charset="0"/>
                <a:cs typeface="Arial" charset="0"/>
              </a:rPr>
              <a:t> – Having physical health and mobility</a:t>
            </a:r>
            <a:r>
              <a:rPr lang="en-US" altLang="en-US" sz="1800" dirty="0" smtClean="0">
                <a:solidFill>
                  <a:schemeClr val="tx1"/>
                </a:solidFill>
                <a:latin typeface="Arial" charset="0"/>
                <a:cs typeface="Arial" charset="0"/>
              </a:rPr>
              <a:t>.</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lang="en-US" altLang="en-US" sz="1800" dirty="0" smtClean="0">
              <a:solidFill>
                <a:schemeClr val="tx1"/>
              </a:solidFill>
              <a:latin typeface="Arial"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lang="en-US" altLang="en-US" sz="1800" b="1" baseline="0" dirty="0" smtClean="0">
                <a:solidFill>
                  <a:schemeClr val="tx1"/>
                </a:solidFill>
                <a:latin typeface="Arial" charset="0"/>
                <a:cs typeface="Arial" charset="0"/>
              </a:rPr>
              <a:t>Relationship</a:t>
            </a:r>
            <a:r>
              <a:rPr lang="en-US" altLang="en-US" sz="1800" b="1" dirty="0" smtClean="0">
                <a:solidFill>
                  <a:schemeClr val="tx1"/>
                </a:solidFill>
                <a:latin typeface="Arial" charset="0"/>
                <a:cs typeface="Arial" charset="0"/>
              </a:rPr>
              <a:t>s and role models </a:t>
            </a:r>
            <a:r>
              <a:rPr lang="en-US" altLang="en-US" sz="1800" dirty="0" smtClean="0">
                <a:solidFill>
                  <a:schemeClr val="tx1"/>
                </a:solidFill>
                <a:latin typeface="Arial" charset="0"/>
                <a:cs typeface="Arial" charset="0"/>
              </a:rPr>
              <a:t>– Access to social supports who are positive influences and trustworthy.</a:t>
            </a:r>
          </a:p>
        </p:txBody>
      </p:sp>
    </p:spTree>
    <p:extLst>
      <p:ext uri="{BB962C8B-B14F-4D97-AF65-F5344CB8AC3E}">
        <p14:creationId xmlns:p14="http://schemas.microsoft.com/office/powerpoint/2010/main" val="31612657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REFLECTION AND DISCUSSION</a:t>
            </a:r>
            <a:endParaRPr lang="en-US" dirty="0"/>
          </a:p>
        </p:txBody>
      </p:sp>
      <p:sp>
        <p:nvSpPr>
          <p:cNvPr id="6" name="Rectangle 5"/>
          <p:cNvSpPr/>
          <p:nvPr/>
        </p:nvSpPr>
        <p:spPr>
          <a:xfrm>
            <a:off x="1097280" y="1930400"/>
            <a:ext cx="10058400" cy="3477875"/>
          </a:xfrm>
          <a:prstGeom prst="rect">
            <a:avLst/>
          </a:prstGeom>
        </p:spPr>
        <p:txBody>
          <a:bodyPr wrap="square">
            <a:spAutoFit/>
          </a:bodyPr>
          <a:lstStyle/>
          <a:p>
            <a:pPr marL="457200" indent="-457200">
              <a:buFont typeface="+mj-lt"/>
              <a:buAutoNum type="arabicPeriod"/>
            </a:pPr>
            <a:r>
              <a:rPr lang="en-US" sz="2000" dirty="0"/>
              <a:t>Referencing the readings on the impact of poverty and trauma (Jensen, Emotional and Social Challenges and Cognitive Lags sections), and the class presentation, what are the negative impacts of trauma on children and adults? </a:t>
            </a:r>
            <a:endParaRPr lang="en-US" sz="2000" dirty="0" smtClean="0"/>
          </a:p>
          <a:p>
            <a:pPr marL="457200" indent="-457200">
              <a:buFont typeface="+mj-lt"/>
              <a:buAutoNum type="arabicPeriod"/>
            </a:pPr>
            <a:endParaRPr lang="en-US" sz="2000" dirty="0" smtClean="0"/>
          </a:p>
          <a:p>
            <a:pPr marL="457200" indent="-457200">
              <a:buFont typeface="+mj-lt"/>
              <a:buAutoNum type="arabicPeriod"/>
            </a:pPr>
            <a:r>
              <a:rPr lang="en-US" sz="2000" dirty="0" smtClean="0"/>
              <a:t>How </a:t>
            </a:r>
            <a:r>
              <a:rPr lang="en-US" sz="2000" dirty="0"/>
              <a:t>can behaviors be explained through the lens of trauma? </a:t>
            </a:r>
            <a:endParaRPr lang="en-US" sz="2000" dirty="0" smtClean="0"/>
          </a:p>
          <a:p>
            <a:pPr marL="457200" indent="-457200">
              <a:buFont typeface="+mj-lt"/>
              <a:buAutoNum type="arabicPeriod"/>
            </a:pPr>
            <a:endParaRPr lang="en-US" sz="2000" dirty="0" smtClean="0"/>
          </a:p>
          <a:p>
            <a:pPr marL="457200" indent="-457200">
              <a:buFont typeface="+mj-lt"/>
              <a:buAutoNum type="arabicPeriod"/>
            </a:pPr>
            <a:r>
              <a:rPr lang="en-US" sz="2000" dirty="0" smtClean="0"/>
              <a:t>How </a:t>
            </a:r>
            <a:r>
              <a:rPr lang="en-US" sz="2000" dirty="0"/>
              <a:t>can these impacts be overcome through developing resiliency (Jensen, Action Steps sections and Petty and Bernard articles)? </a:t>
            </a:r>
            <a:endParaRPr lang="en-US" sz="2000" dirty="0" smtClean="0"/>
          </a:p>
          <a:p>
            <a:pPr marL="457200" indent="-457200">
              <a:buFont typeface="+mj-lt"/>
              <a:buAutoNum type="arabicPeriod"/>
            </a:pPr>
            <a:endParaRPr lang="en-US" sz="2000" dirty="0" smtClean="0"/>
          </a:p>
          <a:p>
            <a:pPr marL="457200" indent="-457200">
              <a:buFont typeface="+mj-lt"/>
              <a:buAutoNum type="arabicPeriod"/>
            </a:pPr>
            <a:r>
              <a:rPr lang="en-US" sz="2000" dirty="0" smtClean="0"/>
              <a:t>Last</a:t>
            </a:r>
            <a:r>
              <a:rPr lang="en-US" sz="2000" dirty="0"/>
              <a:t>, how will your understanding of poverty, trauma, and resiliency help you understand and work effectively with the children and adults? </a:t>
            </a:r>
          </a:p>
        </p:txBody>
      </p:sp>
    </p:spTree>
    <p:extLst>
      <p:ext uri="{BB962C8B-B14F-4D97-AF65-F5344CB8AC3E}">
        <p14:creationId xmlns:p14="http://schemas.microsoft.com/office/powerpoint/2010/main" val="3411539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8" descr="Poverty Report COVER for Velo Binding_Page_1.jpg"/>
          <p:cNvPicPr preferRelativeResize="0">
            <a:picLocks noGrp="1"/>
          </p:cNvPicPr>
          <p:nvPr>
            <p:ph type="body" idx="1"/>
          </p:nvPr>
        </p:nvPicPr>
        <p:blipFill rotWithShape="1">
          <a:blip r:embed="rId3">
            <a:alphaModFix/>
          </a:blip>
          <a:srcRect/>
          <a:stretch/>
        </p:blipFill>
        <p:spPr>
          <a:xfrm>
            <a:off x="73615" y="1823533"/>
            <a:ext cx="2883273" cy="3733205"/>
          </a:xfrm>
          <a:prstGeom prst="rect">
            <a:avLst/>
          </a:prstGeom>
          <a:noFill/>
          <a:ln>
            <a:noFill/>
          </a:ln>
        </p:spPr>
      </p:pic>
      <p:pic>
        <p:nvPicPr>
          <p:cNvPr id="144" name="Google Shape;144;p18" descr="Poverty-Report-Update_Cover-2015-0106"/>
          <p:cNvPicPr preferRelativeResize="0"/>
          <p:nvPr/>
        </p:nvPicPr>
        <p:blipFill rotWithShape="1">
          <a:blip r:embed="rId4">
            <a:alphaModFix/>
          </a:blip>
          <a:srcRect/>
          <a:stretch/>
        </p:blipFill>
        <p:spPr>
          <a:xfrm>
            <a:off x="2956888" y="1823533"/>
            <a:ext cx="2956043" cy="3831679"/>
          </a:xfrm>
          <a:prstGeom prst="rect">
            <a:avLst/>
          </a:prstGeom>
          <a:noFill/>
          <a:ln>
            <a:noFill/>
          </a:ln>
        </p:spPr>
      </p:pic>
      <p:pic>
        <p:nvPicPr>
          <p:cNvPr id="145" name="Google Shape;145;p18"/>
          <p:cNvPicPr preferRelativeResize="0"/>
          <p:nvPr/>
        </p:nvPicPr>
        <p:blipFill rotWithShape="1">
          <a:blip r:embed="rId5">
            <a:alphaModFix/>
          </a:blip>
          <a:srcRect/>
          <a:stretch/>
        </p:blipFill>
        <p:spPr>
          <a:xfrm>
            <a:off x="5937926" y="1938580"/>
            <a:ext cx="2594967" cy="3472930"/>
          </a:xfrm>
          <a:prstGeom prst="rect">
            <a:avLst/>
          </a:prstGeom>
          <a:noFill/>
          <a:ln>
            <a:noFill/>
          </a:ln>
        </p:spPr>
      </p:pic>
      <p:sp>
        <p:nvSpPr>
          <p:cNvPr id="146" name="Google Shape;146;p18"/>
          <p:cNvSpPr txBox="1"/>
          <p:nvPr/>
        </p:nvSpPr>
        <p:spPr>
          <a:xfrm>
            <a:off x="581192" y="5556738"/>
            <a:ext cx="11179399"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Available at: </a:t>
            </a:r>
            <a:r>
              <a:rPr lang="en-US" sz="3600" b="1" u="sng" dirty="0">
                <a:solidFill>
                  <a:schemeClr val="hlink"/>
                </a:solidFill>
                <a:latin typeface="Calibri"/>
                <a:ea typeface="Calibri"/>
                <a:cs typeface="Calibri"/>
                <a:sym typeface="Calibri"/>
                <a:hlinkClick r:id="rId6"/>
              </a:rPr>
              <a:t>www.actrochester.org/poverty</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47" name="Google Shape;147;p18"/>
          <p:cNvPicPr preferRelativeResize="0"/>
          <p:nvPr/>
        </p:nvPicPr>
        <p:blipFill rotWithShape="1">
          <a:blip r:embed="rId7">
            <a:alphaModFix/>
          </a:blip>
          <a:srcRect/>
          <a:stretch/>
        </p:blipFill>
        <p:spPr>
          <a:xfrm>
            <a:off x="8956992" y="1938580"/>
            <a:ext cx="2683627" cy="3472930"/>
          </a:xfrm>
          <a:prstGeom prst="rect">
            <a:avLst/>
          </a:prstGeom>
          <a:noFill/>
          <a:ln>
            <a:noFill/>
          </a:ln>
        </p:spPr>
      </p:pic>
      <p:sp>
        <p:nvSpPr>
          <p:cNvPr id="148" name="Google Shape;148;p18"/>
          <p:cNvSpPr txBox="1">
            <a:spLocks noGrp="1"/>
          </p:cNvSpPr>
          <p:nvPr>
            <p:ph type="title"/>
          </p:nvPr>
        </p:nvSpPr>
        <p:spPr>
          <a:xfrm>
            <a:off x="1097280" y="286603"/>
            <a:ext cx="10058400" cy="145075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b="1">
                <a:solidFill>
                  <a:schemeClr val="lt1"/>
                </a:solidFill>
                <a:latin typeface="Calibri"/>
                <a:ea typeface="Calibri"/>
                <a:cs typeface="Calibri"/>
                <a:sym typeface="Calibri"/>
              </a:rPr>
              <a:t>Poverty In Rochester</a:t>
            </a:r>
            <a:endParaRPr b="1">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a:spLocks noGrp="1"/>
          </p:cNvSpPr>
          <p:nvPr>
            <p:ph type="title"/>
          </p:nvPr>
        </p:nvSpPr>
        <p:spPr>
          <a:xfrm>
            <a:off x="1097280" y="286603"/>
            <a:ext cx="10058400" cy="130552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chemeClr val="lt1"/>
              </a:buClr>
              <a:buSzPts val="4800"/>
              <a:buFont typeface="Calibri"/>
              <a:buNone/>
            </a:pPr>
            <a:r>
              <a:rPr lang="en-US" b="1">
                <a:solidFill>
                  <a:schemeClr val="lt1"/>
                </a:solidFill>
                <a:latin typeface="Calibri"/>
                <a:ea typeface="Calibri"/>
                <a:cs typeface="Calibri"/>
                <a:sym typeface="Calibri"/>
              </a:rPr>
              <a:t>Poverty In Rochester - Questions</a:t>
            </a:r>
            <a:endParaRPr b="1">
              <a:solidFill>
                <a:srgbClr val="FFFF00"/>
              </a:solidFill>
            </a:endParaRPr>
          </a:p>
        </p:txBody>
      </p:sp>
      <p:sp>
        <p:nvSpPr>
          <p:cNvPr id="154" name="Google Shape;154;p1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514350" lvl="0" indent="-514350" algn="l" rtl="0">
              <a:lnSpc>
                <a:spcPct val="90000"/>
              </a:lnSpc>
              <a:spcBef>
                <a:spcPts val="0"/>
              </a:spcBef>
              <a:spcAft>
                <a:spcPts val="0"/>
              </a:spcAft>
              <a:buSzPts val="3200"/>
              <a:buFont typeface="Calibri"/>
              <a:buAutoNum type="arabicPeriod"/>
            </a:pPr>
            <a:r>
              <a:rPr lang="en-US" sz="3200" b="1"/>
              <a:t>What is it?</a:t>
            </a:r>
            <a:endParaRPr/>
          </a:p>
          <a:p>
            <a:pPr marL="514350" lvl="0" indent="-514350" algn="l" rtl="0">
              <a:lnSpc>
                <a:spcPct val="90000"/>
              </a:lnSpc>
              <a:spcBef>
                <a:spcPts val="1400"/>
              </a:spcBef>
              <a:spcAft>
                <a:spcPts val="0"/>
              </a:spcAft>
              <a:buSzPts val="3200"/>
              <a:buFont typeface="Calibri"/>
              <a:buAutoNum type="arabicPeriod"/>
            </a:pPr>
            <a:r>
              <a:rPr lang="en-US" sz="3200" b="1"/>
              <a:t>Why is it?</a:t>
            </a:r>
            <a:endParaRPr/>
          </a:p>
          <a:p>
            <a:pPr marL="514350" lvl="0" indent="-514350" algn="l" rtl="0">
              <a:lnSpc>
                <a:spcPct val="90000"/>
              </a:lnSpc>
              <a:spcBef>
                <a:spcPts val="1400"/>
              </a:spcBef>
              <a:spcAft>
                <a:spcPts val="0"/>
              </a:spcAft>
              <a:buSzPts val="3200"/>
              <a:buFont typeface="Calibri"/>
              <a:buAutoNum type="arabicPeriod"/>
            </a:pPr>
            <a:r>
              <a:rPr lang="en-US" sz="3200" b="1"/>
              <a:t>Where is it?</a:t>
            </a:r>
            <a:endParaRPr/>
          </a:p>
          <a:p>
            <a:pPr marL="514350" lvl="0" indent="-514350" algn="l" rtl="0">
              <a:lnSpc>
                <a:spcPct val="90000"/>
              </a:lnSpc>
              <a:spcBef>
                <a:spcPts val="1400"/>
              </a:spcBef>
              <a:spcAft>
                <a:spcPts val="0"/>
              </a:spcAft>
              <a:buSzPts val="3200"/>
              <a:buFont typeface="Calibri"/>
              <a:buAutoNum type="arabicPeriod"/>
            </a:pPr>
            <a:r>
              <a:rPr lang="en-US" sz="3200" b="1"/>
              <a:t>Why is it important?</a:t>
            </a:r>
            <a:endParaRPr/>
          </a:p>
          <a:p>
            <a:pPr marL="514350" lvl="0" indent="-514350" algn="l" rtl="0">
              <a:lnSpc>
                <a:spcPct val="90000"/>
              </a:lnSpc>
              <a:spcBef>
                <a:spcPts val="1400"/>
              </a:spcBef>
              <a:spcAft>
                <a:spcPts val="0"/>
              </a:spcAft>
              <a:buSzPts val="3200"/>
              <a:buFont typeface="Calibri"/>
              <a:buAutoNum type="arabicPeriod"/>
            </a:pPr>
            <a:r>
              <a:rPr lang="en-US" sz="3200" b="1"/>
              <a:t>What to do about it?</a:t>
            </a:r>
            <a:endParaRPr sz="3200" b="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body" idx="1"/>
          </p:nvPr>
        </p:nvSpPr>
        <p:spPr>
          <a:xfrm>
            <a:off x="1085849" y="2114550"/>
            <a:ext cx="6705601" cy="4191000"/>
          </a:xfrm>
          <a:prstGeom prst="rect">
            <a:avLst/>
          </a:prstGeom>
          <a:noFill/>
          <a:ln>
            <a:noFill/>
          </a:ln>
        </p:spPr>
        <p:txBody>
          <a:bodyPr spcFirstLastPara="1" wrap="square" lIns="0" tIns="45700" rIns="0" bIns="45700" anchor="t" anchorCtr="0">
            <a:noAutofit/>
          </a:bodyPr>
          <a:lstStyle/>
          <a:p>
            <a:pPr marL="91440" lvl="0" indent="-127000" algn="l" rtl="0">
              <a:lnSpc>
                <a:spcPct val="90000"/>
              </a:lnSpc>
              <a:spcBef>
                <a:spcPts val="0"/>
              </a:spcBef>
              <a:spcAft>
                <a:spcPts val="0"/>
              </a:spcAft>
              <a:buSzPts val="2000"/>
              <a:buChar char=" "/>
            </a:pPr>
            <a:r>
              <a:rPr lang="en-US" dirty="0"/>
              <a:t>1. </a:t>
            </a:r>
            <a:r>
              <a:rPr lang="en-US" b="1" dirty="0"/>
              <a:t>Situational Poverty </a:t>
            </a:r>
            <a:r>
              <a:rPr lang="en-US" dirty="0"/>
              <a:t>– Sudden crisis or loss</a:t>
            </a:r>
            <a:endParaRPr dirty="0"/>
          </a:p>
          <a:p>
            <a:pPr marL="91440" lvl="0" indent="-127000" algn="l" rtl="0">
              <a:lnSpc>
                <a:spcPct val="90000"/>
              </a:lnSpc>
              <a:spcBef>
                <a:spcPts val="1400"/>
              </a:spcBef>
              <a:spcAft>
                <a:spcPts val="0"/>
              </a:spcAft>
              <a:buSzPts val="2000"/>
              <a:buChar char=" "/>
            </a:pPr>
            <a:r>
              <a:rPr lang="en-US" dirty="0"/>
              <a:t>2. </a:t>
            </a:r>
            <a:r>
              <a:rPr lang="en-US" b="1" dirty="0"/>
              <a:t>Generational Poverty </a:t>
            </a:r>
            <a:r>
              <a:rPr lang="en-US" dirty="0"/>
              <a:t>– At least two generations born into poverty</a:t>
            </a:r>
            <a:endParaRPr dirty="0"/>
          </a:p>
          <a:p>
            <a:pPr marL="91440" lvl="0" indent="-127000" algn="l" rtl="0">
              <a:lnSpc>
                <a:spcPct val="90000"/>
              </a:lnSpc>
              <a:spcBef>
                <a:spcPts val="1400"/>
              </a:spcBef>
              <a:spcAft>
                <a:spcPts val="0"/>
              </a:spcAft>
              <a:buSzPts val="2000"/>
              <a:buChar char=" "/>
            </a:pPr>
            <a:r>
              <a:rPr lang="en-US" dirty="0"/>
              <a:t>3. </a:t>
            </a:r>
            <a:r>
              <a:rPr lang="en-US" b="1" dirty="0"/>
              <a:t>Absolute Poverty </a:t>
            </a:r>
            <a:r>
              <a:rPr lang="en-US" dirty="0"/>
              <a:t>– Rare in US; Scarcity of shelter, running water, food.</a:t>
            </a:r>
            <a:endParaRPr dirty="0"/>
          </a:p>
          <a:p>
            <a:pPr marL="91440" lvl="0" indent="-127000" algn="l" rtl="0">
              <a:lnSpc>
                <a:spcPct val="90000"/>
              </a:lnSpc>
              <a:spcBef>
                <a:spcPts val="1400"/>
              </a:spcBef>
              <a:spcAft>
                <a:spcPts val="0"/>
              </a:spcAft>
              <a:buSzPts val="2000"/>
              <a:buChar char=" "/>
            </a:pPr>
            <a:r>
              <a:rPr lang="en-US" dirty="0"/>
              <a:t>4. </a:t>
            </a:r>
            <a:r>
              <a:rPr lang="en-US" b="1" dirty="0"/>
              <a:t>Relative Poverty </a:t>
            </a:r>
            <a:r>
              <a:rPr lang="en-US" dirty="0"/>
              <a:t>– Income is insufficient to meet average standard of living.</a:t>
            </a:r>
            <a:endParaRPr dirty="0"/>
          </a:p>
          <a:p>
            <a:pPr marL="91440" lvl="0" indent="-127000" algn="l" rtl="0">
              <a:lnSpc>
                <a:spcPct val="90000"/>
              </a:lnSpc>
              <a:spcBef>
                <a:spcPts val="1400"/>
              </a:spcBef>
              <a:spcAft>
                <a:spcPts val="0"/>
              </a:spcAft>
              <a:buSzPts val="2000"/>
              <a:buChar char=" "/>
            </a:pPr>
            <a:r>
              <a:rPr lang="en-US" dirty="0"/>
              <a:t>5. </a:t>
            </a:r>
            <a:r>
              <a:rPr lang="en-US" b="1" dirty="0"/>
              <a:t>Urban Poverty </a:t>
            </a:r>
            <a:r>
              <a:rPr lang="en-US" dirty="0"/>
              <a:t>– Stressors include crowding, violence, noise.</a:t>
            </a:r>
            <a:endParaRPr dirty="0"/>
          </a:p>
          <a:p>
            <a:pPr marL="91440" lvl="0" indent="-127000" algn="l" rtl="0">
              <a:lnSpc>
                <a:spcPct val="90000"/>
              </a:lnSpc>
              <a:spcBef>
                <a:spcPts val="1400"/>
              </a:spcBef>
              <a:spcAft>
                <a:spcPts val="0"/>
              </a:spcAft>
              <a:buSzPts val="2000"/>
              <a:buChar char=" "/>
            </a:pPr>
            <a:r>
              <a:rPr lang="en-US" dirty="0"/>
              <a:t>6. </a:t>
            </a:r>
            <a:r>
              <a:rPr lang="en-US" b="1" dirty="0"/>
              <a:t>Rural Poverty </a:t>
            </a:r>
            <a:r>
              <a:rPr lang="en-US" dirty="0"/>
              <a:t>– Stressors include less access to services and support. Exceeding urban poverty. </a:t>
            </a:r>
            <a:endParaRPr dirty="0"/>
          </a:p>
        </p:txBody>
      </p:sp>
      <p:pic>
        <p:nvPicPr>
          <p:cNvPr id="160" name="Google Shape;160;p20"/>
          <p:cNvPicPr preferRelativeResize="0"/>
          <p:nvPr/>
        </p:nvPicPr>
        <p:blipFill rotWithShape="1">
          <a:blip r:embed="rId3">
            <a:alphaModFix/>
          </a:blip>
          <a:srcRect/>
          <a:stretch/>
        </p:blipFill>
        <p:spPr>
          <a:xfrm>
            <a:off x="8388350" y="3239810"/>
            <a:ext cx="3197225" cy="1798637"/>
          </a:xfrm>
          <a:prstGeom prst="rect">
            <a:avLst/>
          </a:prstGeom>
          <a:noFill/>
          <a:ln>
            <a:noFill/>
          </a:ln>
        </p:spPr>
      </p:pic>
      <p:sp>
        <p:nvSpPr>
          <p:cNvPr id="161" name="Google Shape;161;p2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62" name="Google Shape;162;p20"/>
          <p:cNvSpPr txBox="1"/>
          <p:nvPr/>
        </p:nvSpPr>
        <p:spPr>
          <a:xfrm>
            <a:off x="1097280" y="286603"/>
            <a:ext cx="10058400" cy="130552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Poverty In Rochester – What is It?</a:t>
            </a:r>
            <a:endParaRPr sz="4800" b="1">
              <a:solidFill>
                <a:srgbClr val="FFFF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lvl="0" indent="-91440" algn="l" rtl="0">
              <a:lnSpc>
                <a:spcPct val="70000"/>
              </a:lnSpc>
              <a:spcBef>
                <a:spcPts val="0"/>
              </a:spcBef>
              <a:spcAft>
                <a:spcPts val="0"/>
              </a:spcAft>
              <a:buSzPts val="3330"/>
              <a:buNone/>
            </a:pPr>
            <a:r>
              <a:rPr lang="en-US" sz="3330" b="1">
                <a:solidFill>
                  <a:srgbClr val="644030"/>
                </a:solidFill>
              </a:rPr>
              <a:t>	</a:t>
            </a:r>
            <a:r>
              <a:rPr lang="en-US" sz="3330" b="1">
                <a:solidFill>
                  <a:srgbClr val="644030"/>
                </a:solidFill>
                <a:latin typeface="Calibri"/>
                <a:ea typeface="Calibri"/>
                <a:cs typeface="Calibri"/>
                <a:sym typeface="Calibri"/>
              </a:rPr>
              <a:t>Definition: The Federal Poverty Level</a:t>
            </a:r>
            <a:endParaRPr/>
          </a:p>
          <a:p>
            <a:pPr marL="91440" lvl="0" indent="-91440" algn="l" rtl="0">
              <a:lnSpc>
                <a:spcPct val="70000"/>
              </a:lnSpc>
              <a:spcBef>
                <a:spcPts val="1400"/>
              </a:spcBef>
              <a:spcAft>
                <a:spcPts val="0"/>
              </a:spcAft>
              <a:buSzPts val="2220"/>
              <a:buNone/>
            </a:pPr>
            <a:r>
              <a:rPr lang="en-US" sz="2220" i="1">
                <a:solidFill>
                  <a:schemeClr val="dk1"/>
                </a:solidFill>
              </a:rPr>
              <a:t>	</a:t>
            </a:r>
            <a:r>
              <a:rPr lang="en-US" sz="3700">
                <a:solidFill>
                  <a:schemeClr val="dk1"/>
                </a:solidFill>
                <a:latin typeface="Calibri"/>
                <a:ea typeface="Calibri"/>
                <a:cs typeface="Calibri"/>
                <a:sym typeface="Calibri"/>
              </a:rPr>
              <a:t>The price of food in 1963, multiplied by 3,  and adjusted since 1963 based on the increase in the Consumer Price Index.</a:t>
            </a:r>
            <a:endParaRPr/>
          </a:p>
          <a:p>
            <a:pPr marL="91440" lvl="0" indent="-234950" algn="l" rtl="0">
              <a:lnSpc>
                <a:spcPct val="70000"/>
              </a:lnSpc>
              <a:spcBef>
                <a:spcPts val="1400"/>
              </a:spcBef>
              <a:spcAft>
                <a:spcPts val="0"/>
              </a:spcAft>
              <a:buSzPts val="3700"/>
              <a:buChar char=" "/>
            </a:pPr>
            <a:r>
              <a:rPr lang="en-US" sz="3700" b="1">
                <a:solidFill>
                  <a:srgbClr val="644030"/>
                </a:solidFill>
                <a:latin typeface="Calibri"/>
                <a:ea typeface="Calibri"/>
                <a:cs typeface="Calibri"/>
                <a:sym typeface="Calibri"/>
              </a:rPr>
              <a:t>Definition: Self-Sufficiency</a:t>
            </a:r>
            <a:endParaRPr sz="3700" b="1">
              <a:solidFill>
                <a:srgbClr val="644030"/>
              </a:solidFill>
              <a:latin typeface="Calibri"/>
              <a:ea typeface="Calibri"/>
              <a:cs typeface="Calibri"/>
              <a:sym typeface="Calibri"/>
            </a:endParaRPr>
          </a:p>
          <a:p>
            <a:pPr marL="91440" lvl="0" indent="-234950" algn="l" rtl="0">
              <a:lnSpc>
                <a:spcPct val="70000"/>
              </a:lnSpc>
              <a:spcBef>
                <a:spcPts val="1400"/>
              </a:spcBef>
              <a:spcAft>
                <a:spcPts val="0"/>
              </a:spcAft>
              <a:buSzPts val="3700"/>
              <a:buChar char=" "/>
            </a:pPr>
            <a:r>
              <a:rPr lang="en-US" sz="3700">
                <a:solidFill>
                  <a:schemeClr val="dk1"/>
                </a:solidFill>
              </a:rPr>
              <a:t>Financial self-sufficiency is generally defined as the level of income needed by individuals or families to meet basic needs without external subsidy. </a:t>
            </a:r>
            <a:endParaRPr/>
          </a:p>
          <a:p>
            <a:pPr marL="91440" lvl="0" indent="-91440" algn="l" rtl="0">
              <a:lnSpc>
                <a:spcPct val="70000"/>
              </a:lnSpc>
              <a:spcBef>
                <a:spcPts val="1400"/>
              </a:spcBef>
              <a:spcAft>
                <a:spcPts val="0"/>
              </a:spcAft>
              <a:buSzPts val="3700"/>
              <a:buNone/>
            </a:pPr>
            <a:endParaRPr sz="3700">
              <a:solidFill>
                <a:schemeClr val="dk1"/>
              </a:solidFill>
              <a:latin typeface="Calibri"/>
              <a:ea typeface="Calibri"/>
              <a:cs typeface="Calibri"/>
              <a:sym typeface="Calibri"/>
            </a:endParaRPr>
          </a:p>
          <a:p>
            <a:pPr marL="91440" lvl="0" indent="0" algn="l" rtl="0">
              <a:lnSpc>
                <a:spcPct val="70000"/>
              </a:lnSpc>
              <a:spcBef>
                <a:spcPts val="1400"/>
              </a:spcBef>
              <a:spcAft>
                <a:spcPts val="0"/>
              </a:spcAft>
              <a:buSzPts val="2960"/>
              <a:buNone/>
            </a:pPr>
            <a:endParaRPr sz="2960" b="1"/>
          </a:p>
        </p:txBody>
      </p:sp>
      <p:sp>
        <p:nvSpPr>
          <p:cNvPr id="168" name="Google Shape;168;p2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69" name="Google Shape;169;p21"/>
          <p:cNvSpPr txBox="1"/>
          <p:nvPr/>
        </p:nvSpPr>
        <p:spPr>
          <a:xfrm>
            <a:off x="1097280" y="286603"/>
            <a:ext cx="10058400" cy="1305529"/>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chemeClr val="lt1"/>
              </a:buClr>
              <a:buSzPts val="4800"/>
              <a:buFont typeface="Calibri"/>
              <a:buNone/>
            </a:pPr>
            <a:r>
              <a:rPr lang="en-US" sz="4800" b="1">
                <a:solidFill>
                  <a:schemeClr val="lt1"/>
                </a:solidFill>
                <a:latin typeface="Calibri"/>
                <a:ea typeface="Calibri"/>
                <a:cs typeface="Calibri"/>
                <a:sym typeface="Calibri"/>
              </a:rPr>
              <a:t>Poverty In Rochester – What is It?</a:t>
            </a:r>
            <a:endParaRPr sz="4800" b="1">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2"/>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lvl="0" indent="-91440" algn="l" rtl="0">
              <a:lnSpc>
                <a:spcPct val="90000"/>
              </a:lnSpc>
              <a:spcBef>
                <a:spcPts val="0"/>
              </a:spcBef>
              <a:spcAft>
                <a:spcPts val="0"/>
              </a:spcAft>
              <a:buSzPts val="3200"/>
              <a:buNone/>
            </a:pPr>
            <a:r>
              <a:rPr lang="en-US" sz="3200">
                <a:solidFill>
                  <a:srgbClr val="644030"/>
                </a:solidFill>
              </a:rPr>
              <a:t>	</a:t>
            </a:r>
            <a:endParaRPr sz="3200" b="1"/>
          </a:p>
        </p:txBody>
      </p:sp>
      <p:graphicFrame>
        <p:nvGraphicFramePr>
          <p:cNvPr id="175" name="Google Shape;175;p22"/>
          <p:cNvGraphicFramePr/>
          <p:nvPr/>
        </p:nvGraphicFramePr>
        <p:xfrm>
          <a:off x="1192584" y="1845734"/>
          <a:ext cx="9769450" cy="4307650"/>
        </p:xfrm>
        <a:graphic>
          <a:graphicData uri="http://schemas.openxmlformats.org/drawingml/2006/table">
            <a:tbl>
              <a:tblPr firstRow="1" firstCol="1" bandRow="1">
                <a:noFill/>
                <a:tableStyleId>{8DBB09C3-24C9-4540-B19B-672E6D875927}</a:tableStyleId>
              </a:tblPr>
              <a:tblGrid>
                <a:gridCol w="1751200">
                  <a:extLst>
                    <a:ext uri="{9D8B030D-6E8A-4147-A177-3AD203B41FA5}">
                      <a16:colId xmlns:a16="http://schemas.microsoft.com/office/drawing/2014/main" val="20000"/>
                    </a:ext>
                  </a:extLst>
                </a:gridCol>
                <a:gridCol w="2626800">
                  <a:extLst>
                    <a:ext uri="{9D8B030D-6E8A-4147-A177-3AD203B41FA5}">
                      <a16:colId xmlns:a16="http://schemas.microsoft.com/office/drawing/2014/main" val="20001"/>
                    </a:ext>
                  </a:extLst>
                </a:gridCol>
                <a:gridCol w="2334950">
                  <a:extLst>
                    <a:ext uri="{9D8B030D-6E8A-4147-A177-3AD203B41FA5}">
                      <a16:colId xmlns:a16="http://schemas.microsoft.com/office/drawing/2014/main" val="20002"/>
                    </a:ext>
                  </a:extLst>
                </a:gridCol>
                <a:gridCol w="3056500">
                  <a:extLst>
                    <a:ext uri="{9D8B030D-6E8A-4147-A177-3AD203B41FA5}">
                      <a16:colId xmlns:a16="http://schemas.microsoft.com/office/drawing/2014/main" val="20003"/>
                    </a:ext>
                  </a:extLst>
                </a:gridCol>
              </a:tblGrid>
              <a:tr h="1050075">
                <a:tc gridSpan="4">
                  <a:txBody>
                    <a:bodyPr/>
                    <a:lstStyle/>
                    <a:p>
                      <a:pPr marL="0" marR="0" lvl="0" indent="0" algn="ctr" rtl="0">
                        <a:lnSpc>
                          <a:spcPct val="107000"/>
                        </a:lnSpc>
                        <a:spcBef>
                          <a:spcPts val="0"/>
                        </a:spcBef>
                        <a:spcAft>
                          <a:spcPts val="0"/>
                        </a:spcAft>
                        <a:buNone/>
                      </a:pPr>
                      <a:endParaRPr sz="1800" u="none" strike="noStrike" cap="none"/>
                    </a:p>
                    <a:p>
                      <a:pPr marL="0" marR="0" lvl="0" indent="0" algn="ctr" rtl="0">
                        <a:lnSpc>
                          <a:spcPct val="107000"/>
                        </a:lnSpc>
                        <a:spcBef>
                          <a:spcPts val="0"/>
                        </a:spcBef>
                        <a:spcAft>
                          <a:spcPts val="0"/>
                        </a:spcAft>
                        <a:buNone/>
                      </a:pPr>
                      <a:r>
                        <a:rPr lang="en-US" sz="1800" u="none" strike="noStrike" cap="none"/>
                        <a:t>Table A: Comparison of the Self-Sufficiency Standard and Federal Poverty Level</a:t>
                      </a:r>
                      <a:endParaRPr/>
                    </a:p>
                    <a:p>
                      <a:pPr marL="0" marR="0" lvl="0" indent="0" algn="ctr" rtl="0">
                        <a:lnSpc>
                          <a:spcPct val="107000"/>
                        </a:lnSpc>
                        <a:spcBef>
                          <a:spcPts val="0"/>
                        </a:spcBef>
                        <a:spcAft>
                          <a:spcPts val="0"/>
                        </a:spcAft>
                        <a:buNone/>
                      </a:pPr>
                      <a:r>
                        <a:rPr lang="en-US" sz="1800" u="none" strike="noStrike" cap="none"/>
                        <a:t> </a:t>
                      </a:r>
                      <a:endParaRPr sz="1800" u="none" strike="noStrike" cap="none">
                        <a:latin typeface="Calibri"/>
                        <a:ea typeface="Calibri"/>
                        <a:cs typeface="Calibri"/>
                        <a:sym typeface="Calibri"/>
                      </a:endParaRPr>
                    </a:p>
                  </a:txBody>
                  <a:tcPr marL="68575" marR="6857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46575">
                <a:tc>
                  <a:txBody>
                    <a:bodyPr/>
                    <a:lstStyle/>
                    <a:p>
                      <a:pPr marL="0" marR="0" lvl="0" indent="0" algn="ctr" rtl="0">
                        <a:lnSpc>
                          <a:spcPct val="107000"/>
                        </a:lnSpc>
                        <a:spcBef>
                          <a:spcPts val="0"/>
                        </a:spcBef>
                        <a:spcAft>
                          <a:spcPts val="0"/>
                        </a:spcAft>
                        <a:buNone/>
                      </a:pPr>
                      <a:r>
                        <a:rPr lang="en-US" sz="1400" u="none" strike="noStrike" cap="none"/>
                        <a:t>Family Size</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400" u="none" strike="noStrike" cap="none"/>
                        <a:t>Self-Sufficiency Standard</a:t>
                      </a:r>
                      <a:endParaRPr sz="1400" u="none" strike="noStrike" cap="none"/>
                    </a:p>
                    <a:p>
                      <a:pPr marL="0" marR="0" lvl="0" indent="0" algn="ctr" rtl="0">
                        <a:lnSpc>
                          <a:spcPct val="107000"/>
                        </a:lnSpc>
                        <a:spcBef>
                          <a:spcPts val="0"/>
                        </a:spcBef>
                        <a:spcAft>
                          <a:spcPts val="0"/>
                        </a:spcAft>
                        <a:buNone/>
                      </a:pPr>
                      <a:r>
                        <a:rPr lang="en-US" sz="1400" u="none" strike="noStrike" cap="none" baseline="30000"/>
                        <a:t>(Monroe County)</a:t>
                      </a:r>
                      <a:endParaRPr sz="1400" u="none" strike="noStrike" cap="none"/>
                    </a:p>
                    <a:p>
                      <a:pPr marL="0" marR="0" lvl="0" indent="0" algn="ctr" rtl="0">
                        <a:lnSpc>
                          <a:spcPct val="107000"/>
                        </a:lnSpc>
                        <a:spcBef>
                          <a:spcPts val="0"/>
                        </a:spcBef>
                        <a:spcAft>
                          <a:spcPts val="0"/>
                        </a:spcAft>
                        <a:buNone/>
                      </a:pPr>
                      <a:r>
                        <a:rPr lang="en-US" sz="1400" u="none" strike="noStrike" cap="none"/>
                        <a:t>(2016 Dollars)</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400" u="none" strike="noStrike" cap="none"/>
                        <a:t>Federal Poverty</a:t>
                      </a:r>
                      <a:endParaRPr/>
                    </a:p>
                    <a:p>
                      <a:pPr marL="0" marR="0" lvl="0" indent="0" algn="ctr" rtl="0">
                        <a:lnSpc>
                          <a:spcPct val="107000"/>
                        </a:lnSpc>
                        <a:spcBef>
                          <a:spcPts val="0"/>
                        </a:spcBef>
                        <a:spcAft>
                          <a:spcPts val="0"/>
                        </a:spcAft>
                        <a:buNone/>
                      </a:pPr>
                      <a:r>
                        <a:rPr lang="en-US" sz="1400" u="none" strike="noStrike" cap="none"/>
                        <a:t>Level </a:t>
                      </a:r>
                      <a:endParaRPr/>
                    </a:p>
                    <a:p>
                      <a:pPr marL="0" marR="0" lvl="0" indent="0" algn="ctr" rtl="0">
                        <a:lnSpc>
                          <a:spcPct val="107000"/>
                        </a:lnSpc>
                        <a:spcBef>
                          <a:spcPts val="0"/>
                        </a:spcBef>
                        <a:spcAft>
                          <a:spcPts val="0"/>
                        </a:spcAft>
                        <a:buNone/>
                      </a:pPr>
                      <a:r>
                        <a:rPr lang="en-US" sz="1400" u="none" strike="noStrike" cap="none"/>
                        <a:t>(2016)</a:t>
                      </a:r>
                      <a:endParaRPr sz="1400" u="none" strike="noStrike" cap="none">
                        <a:latin typeface="Calibri"/>
                        <a:ea typeface="Calibri"/>
                        <a:cs typeface="Calibri"/>
                        <a:sym typeface="Calibri"/>
                      </a:endParaRPr>
                    </a:p>
                  </a:txBody>
                  <a:tcPr marL="68575" marR="68575" marT="0" marB="0" anchor="ctr"/>
                </a:tc>
                <a:tc>
                  <a:txBody>
                    <a:bodyPr/>
                    <a:lstStyle/>
                    <a:p>
                      <a:pPr marL="0" marR="0" lvl="0" indent="0" algn="ctr" rtl="0">
                        <a:lnSpc>
                          <a:spcPct val="107000"/>
                        </a:lnSpc>
                        <a:spcBef>
                          <a:spcPts val="0"/>
                        </a:spcBef>
                        <a:spcAft>
                          <a:spcPts val="0"/>
                        </a:spcAft>
                        <a:buNone/>
                      </a:pPr>
                      <a:r>
                        <a:rPr lang="en-US" sz="1400" u="none" strike="noStrike" cap="none"/>
                        <a:t>Self-Sufficiency as a Percent of Federal Poverty Level</a:t>
                      </a:r>
                      <a:endParaRPr sz="1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1"/>
                  </a:ext>
                </a:extLst>
              </a:tr>
              <a:tr h="452750">
                <a:tc>
                  <a:txBody>
                    <a:bodyPr/>
                    <a:lstStyle/>
                    <a:p>
                      <a:pPr marL="0" marR="0" lvl="0" indent="0" algn="ctr" rtl="0">
                        <a:lnSpc>
                          <a:spcPct val="107000"/>
                        </a:lnSpc>
                        <a:spcBef>
                          <a:spcPts val="0"/>
                        </a:spcBef>
                        <a:spcAft>
                          <a:spcPts val="0"/>
                        </a:spcAft>
                        <a:buNone/>
                      </a:pPr>
                      <a:r>
                        <a:rPr lang="en-US" sz="2400" u="none" strike="noStrike" cap="none"/>
                        <a:t>1</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$21,990</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$11,880</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185 %</a:t>
                      </a:r>
                      <a:endParaRPr sz="2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52750">
                <a:tc>
                  <a:txBody>
                    <a:bodyPr/>
                    <a:lstStyle/>
                    <a:p>
                      <a:pPr marL="0" marR="0" lvl="0" indent="0" algn="ctr" rtl="0">
                        <a:lnSpc>
                          <a:spcPct val="107000"/>
                        </a:lnSpc>
                        <a:spcBef>
                          <a:spcPts val="0"/>
                        </a:spcBef>
                        <a:spcAft>
                          <a:spcPts val="0"/>
                        </a:spcAft>
                        <a:buNone/>
                      </a:pPr>
                      <a:r>
                        <a:rPr lang="en-US" sz="2400" u="none" strike="noStrike" cap="none"/>
                        <a:t>2</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$40,762</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$16,020</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254 %</a:t>
                      </a:r>
                      <a:endParaRPr sz="2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452750">
                <a:tc>
                  <a:txBody>
                    <a:bodyPr/>
                    <a:lstStyle/>
                    <a:p>
                      <a:pPr marL="0" marR="0" lvl="0" indent="0" algn="ctr" rtl="0">
                        <a:lnSpc>
                          <a:spcPct val="107000"/>
                        </a:lnSpc>
                        <a:spcBef>
                          <a:spcPts val="0"/>
                        </a:spcBef>
                        <a:spcAft>
                          <a:spcPts val="0"/>
                        </a:spcAft>
                        <a:buNone/>
                      </a:pPr>
                      <a:r>
                        <a:rPr lang="en-US" sz="2400" u="none" strike="noStrike" cap="none"/>
                        <a:t>3</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$53,742</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$20,160</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267 %</a:t>
                      </a:r>
                      <a:endParaRPr sz="2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52750">
                <a:tc>
                  <a:txBody>
                    <a:bodyPr/>
                    <a:lstStyle/>
                    <a:p>
                      <a:pPr marL="0" marR="0" lvl="0" indent="0" algn="ctr" rtl="0">
                        <a:lnSpc>
                          <a:spcPct val="107000"/>
                        </a:lnSpc>
                        <a:spcBef>
                          <a:spcPts val="0"/>
                        </a:spcBef>
                        <a:spcAft>
                          <a:spcPts val="0"/>
                        </a:spcAft>
                        <a:buNone/>
                      </a:pPr>
                      <a:r>
                        <a:rPr lang="en-US" sz="2400" u="none" strike="noStrike" cap="none"/>
                        <a:t>4</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$63,949</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$24,300</a:t>
                      </a:r>
                      <a:endParaRPr sz="24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2400" u="none" strike="noStrike" cap="none"/>
                        <a:t>263 %</a:t>
                      </a:r>
                      <a:endParaRPr sz="2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1682</TotalTime>
  <Words>3550</Words>
  <Application>Microsoft Office PowerPoint</Application>
  <PresentationFormat>Widescreen</PresentationFormat>
  <Paragraphs>359</Paragraphs>
  <Slides>44</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Cabin</vt:lpstr>
      <vt:lpstr>Cambria</vt:lpstr>
      <vt:lpstr>Arial</vt:lpstr>
      <vt:lpstr>Calibri</vt:lpstr>
      <vt:lpstr>Century Gothic</vt:lpstr>
      <vt:lpstr>Noto Sans Symbols</vt:lpstr>
      <vt:lpstr>Wingdings</vt:lpstr>
      <vt:lpstr>Times New Roman</vt:lpstr>
      <vt:lpstr>Book Antiqua</vt:lpstr>
      <vt:lpstr>Palatino Linotype</vt:lpstr>
      <vt:lpstr>Retrospect</vt:lpstr>
      <vt:lpstr>POVERTY IN ROCHESTER, NY</vt:lpstr>
      <vt:lpstr>Introductory Activity</vt:lpstr>
      <vt:lpstr>PowerPoint Presentation</vt:lpstr>
      <vt:lpstr>Poverty – A Quiz</vt:lpstr>
      <vt:lpstr>Poverty In Rochester</vt:lpstr>
      <vt:lpstr>Poverty In Rochester - Questions</vt:lpstr>
      <vt:lpstr>PowerPoint Presentation</vt:lpstr>
      <vt:lpstr>PowerPoint Presentation</vt:lpstr>
      <vt:lpstr>PowerPoint Presentation</vt:lpstr>
      <vt:lpstr>PowerPoint Presentation</vt:lpstr>
      <vt:lpstr>Poverty In Rochester  </vt:lpstr>
      <vt:lpstr>Poverty In Rochester – Where is It?</vt:lpstr>
      <vt:lpstr>PowerPoint Presentation</vt:lpstr>
      <vt:lpstr>PowerPoint Presentation</vt:lpstr>
      <vt:lpstr>Redlining – Adam Ruins Everything</vt:lpstr>
      <vt:lpstr>Poverty and Education – What is the Impact?</vt:lpstr>
      <vt:lpstr>Poverty and Education – What is the Impact?</vt:lpstr>
      <vt:lpstr>Poverty and Education – What is the Impact?</vt:lpstr>
      <vt:lpstr>Poverty in Rochester Articles</vt:lpstr>
      <vt:lpstr>Risk Factors of Poverty (Jensen)</vt:lpstr>
      <vt:lpstr>Meet Marcell and Janice</vt:lpstr>
      <vt:lpstr>REFLECTION AND DISCUSSION</vt:lpstr>
      <vt:lpstr>What is it like to live on a limited income?  Play the game Spent: http://playspent.org/html/ </vt:lpstr>
      <vt:lpstr>Cultural Rules of Poverty</vt:lpstr>
      <vt:lpstr>Hidden Rules of Poverty</vt:lpstr>
      <vt:lpstr>RULES OF POVERTY AND WEALTH</vt:lpstr>
      <vt:lpstr>PowerPoint Presentation</vt:lpstr>
      <vt:lpstr>IMPACT OF RULES ON POVERTY AND EDUCATION </vt:lpstr>
      <vt:lpstr>The Critique</vt:lpstr>
      <vt:lpstr>HOW POVERTY AFFECTS OUR MINDS</vt:lpstr>
      <vt:lpstr>Building Resources (Payne)</vt:lpstr>
      <vt:lpstr>REFLECTION #2</vt:lpstr>
      <vt:lpstr>Poverty, Trauma &amp; Resiliency</vt:lpstr>
      <vt:lpstr>PowerPoint Presentation</vt:lpstr>
      <vt:lpstr>PowerPoint Presentation</vt:lpstr>
      <vt:lpstr>Trauma – What is the impact?</vt:lpstr>
      <vt:lpstr>Trauma – What is the Impact?</vt:lpstr>
      <vt:lpstr>PowerPoint Presentation</vt:lpstr>
      <vt:lpstr>Trauma – What is the Impact?</vt:lpstr>
      <vt:lpstr>PowerPoint Presentation</vt:lpstr>
      <vt:lpstr>Fostering Resiliency</vt:lpstr>
      <vt:lpstr>In the Classroom</vt:lpstr>
      <vt:lpstr>Building Resources to Overcome Effects of Poverty (Payne)</vt:lpstr>
      <vt:lpstr>REFLECTION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POVERTY IN ROCHESTER, NY</dc:title>
  <dc:creator>Donahue, Lynn</dc:creator>
  <cp:lastModifiedBy>Donahue, Lynn</cp:lastModifiedBy>
  <cp:revision>22</cp:revision>
  <cp:lastPrinted>2019-01-04T18:42:06Z</cp:lastPrinted>
  <dcterms:modified xsi:type="dcterms:W3CDTF">2020-02-06T16:45:11Z</dcterms:modified>
</cp:coreProperties>
</file>