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9"/>
  </p:notesMasterIdLst>
  <p:sldIdLst>
    <p:sldId id="256" r:id="rId2"/>
    <p:sldId id="309" r:id="rId3"/>
    <p:sldId id="310" r:id="rId4"/>
    <p:sldId id="311" r:id="rId5"/>
    <p:sldId id="312" r:id="rId6"/>
    <p:sldId id="297" r:id="rId7"/>
    <p:sldId id="300" r:id="rId8"/>
    <p:sldId id="308" r:id="rId9"/>
    <p:sldId id="266" r:id="rId10"/>
    <p:sldId id="307" r:id="rId11"/>
    <p:sldId id="303" r:id="rId12"/>
    <p:sldId id="267" r:id="rId13"/>
    <p:sldId id="268" r:id="rId14"/>
    <p:sldId id="304" r:id="rId15"/>
    <p:sldId id="269" r:id="rId16"/>
    <p:sldId id="313" r:id="rId17"/>
    <p:sldId id="31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3" autoAdjust="0"/>
    <p:restoredTop sz="94660"/>
  </p:normalViewPr>
  <p:slideViewPr>
    <p:cSldViewPr snapToGrid="0">
      <p:cViewPr varScale="1">
        <p:scale>
          <a:sx n="88" d="100"/>
          <a:sy n="88" d="100"/>
        </p:scale>
        <p:origin x="120"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D773D-0274-4D21-9747-5361DB382029}" type="datetimeFigureOut">
              <a:rPr lang="en-US" smtClean="0"/>
              <a:t>4/10/2020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8C1A0-B4B3-4E5A-867F-FE52BDED4F1A}" type="slidenum">
              <a:rPr lang="en-US" smtClean="0"/>
              <a:t>‹#›</a:t>
            </a:fld>
            <a:endParaRPr lang="en-US"/>
          </a:p>
        </p:txBody>
      </p:sp>
    </p:spTree>
    <p:extLst>
      <p:ext uri="{BB962C8B-B14F-4D97-AF65-F5344CB8AC3E}">
        <p14:creationId xmlns:p14="http://schemas.microsoft.com/office/powerpoint/2010/main" val="136112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txBox="1">
            <a:spLocks noGrp="1"/>
          </p:cNvSpPr>
          <p:nvPr>
            <p:ph type="body" idx="1"/>
          </p:nvPr>
        </p:nvSpPr>
        <p:spPr>
          <a:xfrm>
            <a:off x="695008" y="4354711"/>
            <a:ext cx="5560060" cy="4125516"/>
          </a:xfrm>
          <a:prstGeom prst="rect">
            <a:avLst/>
          </a:prstGeom>
        </p:spPr>
        <p:txBody>
          <a:bodyPr spcFirstLastPara="1" wrap="square" lIns="92075" tIns="46025" rIns="92075" bIns="46025" anchor="t" anchorCtr="0">
            <a:noAutofit/>
          </a:bodyPr>
          <a:lstStyle/>
          <a:p>
            <a:pPr marL="0" lvl="0" indent="0" algn="l" rtl="0">
              <a:spcBef>
                <a:spcPts val="0"/>
              </a:spcBef>
              <a:spcAft>
                <a:spcPts val="0"/>
              </a:spcAft>
              <a:buNone/>
            </a:pPr>
            <a:endParaRPr/>
          </a:p>
        </p:txBody>
      </p:sp>
      <p:sp>
        <p:nvSpPr>
          <p:cNvPr id="425" name="Google Shape;425;p44:notes"/>
          <p:cNvSpPr>
            <a:spLocks noGrp="1" noRot="1" noChangeAspect="1"/>
          </p:cNvSpPr>
          <p:nvPr>
            <p:ph type="sldImg" idx="2"/>
          </p:nvPr>
        </p:nvSpPr>
        <p:spPr>
          <a:xfrm>
            <a:off x="422275" y="688975"/>
            <a:ext cx="6105525" cy="3435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79417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112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915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41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057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F7F47CF-67C9-420C-80A5-E2069FF0C2DF}" type="datetimeFigureOut">
              <a:rPr lang="en-US" smtClean="0"/>
              <a:t>4/10/2020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28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056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565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783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920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4/10/2020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501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4/10/2020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864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35BB1C6-BF8F-4481-8AB2-603A1C8A906A}" type="datetimeFigureOut">
              <a:rPr lang="en-US" smtClean="0"/>
              <a:t>4/10/2020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26810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dingpovertynow.org/important-covid-19-updates/" TargetMode="External"/><Relationship Id="rId2" Type="http://schemas.openxmlformats.org/officeDocument/2006/relationships/hyperlink" Target="http://endingpovertynow.org/wp-content/uploads/2020/03/Rochester-Community-Feedback-April-9.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connectedcommunitiesroc.org/challenge/"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facebook.com/connectedcommunitiesroc/videos/1064678207038933/"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ndingpovertynow.org/about-u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Rochester solutions</a:t>
            </a:r>
            <a:endParaRPr lang="en-US" dirty="0"/>
          </a:p>
        </p:txBody>
      </p:sp>
      <p:sp>
        <p:nvSpPr>
          <p:cNvPr id="3" name="Subtitle 2"/>
          <p:cNvSpPr>
            <a:spLocks noGrp="1"/>
          </p:cNvSpPr>
          <p:nvPr>
            <p:ph type="subTitle" idx="1"/>
          </p:nvPr>
        </p:nvSpPr>
        <p:spPr/>
        <p:txBody>
          <a:bodyPr/>
          <a:lstStyle/>
          <a:p>
            <a:r>
              <a:rPr lang="en-US" dirty="0" smtClean="0"/>
              <a:t>Dr. Lynn Donahue – PSJS 250: Social Change through Service</a:t>
            </a:r>
            <a:endParaRPr lang="en-US" dirty="0"/>
          </a:p>
        </p:txBody>
      </p:sp>
    </p:spTree>
    <p:extLst>
      <p:ext uri="{BB962C8B-B14F-4D97-AF65-F5344CB8AC3E}">
        <p14:creationId xmlns:p14="http://schemas.microsoft.com/office/powerpoint/2010/main" val="2971524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RMAPI Covid-19 crisis and response</a:t>
            </a:r>
            <a:endParaRPr lang="en-US" dirty="0"/>
          </a:p>
        </p:txBody>
      </p:sp>
      <p:sp>
        <p:nvSpPr>
          <p:cNvPr id="4" name="Rectangle 3"/>
          <p:cNvSpPr/>
          <p:nvPr/>
        </p:nvSpPr>
        <p:spPr>
          <a:xfrm>
            <a:off x="1069848" y="4796135"/>
            <a:ext cx="9434866" cy="646331"/>
          </a:xfrm>
          <a:prstGeom prst="rect">
            <a:avLst/>
          </a:prstGeom>
        </p:spPr>
        <p:txBody>
          <a:bodyPr wrap="square">
            <a:spAutoFit/>
          </a:bodyPr>
          <a:lstStyle/>
          <a:p>
            <a:r>
              <a:rPr lang="en-US" dirty="0">
                <a:hlinkClick r:id="rId2"/>
              </a:rPr>
              <a:t>http://</a:t>
            </a:r>
            <a:r>
              <a:rPr lang="en-US" dirty="0" smtClean="0">
                <a:hlinkClick r:id="rId2"/>
              </a:rPr>
              <a:t>endingpovertynow.org/wp-content/uploads/2020/03/Rochester-Community-Feedback-April-9.pdf</a:t>
            </a:r>
            <a:r>
              <a:rPr lang="en-US" dirty="0" smtClean="0"/>
              <a:t> </a:t>
            </a:r>
            <a:endParaRPr lang="en-US" dirty="0"/>
          </a:p>
        </p:txBody>
      </p:sp>
      <p:sp>
        <p:nvSpPr>
          <p:cNvPr id="5" name="Rectangle 4"/>
          <p:cNvSpPr/>
          <p:nvPr/>
        </p:nvSpPr>
        <p:spPr>
          <a:xfrm>
            <a:off x="1069848" y="2242457"/>
            <a:ext cx="10273066" cy="1846659"/>
          </a:xfrm>
          <a:prstGeom prst="rect">
            <a:avLst/>
          </a:prstGeom>
        </p:spPr>
        <p:txBody>
          <a:bodyPr wrap="square">
            <a:spAutoFit/>
          </a:bodyPr>
          <a:lstStyle/>
          <a:p>
            <a:r>
              <a:rPr lang="en-US" sz="2400" b="1" dirty="0">
                <a:latin typeface="Arial" panose="020B0604020202020204" pitchFamily="34" charset="0"/>
              </a:rPr>
              <a:t>Community </a:t>
            </a:r>
            <a:r>
              <a:rPr lang="en-US" sz="2400" b="1" dirty="0" smtClean="0">
                <a:latin typeface="Arial" panose="020B0604020202020204" pitchFamily="34" charset="0"/>
              </a:rPr>
              <a:t>Concerns During </a:t>
            </a:r>
            <a:r>
              <a:rPr lang="en-US" sz="2400" b="1" dirty="0">
                <a:latin typeface="Arial" panose="020B0604020202020204" pitchFamily="34" charset="0"/>
              </a:rPr>
              <a:t>COVID-19 </a:t>
            </a:r>
            <a:r>
              <a:rPr lang="en-US" sz="2400" b="1" dirty="0" smtClean="0">
                <a:latin typeface="Arial" panose="020B0604020202020204" pitchFamily="34" charset="0"/>
              </a:rPr>
              <a:t>Crisis Update</a:t>
            </a:r>
            <a:r>
              <a:rPr lang="en-US" sz="2400" b="1" dirty="0">
                <a:latin typeface="Arial" panose="020B0604020202020204" pitchFamily="34" charset="0"/>
              </a:rPr>
              <a:t>: </a:t>
            </a:r>
            <a:r>
              <a:rPr lang="en-US" sz="2400" b="1" dirty="0" smtClean="0">
                <a:latin typeface="Arial" panose="020B0604020202020204" pitchFamily="34" charset="0"/>
              </a:rPr>
              <a:t>4/09/20</a:t>
            </a:r>
          </a:p>
          <a:p>
            <a:endParaRPr lang="en-US" dirty="0">
              <a:latin typeface="Arial" panose="020B0604020202020204" pitchFamily="34" charset="0"/>
            </a:endParaRPr>
          </a:p>
          <a:p>
            <a:r>
              <a:rPr lang="en-US" dirty="0" smtClean="0">
                <a:latin typeface="Arial" panose="020B0604020202020204" pitchFamily="34" charset="0"/>
              </a:rPr>
              <a:t>The </a:t>
            </a:r>
            <a:r>
              <a:rPr lang="en-US" dirty="0">
                <a:latin typeface="Arial" panose="020B0604020202020204" pitchFamily="34" charset="0"/>
              </a:rPr>
              <a:t>Rochester-Monroe Anti-Poverty Initiative is a community collaborative working to improve quality of life in Rochester by reducing poverty and increasing self-sufficiency. Amidst the COVID-19outbreak, RMAPI is focused on mitigating the negative effects of this public health crisis on the </a:t>
            </a:r>
            <a:r>
              <a:rPr lang="en-US" dirty="0" smtClean="0">
                <a:latin typeface="Arial" panose="020B0604020202020204" pitchFamily="34" charset="0"/>
              </a:rPr>
              <a:t>economic well-being </a:t>
            </a:r>
            <a:r>
              <a:rPr lang="en-US" dirty="0">
                <a:latin typeface="Arial" panose="020B0604020202020204" pitchFamily="34" charset="0"/>
              </a:rPr>
              <a:t>of persons </a:t>
            </a:r>
            <a:r>
              <a:rPr lang="en-US" dirty="0" smtClean="0">
                <a:latin typeface="Arial" panose="020B0604020202020204" pitchFamily="34" charset="0"/>
              </a:rPr>
              <a:t>experiencing poverty.</a:t>
            </a:r>
            <a:endParaRPr lang="en-US" dirty="0"/>
          </a:p>
        </p:txBody>
      </p:sp>
      <p:sp>
        <p:nvSpPr>
          <p:cNvPr id="6" name="Rectangle 5"/>
          <p:cNvSpPr/>
          <p:nvPr/>
        </p:nvSpPr>
        <p:spPr>
          <a:xfrm>
            <a:off x="1069848" y="5620435"/>
            <a:ext cx="9434866" cy="369332"/>
          </a:xfrm>
          <a:prstGeom prst="rect">
            <a:avLst/>
          </a:prstGeom>
        </p:spPr>
        <p:txBody>
          <a:bodyPr wrap="square">
            <a:spAutoFit/>
          </a:bodyPr>
          <a:lstStyle/>
          <a:p>
            <a:r>
              <a:rPr lang="en-US" dirty="0">
                <a:hlinkClick r:id="rId3"/>
              </a:rPr>
              <a:t>https://endingpovertynow.org/important-covid-19-updates</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52216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impact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70" y="2093976"/>
            <a:ext cx="6993819" cy="29527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245" y="2192867"/>
            <a:ext cx="4232761" cy="3174571"/>
          </a:xfrm>
          <a:prstGeom prst="rect">
            <a:avLst/>
          </a:prstGeom>
        </p:spPr>
      </p:pic>
    </p:spTree>
    <p:extLst>
      <p:ext uri="{BB962C8B-B14F-4D97-AF65-F5344CB8AC3E}">
        <p14:creationId xmlns:p14="http://schemas.microsoft.com/office/powerpoint/2010/main" val="119891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1112" y="114603"/>
            <a:ext cx="7278552" cy="6001643"/>
          </a:xfrm>
          <a:prstGeom prst="rect">
            <a:avLst/>
          </a:prstGeom>
        </p:spPr>
        <p:txBody>
          <a:bodyPr wrap="square">
            <a:spAutoFit/>
          </a:bodyPr>
          <a:lstStyle/>
          <a:p>
            <a:r>
              <a:rPr lang="en-US" sz="2400" b="1" i="1" dirty="0"/>
              <a:t>Dedicated to building up EMMA and </a:t>
            </a:r>
            <a:r>
              <a:rPr lang="en-US" sz="2400" b="1" i="1" dirty="0" err="1"/>
              <a:t>Beechwood</a:t>
            </a:r>
            <a:r>
              <a:rPr lang="en-US" sz="2400" b="1" i="1" dirty="0"/>
              <a:t> neighborhoods from within by engaging residents, service providers, and community partners in our holistic approach</a:t>
            </a:r>
            <a:r>
              <a:rPr lang="en-US" sz="2400" b="1" i="1" dirty="0" smtClean="0"/>
              <a:t>.</a:t>
            </a:r>
          </a:p>
          <a:p>
            <a:endParaRPr lang="en-US" sz="2400" b="1" i="1" dirty="0"/>
          </a:p>
          <a:p>
            <a:r>
              <a:rPr lang="en-US" sz="2400" dirty="0" smtClean="0"/>
              <a:t>“Personal </a:t>
            </a:r>
            <a:r>
              <a:rPr lang="en-US" sz="2400" dirty="0"/>
              <a:t>responsibility is essential for emotional, social, and spiritual well-being. To do for others what they have the capacity to do for themselves is to disempower them. Getting to know community leaders first requires us to listen and respect indigenous leadership and learn the dreams of the people. And be willing to have our own ideas transformed. Connected Communities efforts seeks to be community-driven rather than volunteer-driven, community-led rather than volunteer-led</a:t>
            </a:r>
            <a:r>
              <a:rPr lang="en-US" sz="2400" dirty="0" smtClean="0"/>
              <a:t>.”</a:t>
            </a:r>
            <a:endParaRPr lang="en-US" sz="2400" b="1" dirty="0"/>
          </a:p>
        </p:txBody>
      </p:sp>
      <p:sp>
        <p:nvSpPr>
          <p:cNvPr id="8" name="Rectangle 7"/>
          <p:cNvSpPr/>
          <p:nvPr/>
        </p:nvSpPr>
        <p:spPr>
          <a:xfrm>
            <a:off x="8862808" y="4918816"/>
            <a:ext cx="2931660" cy="923330"/>
          </a:xfrm>
          <a:prstGeom prst="rect">
            <a:avLst/>
          </a:prstGeom>
        </p:spPr>
        <p:txBody>
          <a:bodyPr wrap="square">
            <a:spAutoFit/>
          </a:bodyPr>
          <a:lstStyle/>
          <a:p>
            <a:r>
              <a:rPr lang="en-US" dirty="0">
                <a:hlinkClick r:id="rId2"/>
              </a:rPr>
              <a:t>http://www.connectedcommunitiesroc.org/challenge</a:t>
            </a:r>
            <a:r>
              <a:rPr lang="en-US" dirty="0" smtClean="0">
                <a:hlinkClick r:id="rId2"/>
              </a:rPr>
              <a:t>/</a:t>
            </a:r>
            <a:r>
              <a:rPr lang="en-US" dirty="0" smtClean="0"/>
              <a:t> </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61458" y="489857"/>
            <a:ext cx="3534361" cy="3544964"/>
          </a:xfrm>
        </p:spPr>
      </p:pic>
    </p:spTree>
    <p:extLst>
      <p:ext uri="{BB962C8B-B14F-4D97-AF65-F5344CB8AC3E}">
        <p14:creationId xmlns:p14="http://schemas.microsoft.com/office/powerpoint/2010/main" val="2011545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408" y="1034916"/>
            <a:ext cx="4821381" cy="4580312"/>
          </a:xfrm>
          <a:prstGeom prst="rect">
            <a:avLst/>
          </a:prstGeom>
        </p:spPr>
      </p:pic>
      <p:sp>
        <p:nvSpPr>
          <p:cNvPr id="3" name="Content Placeholder 2"/>
          <p:cNvSpPr txBox="1">
            <a:spLocks/>
          </p:cNvSpPr>
          <p:nvPr/>
        </p:nvSpPr>
        <p:spPr>
          <a:xfrm>
            <a:off x="6549289" y="908877"/>
            <a:ext cx="4821381" cy="3976984"/>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3200" dirty="0" smtClean="0"/>
          </a:p>
          <a:p>
            <a:pPr marL="514342" lvl="1" indent="0">
              <a:buNone/>
              <a:defRPr/>
            </a:pPr>
            <a:r>
              <a:rPr lang="en-US" sz="2800" b="1" dirty="0" smtClean="0"/>
              <a:t>Connected Communities Roadmap </a:t>
            </a:r>
          </a:p>
          <a:p>
            <a:pPr marL="1417327" lvl="2" indent="-228600">
              <a:defRPr/>
            </a:pPr>
            <a:r>
              <a:rPr lang="en-US" sz="2800" dirty="0" smtClean="0"/>
              <a:t>Asset Based Development</a:t>
            </a:r>
          </a:p>
          <a:p>
            <a:pPr marL="1417327" lvl="2" indent="-228600">
              <a:defRPr/>
            </a:pPr>
            <a:r>
              <a:rPr lang="en-US" sz="2800" dirty="0" smtClean="0"/>
              <a:t>Geographically Focused</a:t>
            </a:r>
          </a:p>
          <a:p>
            <a:pPr marL="1417327" lvl="2" indent="-228600">
              <a:defRPr/>
            </a:pPr>
            <a:r>
              <a:rPr lang="en-US" sz="2800" dirty="0" smtClean="0"/>
              <a:t>Holistic Revitalization</a:t>
            </a:r>
          </a:p>
          <a:p>
            <a:pPr marL="1417327" lvl="2" indent="-228600">
              <a:defRPr/>
            </a:pPr>
            <a:r>
              <a:rPr lang="en-US" sz="2800" dirty="0" smtClean="0"/>
              <a:t>Collective Impact</a:t>
            </a:r>
          </a:p>
          <a:p>
            <a:endParaRPr lang="en-US" sz="2400" dirty="0" smtClean="0"/>
          </a:p>
          <a:p>
            <a:endParaRPr lang="en-US" dirty="0"/>
          </a:p>
        </p:txBody>
      </p:sp>
    </p:spTree>
    <p:extLst>
      <p:ext uri="{BB962C8B-B14F-4D97-AF65-F5344CB8AC3E}">
        <p14:creationId xmlns:p14="http://schemas.microsoft.com/office/powerpoint/2010/main" val="196749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948266"/>
            <a:ext cx="10092266" cy="5046133"/>
          </a:xfrm>
          <a:prstGeom prst="rect">
            <a:avLst/>
          </a:prstGeom>
        </p:spPr>
      </p:pic>
    </p:spTree>
    <p:extLst>
      <p:ext uri="{BB962C8B-B14F-4D97-AF65-F5344CB8AC3E}">
        <p14:creationId xmlns:p14="http://schemas.microsoft.com/office/powerpoint/2010/main" val="401429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Warfield Square – new start for EMMA/</a:t>
            </a:r>
            <a:r>
              <a:rPr lang="en-US" b="1" dirty="0" err="1" smtClean="0"/>
              <a:t>Beechwood</a:t>
            </a:r>
            <a:r>
              <a:rPr lang="en-US" b="1" dirty="0" smtClean="0"/>
              <a:t> residents</a:t>
            </a:r>
            <a:endParaRPr lang="en-US" b="1" dirty="0"/>
          </a:p>
        </p:txBody>
      </p:sp>
      <p:sp>
        <p:nvSpPr>
          <p:cNvPr id="3" name="Rectangle 2"/>
          <p:cNvSpPr/>
          <p:nvPr/>
        </p:nvSpPr>
        <p:spPr>
          <a:xfrm>
            <a:off x="515304" y="2877665"/>
            <a:ext cx="2871363" cy="1908215"/>
          </a:xfrm>
          <a:prstGeom prst="rect">
            <a:avLst/>
          </a:prstGeom>
        </p:spPr>
        <p:txBody>
          <a:bodyPr wrap="square">
            <a:spAutoFit/>
          </a:bodyPr>
          <a:lstStyle/>
          <a:p>
            <a:r>
              <a:rPr lang="en-US" sz="2800" b="1" dirty="0" smtClean="0"/>
              <a:t>Video:</a:t>
            </a:r>
            <a:r>
              <a:rPr lang="en-US" sz="2800" b="1" dirty="0"/>
              <a:t> </a:t>
            </a:r>
            <a:r>
              <a:rPr lang="en-US" sz="2800" b="1" dirty="0" smtClean="0"/>
              <a:t> </a:t>
            </a:r>
            <a:r>
              <a:rPr lang="en-US" dirty="0" smtClean="0">
                <a:hlinkClick r:id="rId2"/>
              </a:rPr>
              <a:t>https</a:t>
            </a:r>
            <a:r>
              <a:rPr lang="en-US" dirty="0">
                <a:hlinkClick r:id="rId2"/>
              </a:rPr>
              <a:t>://www.facebook.com/connectedcommunitiesroc/videos/1064678207038933</a:t>
            </a:r>
            <a:r>
              <a:rPr lang="en-US" dirty="0" smtClean="0">
                <a:hlinkClick r:id="rId2"/>
              </a:rPr>
              <a:t>/</a:t>
            </a:r>
            <a:r>
              <a:rPr lang="en-US" dirty="0" smtClean="0"/>
              <a:t> </a:t>
            </a:r>
          </a:p>
          <a:p>
            <a:r>
              <a:rPr lang="en-US" dirty="0" smtClean="0">
                <a:solidFill>
                  <a:srgbClr val="000000"/>
                </a:solidFill>
              </a:rPr>
              <a:t>(</a:t>
            </a:r>
            <a:r>
              <a:rPr lang="en-US" dirty="0">
                <a:solidFill>
                  <a:srgbClr val="000000"/>
                </a:solidFill>
              </a:rPr>
              <a:t>5</a:t>
            </a:r>
            <a:r>
              <a:rPr lang="en-US" dirty="0" smtClean="0">
                <a:solidFill>
                  <a:srgbClr val="000000"/>
                </a:solidFill>
              </a:rPr>
              <a:t> </a:t>
            </a:r>
            <a:r>
              <a:rPr lang="en-US" dirty="0">
                <a:solidFill>
                  <a:srgbClr val="000000"/>
                </a:solidFill>
              </a:rPr>
              <a:t>minutes</a:t>
            </a:r>
            <a:r>
              <a:rPr lang="en-US" dirty="0" smtClean="0">
                <a:solidFill>
                  <a:srgbClr val="000000"/>
                </a:solidFill>
              </a:rPr>
              <a:t>)</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072" y="2043063"/>
            <a:ext cx="7429500" cy="3810000"/>
          </a:xfrm>
          <a:prstGeom prst="rect">
            <a:avLst/>
          </a:prstGeom>
        </p:spPr>
      </p:pic>
    </p:spTree>
    <p:extLst>
      <p:ext uri="{BB962C8B-B14F-4D97-AF65-F5344CB8AC3E}">
        <p14:creationId xmlns:p14="http://schemas.microsoft.com/office/powerpoint/2010/main" val="1891019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Blackboard discussion  </a:t>
            </a:r>
            <a:endParaRPr lang="en-US" dirty="0"/>
          </a:p>
        </p:txBody>
      </p:sp>
      <p:sp>
        <p:nvSpPr>
          <p:cNvPr id="3" name="Rectangle 2"/>
          <p:cNvSpPr/>
          <p:nvPr/>
        </p:nvSpPr>
        <p:spPr>
          <a:xfrm>
            <a:off x="1186543" y="2569029"/>
            <a:ext cx="9941705" cy="2862322"/>
          </a:xfrm>
          <a:prstGeom prst="rect">
            <a:avLst/>
          </a:prstGeom>
        </p:spPr>
        <p:txBody>
          <a:bodyPr wrap="square">
            <a:spAutoFit/>
          </a:bodyPr>
          <a:lstStyle/>
          <a:p>
            <a:r>
              <a:rPr lang="en-US" dirty="0"/>
              <a:t>Pick </a:t>
            </a:r>
            <a:r>
              <a:rPr lang="en-US" dirty="0" smtClean="0"/>
              <a:t>RMAPI or </a:t>
            </a:r>
            <a:r>
              <a:rPr lang="en-US" dirty="0"/>
              <a:t>Connected </a:t>
            </a:r>
            <a:r>
              <a:rPr lang="en-US" dirty="0" smtClean="0"/>
              <a:t>Communities and using the RMAPI report, PowerPoint presentation, and websites provided, answer these two questions:</a:t>
            </a:r>
          </a:p>
          <a:p>
            <a:pPr>
              <a:buFont typeface="+mj-lt"/>
              <a:buAutoNum type="arabicPeriod"/>
            </a:pPr>
            <a:endParaRPr lang="en-US" dirty="0" smtClean="0"/>
          </a:p>
          <a:p>
            <a:pPr lvl="1">
              <a:buFont typeface="+mj-lt"/>
              <a:buAutoNum type="arabicPeriod"/>
            </a:pPr>
            <a:r>
              <a:rPr lang="en-US" dirty="0" smtClean="0"/>
              <a:t>What </a:t>
            </a:r>
            <a:r>
              <a:rPr lang="en-US" dirty="0"/>
              <a:t>are their overarching goals and framework? </a:t>
            </a:r>
            <a:endParaRPr lang="en-US" dirty="0" smtClean="0"/>
          </a:p>
          <a:p>
            <a:pPr lvl="1">
              <a:buFont typeface="+mj-lt"/>
              <a:buAutoNum type="arabicPeriod"/>
            </a:pPr>
            <a:endParaRPr lang="en-US" dirty="0"/>
          </a:p>
          <a:p>
            <a:pPr marL="742950" lvl="1" indent="-285750">
              <a:buFont typeface="+mj-lt"/>
              <a:buAutoNum type="arabicPeriod"/>
            </a:pPr>
            <a:r>
              <a:rPr lang="en-US" dirty="0"/>
              <a:t>How do they address the root causes and/or impact of poverty (ex. trauma, low educational outcomes, institutional racism, privilege)? </a:t>
            </a:r>
            <a:endParaRPr lang="en-US" dirty="0" smtClean="0"/>
          </a:p>
          <a:p>
            <a:pPr marL="742950" lvl="1" indent="-285750">
              <a:buFont typeface="+mj-lt"/>
              <a:buAutoNum type="arabicPeriod"/>
            </a:pPr>
            <a:endParaRPr lang="en-US" dirty="0" smtClean="0"/>
          </a:p>
          <a:p>
            <a:pPr marL="742950" lvl="1" indent="-285750">
              <a:buFont typeface="+mj-lt"/>
              <a:buAutoNum type="arabicPeriod"/>
            </a:pPr>
            <a:r>
              <a:rPr lang="en-US" dirty="0" smtClean="0"/>
              <a:t>How </a:t>
            </a:r>
            <a:r>
              <a:rPr lang="en-US" dirty="0"/>
              <a:t>might they address the challenges your </a:t>
            </a:r>
            <a:r>
              <a:rPr lang="en-US" dirty="0" smtClean="0"/>
              <a:t>Seeds’ </a:t>
            </a:r>
            <a:r>
              <a:rPr lang="en-US" dirty="0"/>
              <a:t>kids faced</a:t>
            </a:r>
            <a:r>
              <a:rPr lang="en-US" dirty="0" smtClean="0"/>
              <a:t>?</a:t>
            </a:r>
          </a:p>
          <a:p>
            <a:pPr lvl="1"/>
            <a:endParaRPr lang="en-US" dirty="0"/>
          </a:p>
        </p:txBody>
      </p:sp>
    </p:spTree>
    <p:extLst>
      <p:ext uri="{BB962C8B-B14F-4D97-AF65-F5344CB8AC3E}">
        <p14:creationId xmlns:p14="http://schemas.microsoft.com/office/powerpoint/2010/main" val="150023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Blackboard discussion</a:t>
            </a:r>
            <a:endParaRPr lang="en-US" dirty="0"/>
          </a:p>
        </p:txBody>
      </p:sp>
      <p:sp>
        <p:nvSpPr>
          <p:cNvPr id="3" name="Rectangle 2"/>
          <p:cNvSpPr/>
          <p:nvPr/>
        </p:nvSpPr>
        <p:spPr>
          <a:xfrm>
            <a:off x="903514" y="2690336"/>
            <a:ext cx="10224734" cy="923330"/>
          </a:xfrm>
          <a:prstGeom prst="rect">
            <a:avLst/>
          </a:prstGeom>
        </p:spPr>
        <p:txBody>
          <a:bodyPr wrap="square">
            <a:spAutoFit/>
          </a:bodyPr>
          <a:lstStyle/>
          <a:p>
            <a:r>
              <a:rPr lang="en-US" dirty="0"/>
              <a:t>Please find one other program in Rochester that also addresses poverty, low educational outcomes, and/or trauma in children and review how they address these challenges and if they seem to use an asset-based perspective.</a:t>
            </a:r>
            <a:endParaRPr lang="en-US" dirty="0"/>
          </a:p>
        </p:txBody>
      </p:sp>
    </p:spTree>
    <p:extLst>
      <p:ext uri="{BB962C8B-B14F-4D97-AF65-F5344CB8AC3E}">
        <p14:creationId xmlns:p14="http://schemas.microsoft.com/office/powerpoint/2010/main" val="174078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 Few </a:t>
            </a:r>
            <a:r>
              <a:rPr lang="en-US" dirty="0" smtClean="0">
                <a:latin typeface="Arial Black" pitchFamily="34" charset="0"/>
              </a:rPr>
              <a:t>Facts</a:t>
            </a:r>
            <a:endParaRPr lang="en-US" dirty="0">
              <a:latin typeface="Arial Black" pitchFamily="34" charset="0"/>
            </a:endParaRPr>
          </a:p>
        </p:txBody>
      </p:sp>
      <p:sp>
        <p:nvSpPr>
          <p:cNvPr id="3" name="Content Placeholder 2"/>
          <p:cNvSpPr>
            <a:spLocks noGrp="1"/>
          </p:cNvSpPr>
          <p:nvPr>
            <p:ph idx="1"/>
          </p:nvPr>
        </p:nvSpPr>
        <p:spPr>
          <a:xfrm>
            <a:off x="359229" y="293914"/>
            <a:ext cx="7685313" cy="6422572"/>
          </a:xfrm>
        </p:spPr>
        <p:txBody>
          <a:bodyPr>
            <a:normAutofit fontScale="55000" lnSpcReduction="20000"/>
          </a:bodyPr>
          <a:lstStyle/>
          <a:p>
            <a:pPr>
              <a:buNone/>
            </a:pPr>
            <a:endParaRPr lang="en-US" dirty="0" smtClean="0">
              <a:latin typeface="Arial" pitchFamily="34" charset="0"/>
              <a:cs typeface="Arial" pitchFamily="34" charset="0"/>
            </a:endParaRPr>
          </a:p>
          <a:p>
            <a:pPr>
              <a:lnSpc>
                <a:spcPct val="120000"/>
              </a:lnSpc>
            </a:pPr>
            <a:r>
              <a:rPr lang="en-US" sz="3300" dirty="0" smtClean="0">
                <a:latin typeface="Arial" pitchFamily="34" charset="0"/>
                <a:cs typeface="Arial" pitchFamily="34" charset="0"/>
              </a:rPr>
              <a:t>Rochester </a:t>
            </a:r>
            <a:r>
              <a:rPr lang="en-US" sz="3300" dirty="0">
                <a:latin typeface="Arial" pitchFamily="34" charset="0"/>
                <a:cs typeface="Arial" pitchFamily="34" charset="0"/>
              </a:rPr>
              <a:t>city population is over 200,000, making it New York's third largest city. </a:t>
            </a:r>
            <a:r>
              <a:rPr lang="en-US" sz="3300" dirty="0">
                <a:latin typeface="Arial" pitchFamily="34" charset="0"/>
                <a:cs typeface="Arial" pitchFamily="34" charset="0"/>
              </a:rPr>
              <a:t>The greater Rochester area has a population of  about 1,000,000.</a:t>
            </a:r>
          </a:p>
          <a:p>
            <a:pPr marL="0" indent="0">
              <a:lnSpc>
                <a:spcPct val="120000"/>
              </a:lnSpc>
              <a:buNone/>
            </a:pPr>
            <a:r>
              <a:rPr lang="en-US" sz="3300" b="1" dirty="0" smtClean="0">
                <a:latin typeface="Arial" pitchFamily="34" charset="0"/>
                <a:cs typeface="Arial" pitchFamily="34" charset="0"/>
              </a:rPr>
              <a:t>Largest Employers:</a:t>
            </a:r>
            <a:endParaRPr lang="en-US" sz="3300" b="1" dirty="0">
              <a:latin typeface="Arial" pitchFamily="34" charset="0"/>
              <a:cs typeface="Arial" pitchFamily="34" charset="0"/>
            </a:endParaRPr>
          </a:p>
          <a:p>
            <a:pPr>
              <a:lnSpc>
                <a:spcPct val="120000"/>
              </a:lnSpc>
            </a:pPr>
            <a:r>
              <a:rPr lang="en-US" sz="3300" dirty="0">
                <a:latin typeface="Arial" pitchFamily="34" charset="0"/>
                <a:cs typeface="Arial" pitchFamily="34" charset="0"/>
              </a:rPr>
              <a:t> University of Rochester/UR Medicine, </a:t>
            </a:r>
            <a:r>
              <a:rPr lang="en-US" sz="3300" dirty="0" smtClean="0">
                <a:latin typeface="Arial" pitchFamily="34" charset="0"/>
                <a:cs typeface="Arial" pitchFamily="34" charset="0"/>
              </a:rPr>
              <a:t>22,500</a:t>
            </a:r>
            <a:endParaRPr lang="en-US" sz="3300" dirty="0">
              <a:latin typeface="Arial" pitchFamily="34" charset="0"/>
              <a:cs typeface="Arial" pitchFamily="34" charset="0"/>
            </a:endParaRPr>
          </a:p>
          <a:p>
            <a:pPr>
              <a:lnSpc>
                <a:spcPct val="120000"/>
              </a:lnSpc>
            </a:pPr>
            <a:r>
              <a:rPr lang="en-US" sz="3300" dirty="0">
                <a:latin typeface="Arial" pitchFamily="34" charset="0"/>
                <a:cs typeface="Arial" pitchFamily="34" charset="0"/>
              </a:rPr>
              <a:t> </a:t>
            </a:r>
            <a:r>
              <a:rPr lang="en-US" sz="3300" dirty="0" smtClean="0">
                <a:latin typeface="Arial" pitchFamily="34" charset="0"/>
                <a:cs typeface="Arial" pitchFamily="34" charset="0"/>
              </a:rPr>
              <a:t>Wegmans</a:t>
            </a:r>
            <a:r>
              <a:rPr lang="en-US" sz="3300" dirty="0">
                <a:latin typeface="Arial" pitchFamily="34" charset="0"/>
                <a:cs typeface="Arial" pitchFamily="34" charset="0"/>
              </a:rPr>
              <a:t>, </a:t>
            </a:r>
            <a:r>
              <a:rPr lang="en-US" sz="3300" dirty="0" smtClean="0">
                <a:latin typeface="Arial" pitchFamily="34" charset="0"/>
                <a:cs typeface="Arial" pitchFamily="34" charset="0"/>
              </a:rPr>
              <a:t>13,582</a:t>
            </a:r>
            <a:endParaRPr lang="en-US" sz="3300" dirty="0">
              <a:latin typeface="Arial" pitchFamily="34" charset="0"/>
              <a:cs typeface="Arial" pitchFamily="34" charset="0"/>
            </a:endParaRPr>
          </a:p>
          <a:p>
            <a:pPr>
              <a:lnSpc>
                <a:spcPct val="120000"/>
              </a:lnSpc>
            </a:pPr>
            <a:r>
              <a:rPr lang="en-US" sz="3300" dirty="0">
                <a:latin typeface="Arial" pitchFamily="34" charset="0"/>
                <a:cs typeface="Arial" pitchFamily="34" charset="0"/>
              </a:rPr>
              <a:t> </a:t>
            </a:r>
            <a:r>
              <a:rPr lang="en-US" sz="3300" dirty="0" smtClean="0">
                <a:latin typeface="Arial" pitchFamily="34" charset="0"/>
                <a:cs typeface="Arial" pitchFamily="34" charset="0"/>
              </a:rPr>
              <a:t>Rochester </a:t>
            </a:r>
            <a:r>
              <a:rPr lang="en-US" sz="3300" dirty="0">
                <a:latin typeface="Arial" pitchFamily="34" charset="0"/>
                <a:cs typeface="Arial" pitchFamily="34" charset="0"/>
              </a:rPr>
              <a:t>General Health System, </a:t>
            </a:r>
            <a:r>
              <a:rPr lang="en-US" sz="3300" dirty="0" smtClean="0">
                <a:latin typeface="Arial" pitchFamily="34" charset="0"/>
                <a:cs typeface="Arial" pitchFamily="34" charset="0"/>
              </a:rPr>
              <a:t>8,200</a:t>
            </a:r>
            <a:endParaRPr lang="en-US" sz="3300" dirty="0">
              <a:latin typeface="Arial" pitchFamily="34" charset="0"/>
              <a:cs typeface="Arial" pitchFamily="34" charset="0"/>
            </a:endParaRPr>
          </a:p>
          <a:p>
            <a:pPr>
              <a:lnSpc>
                <a:spcPct val="120000"/>
              </a:lnSpc>
            </a:pPr>
            <a:r>
              <a:rPr lang="en-US" sz="3300" dirty="0">
                <a:latin typeface="Arial" pitchFamily="34" charset="0"/>
                <a:cs typeface="Arial" pitchFamily="34" charset="0"/>
              </a:rPr>
              <a:t> </a:t>
            </a:r>
            <a:r>
              <a:rPr lang="en-US" sz="3300" dirty="0" smtClean="0">
                <a:latin typeface="Arial" pitchFamily="34" charset="0"/>
                <a:cs typeface="Arial" pitchFamily="34" charset="0"/>
              </a:rPr>
              <a:t>Xerox</a:t>
            </a:r>
            <a:r>
              <a:rPr lang="en-US" sz="3300" dirty="0">
                <a:latin typeface="Arial" pitchFamily="34" charset="0"/>
                <a:cs typeface="Arial" pitchFamily="34" charset="0"/>
              </a:rPr>
              <a:t>, </a:t>
            </a:r>
            <a:r>
              <a:rPr lang="en-US" sz="3300" dirty="0" smtClean="0">
                <a:latin typeface="Arial" pitchFamily="34" charset="0"/>
                <a:cs typeface="Arial" pitchFamily="34" charset="0"/>
              </a:rPr>
              <a:t>6,300</a:t>
            </a:r>
            <a:endParaRPr lang="en-US" sz="3300" dirty="0">
              <a:latin typeface="Arial" pitchFamily="34" charset="0"/>
              <a:cs typeface="Arial" pitchFamily="34" charset="0"/>
            </a:endParaRPr>
          </a:p>
          <a:p>
            <a:pPr>
              <a:lnSpc>
                <a:spcPct val="120000"/>
              </a:lnSpc>
            </a:pPr>
            <a:r>
              <a:rPr lang="en-US" sz="3300" dirty="0">
                <a:latin typeface="Arial" pitchFamily="34" charset="0"/>
                <a:cs typeface="Arial" pitchFamily="34" charset="0"/>
              </a:rPr>
              <a:t> </a:t>
            </a:r>
            <a:r>
              <a:rPr lang="en-US" sz="3300" dirty="0" smtClean="0">
                <a:latin typeface="Arial" pitchFamily="34" charset="0"/>
                <a:cs typeface="Arial" pitchFamily="34" charset="0"/>
              </a:rPr>
              <a:t>Rochester </a:t>
            </a:r>
            <a:r>
              <a:rPr lang="en-US" sz="3300" dirty="0">
                <a:latin typeface="Arial" pitchFamily="34" charset="0"/>
                <a:cs typeface="Arial" pitchFamily="34" charset="0"/>
              </a:rPr>
              <a:t>City School District, </a:t>
            </a:r>
            <a:r>
              <a:rPr lang="en-US" sz="3300" dirty="0" smtClean="0">
                <a:latin typeface="Arial" pitchFamily="34" charset="0"/>
                <a:cs typeface="Arial" pitchFamily="34" charset="0"/>
              </a:rPr>
              <a:t>5,574</a:t>
            </a:r>
            <a:endParaRPr lang="en-US" sz="3300" dirty="0">
              <a:latin typeface="Arial" pitchFamily="34" charset="0"/>
              <a:cs typeface="Arial" pitchFamily="34" charset="0"/>
            </a:endParaRPr>
          </a:p>
          <a:p>
            <a:pPr>
              <a:lnSpc>
                <a:spcPct val="120000"/>
              </a:lnSpc>
            </a:pPr>
            <a:r>
              <a:rPr lang="en-US" sz="3300" dirty="0" smtClean="0">
                <a:latin typeface="Arial" pitchFamily="34" charset="0"/>
                <a:cs typeface="Arial" pitchFamily="34" charset="0"/>
              </a:rPr>
              <a:t>Monroe </a:t>
            </a:r>
            <a:r>
              <a:rPr lang="en-US" sz="3300" dirty="0">
                <a:latin typeface="Arial" pitchFamily="34" charset="0"/>
                <a:cs typeface="Arial" pitchFamily="34" charset="0"/>
              </a:rPr>
              <a:t>County Government, </a:t>
            </a:r>
            <a:r>
              <a:rPr lang="en-US" sz="3300" dirty="0" smtClean="0">
                <a:latin typeface="Arial" pitchFamily="34" charset="0"/>
                <a:cs typeface="Arial" pitchFamily="34" charset="0"/>
              </a:rPr>
              <a:t>4,549</a:t>
            </a:r>
            <a:endParaRPr lang="en-US" sz="3300" dirty="0">
              <a:latin typeface="Arial" pitchFamily="34" charset="0"/>
              <a:cs typeface="Arial" pitchFamily="34" charset="0"/>
            </a:endParaRPr>
          </a:p>
          <a:p>
            <a:pPr>
              <a:lnSpc>
                <a:spcPct val="120000"/>
              </a:lnSpc>
            </a:pPr>
            <a:r>
              <a:rPr lang="en-US" sz="3300" dirty="0">
                <a:latin typeface="Arial" pitchFamily="34" charset="0"/>
                <a:cs typeface="Arial" pitchFamily="34" charset="0"/>
              </a:rPr>
              <a:t> </a:t>
            </a:r>
            <a:r>
              <a:rPr lang="en-US" sz="3300" dirty="0" smtClean="0">
                <a:latin typeface="Arial" pitchFamily="34" charset="0"/>
                <a:cs typeface="Arial" pitchFamily="34" charset="0"/>
              </a:rPr>
              <a:t>Paychex</a:t>
            </a:r>
            <a:r>
              <a:rPr lang="en-US" sz="3300" dirty="0">
                <a:latin typeface="Arial" pitchFamily="34" charset="0"/>
                <a:cs typeface="Arial" pitchFamily="34" charset="0"/>
              </a:rPr>
              <a:t>, </a:t>
            </a:r>
            <a:r>
              <a:rPr lang="en-US" sz="3300" dirty="0" smtClean="0">
                <a:latin typeface="Arial" pitchFamily="34" charset="0"/>
                <a:cs typeface="Arial" pitchFamily="34" charset="0"/>
              </a:rPr>
              <a:t>3,877</a:t>
            </a:r>
            <a:r>
              <a:rPr lang="en-US" sz="3300" dirty="0">
                <a:latin typeface="Arial" pitchFamily="34" charset="0"/>
                <a:cs typeface="Arial" pitchFamily="34" charset="0"/>
              </a:rPr>
              <a:t> </a:t>
            </a:r>
            <a:r>
              <a:rPr lang="en-US" sz="3300" dirty="0" smtClean="0">
                <a:latin typeface="Arial" pitchFamily="34" charset="0"/>
                <a:cs typeface="Arial" pitchFamily="34" charset="0"/>
              </a:rPr>
              <a:t>(Tom </a:t>
            </a:r>
            <a:r>
              <a:rPr lang="en-US" sz="3300" dirty="0" err="1" smtClean="0">
                <a:latin typeface="Arial" pitchFamily="34" charset="0"/>
                <a:cs typeface="Arial" pitchFamily="34" charset="0"/>
              </a:rPr>
              <a:t>Golisano</a:t>
            </a:r>
            <a:r>
              <a:rPr lang="en-US" sz="3300" dirty="0" smtClean="0">
                <a:latin typeface="Arial" pitchFamily="34" charset="0"/>
                <a:cs typeface="Arial" pitchFamily="34" charset="0"/>
              </a:rPr>
              <a:t>)</a:t>
            </a:r>
            <a:endParaRPr lang="en-US" sz="3300" dirty="0">
              <a:latin typeface="Arial" pitchFamily="34" charset="0"/>
              <a:cs typeface="Arial" pitchFamily="34" charset="0"/>
            </a:endParaRPr>
          </a:p>
          <a:p>
            <a:pPr marL="0" indent="0">
              <a:lnSpc>
                <a:spcPct val="120000"/>
              </a:lnSpc>
              <a:buNone/>
            </a:pPr>
            <a:r>
              <a:rPr lang="en-US" sz="3300" b="1" dirty="0" smtClean="0">
                <a:latin typeface="Arial" pitchFamily="34" charset="0"/>
                <a:cs typeface="Arial" pitchFamily="34" charset="0"/>
              </a:rPr>
              <a:t>Famous People:</a:t>
            </a:r>
            <a:endParaRPr lang="en-US" sz="3300" b="1" dirty="0">
              <a:latin typeface="Arial" pitchFamily="34" charset="0"/>
              <a:cs typeface="Arial" pitchFamily="34" charset="0"/>
            </a:endParaRPr>
          </a:p>
          <a:p>
            <a:pPr>
              <a:lnSpc>
                <a:spcPct val="120000"/>
              </a:lnSpc>
              <a:spcBef>
                <a:spcPts val="0"/>
              </a:spcBef>
            </a:pPr>
            <a:r>
              <a:rPr lang="en-US" sz="3300" dirty="0" smtClean="0">
                <a:latin typeface="Arial" pitchFamily="34" charset="0"/>
                <a:cs typeface="Arial" pitchFamily="34" charset="0"/>
              </a:rPr>
              <a:t>Eastman </a:t>
            </a:r>
            <a:r>
              <a:rPr lang="en-US" sz="3300" dirty="0">
                <a:latin typeface="Arial" pitchFamily="34" charset="0"/>
                <a:cs typeface="Arial" pitchFamily="34" charset="0"/>
              </a:rPr>
              <a:t>Kodak Company is Rochester’s most well-known company (prior to 2005, it was also the city’s biggest employer). Innovator extraordinaire George Eastman launched the company in 1892. </a:t>
            </a:r>
          </a:p>
          <a:p>
            <a:pPr>
              <a:lnSpc>
                <a:spcPct val="120000"/>
              </a:lnSpc>
              <a:spcBef>
                <a:spcPts val="0"/>
              </a:spcBef>
            </a:pPr>
            <a:r>
              <a:rPr lang="en-US" sz="3300" dirty="0" smtClean="0">
                <a:latin typeface="Arial" pitchFamily="34" charset="0"/>
                <a:cs typeface="Arial" pitchFamily="34" charset="0"/>
              </a:rPr>
              <a:t>Rochester </a:t>
            </a:r>
            <a:r>
              <a:rPr lang="en-US" sz="3300" dirty="0">
                <a:latin typeface="Arial" pitchFamily="34" charset="0"/>
                <a:cs typeface="Arial" pitchFamily="34" charset="0"/>
              </a:rPr>
              <a:t>was home to civil rights leaders </a:t>
            </a:r>
            <a:r>
              <a:rPr lang="en-US" sz="3300" dirty="0" smtClean="0">
                <a:latin typeface="Arial" pitchFamily="34" charset="0"/>
                <a:cs typeface="Arial" pitchFamily="34" charset="0"/>
              </a:rPr>
              <a:t>Frederick </a:t>
            </a:r>
            <a:r>
              <a:rPr lang="en-US" sz="3300" dirty="0">
                <a:latin typeface="Arial" pitchFamily="34" charset="0"/>
                <a:cs typeface="Arial" pitchFamily="34" charset="0"/>
              </a:rPr>
              <a:t>Douglas and Susan B. </a:t>
            </a:r>
            <a:r>
              <a:rPr lang="en-US" sz="3300" dirty="0">
                <a:latin typeface="Arial" pitchFamily="34" charset="0"/>
                <a:cs typeface="Arial" pitchFamily="34" charset="0"/>
              </a:rPr>
              <a:t>Anthony.</a:t>
            </a:r>
          </a:p>
          <a:p>
            <a:endParaRPr lang="en-US" dirty="0"/>
          </a:p>
        </p:txBody>
      </p:sp>
      <p:pic>
        <p:nvPicPr>
          <p:cNvPr id="6" name="Picture 4"/>
          <p:cNvPicPr>
            <a:picLocks noChangeAspect="1" noChangeArrowheads="1"/>
          </p:cNvPicPr>
          <p:nvPr/>
        </p:nvPicPr>
        <p:blipFill>
          <a:blip r:embed="rId2"/>
          <a:srcRect/>
          <a:stretch>
            <a:fillRect/>
          </a:stretch>
        </p:blipFill>
        <p:spPr bwMode="auto">
          <a:xfrm>
            <a:off x="9006840" y="2860966"/>
            <a:ext cx="2286000" cy="1261873"/>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9006840" y="4717711"/>
            <a:ext cx="2286000" cy="1523762"/>
          </a:xfrm>
          <a:prstGeom prst="rect">
            <a:avLst/>
          </a:prstGeom>
          <a:noFill/>
          <a:ln w="9525">
            <a:noFill/>
            <a:miter lim="800000"/>
            <a:headEnd/>
            <a:tailEnd/>
          </a:ln>
          <a:effectLst/>
        </p:spPr>
      </p:pic>
    </p:spTree>
    <p:extLst>
      <p:ext uri="{BB962C8B-B14F-4D97-AF65-F5344CB8AC3E}">
        <p14:creationId xmlns:p14="http://schemas.microsoft.com/office/powerpoint/2010/main" val="2366677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itchFamily="34" charset="0"/>
              </a:rPr>
              <a:t>Rochester City Neighborhoods</a:t>
            </a:r>
            <a:endParaRPr lang="en-US" sz="3600" dirty="0">
              <a:latin typeface="Arial Black" pitchFamily="34" charset="0"/>
            </a:endParaRPr>
          </a:p>
        </p:txBody>
      </p:sp>
      <p:pic>
        <p:nvPicPr>
          <p:cNvPr id="10" name="Picture 2050" descr="T:\nbnsector2.jpg"/>
          <p:cNvPicPr>
            <a:picLocks noChangeAspect="1" noChangeArrowheads="1"/>
          </p:cNvPicPr>
          <p:nvPr/>
        </p:nvPicPr>
        <p:blipFill>
          <a:blip r:embed="rId2">
            <a:clrChange>
              <a:clrFrom>
                <a:srgbClr val="FFFFFF"/>
              </a:clrFrom>
              <a:clrTo>
                <a:srgbClr val="FFFFFF">
                  <a:alpha val="0"/>
                </a:srgbClr>
              </a:clrTo>
            </a:clrChange>
          </a:blip>
          <a:srcRect l="3433" t="3448"/>
          <a:stretch>
            <a:fillRect/>
          </a:stretch>
        </p:blipFill>
        <p:spPr bwMode="auto">
          <a:xfrm>
            <a:off x="6858001" y="1828801"/>
            <a:ext cx="3559175" cy="4638201"/>
          </a:xfrm>
          <a:prstGeom prst="rect">
            <a:avLst/>
          </a:prstGeom>
          <a:noFill/>
        </p:spPr>
      </p:pic>
      <p:sp>
        <p:nvSpPr>
          <p:cNvPr id="11" name="Rectangle 10"/>
          <p:cNvSpPr/>
          <p:nvPr/>
        </p:nvSpPr>
        <p:spPr>
          <a:xfrm>
            <a:off x="1676400" y="2209800"/>
            <a:ext cx="4800600" cy="3970318"/>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1400" b="1" dirty="0">
                <a:solidFill>
                  <a:schemeClr val="tx1">
                    <a:lumMod val="95000"/>
                    <a:lumOff val="5000"/>
                  </a:schemeClr>
                </a:solidFill>
                <a:latin typeface="Arial" pitchFamily="34" charset="0"/>
                <a:cs typeface="Arial" pitchFamily="34" charset="0"/>
              </a:rPr>
              <a:t>Sector 1:  	</a:t>
            </a:r>
            <a:r>
              <a:rPr lang="en-US" sz="1400" dirty="0">
                <a:solidFill>
                  <a:schemeClr val="tx1">
                    <a:lumMod val="95000"/>
                    <a:lumOff val="5000"/>
                  </a:schemeClr>
                </a:solidFill>
                <a:latin typeface="Arial" pitchFamily="34" charset="0"/>
                <a:cs typeface="Arial" pitchFamily="34" charset="0"/>
              </a:rPr>
              <a:t>Charlotte</a:t>
            </a:r>
          </a:p>
          <a:p>
            <a:r>
              <a:rPr lang="en-US" sz="1400" b="1" dirty="0">
                <a:solidFill>
                  <a:schemeClr val="tx1">
                    <a:lumMod val="95000"/>
                    <a:lumOff val="5000"/>
                  </a:schemeClr>
                </a:solidFill>
                <a:latin typeface="Arial" pitchFamily="34" charset="0"/>
                <a:cs typeface="Arial" pitchFamily="34" charset="0"/>
              </a:rPr>
              <a:t>Sector 2:  	</a:t>
            </a:r>
            <a:r>
              <a:rPr lang="en-US" sz="1400" dirty="0">
                <a:solidFill>
                  <a:schemeClr val="tx1">
                    <a:lumMod val="95000"/>
                    <a:lumOff val="5000"/>
                  </a:schemeClr>
                </a:solidFill>
                <a:latin typeface="Arial" pitchFamily="34" charset="0"/>
                <a:cs typeface="Arial" pitchFamily="34" charset="0"/>
              </a:rPr>
              <a:t>Maplewood</a:t>
            </a:r>
          </a:p>
          <a:p>
            <a:r>
              <a:rPr lang="en-US" sz="1400" b="1" dirty="0">
                <a:solidFill>
                  <a:schemeClr val="tx1">
                    <a:lumMod val="95000"/>
                    <a:lumOff val="5000"/>
                  </a:schemeClr>
                </a:solidFill>
                <a:latin typeface="Arial" pitchFamily="34" charset="0"/>
                <a:cs typeface="Arial" pitchFamily="34" charset="0"/>
              </a:rPr>
              <a:t>Sector 3:  	</a:t>
            </a:r>
            <a:r>
              <a:rPr lang="en-US" sz="1400" dirty="0">
                <a:latin typeface="Arial" pitchFamily="34" charset="0"/>
                <a:cs typeface="Arial" pitchFamily="34" charset="0"/>
              </a:rPr>
              <a:t>Brown Square, Charles House Area Council 	(CHAC), Edgerton, Lyell-Otis, People of 	</a:t>
            </a:r>
            <a:r>
              <a:rPr lang="en-US" sz="1400" dirty="0" err="1">
                <a:latin typeface="Arial" pitchFamily="34" charset="0"/>
                <a:cs typeface="Arial" pitchFamily="34" charset="0"/>
              </a:rPr>
              <a:t>Dutchtown</a:t>
            </a:r>
            <a:r>
              <a:rPr lang="en-US" sz="1400" dirty="0">
                <a:latin typeface="Arial" pitchFamily="34" charset="0"/>
                <a:cs typeface="Arial" pitchFamily="34" charset="0"/>
              </a:rPr>
              <a:t>, Susan B. Anthony</a:t>
            </a:r>
            <a:endParaRPr lang="en-US" sz="1400" dirty="0">
              <a:solidFill>
                <a:schemeClr val="tx1">
                  <a:lumMod val="95000"/>
                  <a:lumOff val="5000"/>
                </a:schemeClr>
              </a:solidFill>
              <a:latin typeface="Arial" pitchFamily="34" charset="0"/>
              <a:cs typeface="Arial" pitchFamily="34" charset="0"/>
            </a:endParaRPr>
          </a:p>
          <a:p>
            <a:r>
              <a:rPr lang="en-US" sz="1400" b="1" dirty="0">
                <a:solidFill>
                  <a:schemeClr val="tx1">
                    <a:lumMod val="95000"/>
                    <a:lumOff val="5000"/>
                  </a:schemeClr>
                </a:solidFill>
                <a:latin typeface="Arial" pitchFamily="34" charset="0"/>
                <a:cs typeface="Arial" pitchFamily="34" charset="0"/>
              </a:rPr>
              <a:t>Sector 4:  	</a:t>
            </a:r>
            <a:r>
              <a:rPr lang="en-US" sz="1400" dirty="0">
                <a:latin typeface="Arial" pitchFamily="34" charset="0"/>
                <a:cs typeface="Arial" pitchFamily="34" charset="0"/>
              </a:rPr>
              <a:t>B.E.S.T., Genesee-Jefferson, Mayor's Heights, 	Plymouth-Exchange, and 19th Ward </a:t>
            </a:r>
            <a:endParaRPr lang="en-US" sz="1400" dirty="0">
              <a:solidFill>
                <a:schemeClr val="tx1">
                  <a:lumMod val="95000"/>
                  <a:lumOff val="5000"/>
                </a:schemeClr>
              </a:solidFill>
              <a:latin typeface="Arial" pitchFamily="34" charset="0"/>
              <a:cs typeface="Arial" pitchFamily="34" charset="0"/>
            </a:endParaRPr>
          </a:p>
          <a:p>
            <a:r>
              <a:rPr lang="en-US" sz="1400" b="1" dirty="0">
                <a:solidFill>
                  <a:schemeClr val="tx1">
                    <a:lumMod val="95000"/>
                    <a:lumOff val="5000"/>
                  </a:schemeClr>
                </a:solidFill>
                <a:latin typeface="Arial" pitchFamily="34" charset="0"/>
                <a:cs typeface="Arial" pitchFamily="34" charset="0"/>
              </a:rPr>
              <a:t>Sector 5:  	</a:t>
            </a:r>
            <a:r>
              <a:rPr lang="en-US" sz="1400" dirty="0">
                <a:latin typeface="Arial" pitchFamily="34" charset="0"/>
                <a:cs typeface="Arial" pitchFamily="34" charset="0"/>
              </a:rPr>
              <a:t>Corn Hill and Central Business District </a:t>
            </a:r>
            <a:endParaRPr lang="en-US" sz="1400" dirty="0">
              <a:solidFill>
                <a:schemeClr val="tx1">
                  <a:lumMod val="95000"/>
                  <a:lumOff val="5000"/>
                </a:schemeClr>
              </a:solidFill>
              <a:latin typeface="Arial" pitchFamily="34" charset="0"/>
              <a:cs typeface="Arial" pitchFamily="34" charset="0"/>
            </a:endParaRPr>
          </a:p>
          <a:p>
            <a:r>
              <a:rPr lang="en-US" sz="1400" b="1" dirty="0">
                <a:solidFill>
                  <a:schemeClr val="tx1">
                    <a:lumMod val="95000"/>
                    <a:lumOff val="5000"/>
                  </a:schemeClr>
                </a:solidFill>
                <a:latin typeface="Arial" pitchFamily="34" charset="0"/>
                <a:cs typeface="Arial" pitchFamily="34" charset="0"/>
              </a:rPr>
              <a:t>Sector 6:  	</a:t>
            </a:r>
            <a:r>
              <a:rPr lang="en-US" sz="1400" dirty="0" err="1">
                <a:latin typeface="Arial" pitchFamily="34" charset="0"/>
                <a:cs typeface="Arial" pitchFamily="34" charset="0"/>
              </a:rPr>
              <a:t>Ellwanger</a:t>
            </a:r>
            <a:r>
              <a:rPr lang="en-US" sz="1400" dirty="0">
                <a:latin typeface="Arial" pitchFamily="34" charset="0"/>
                <a:cs typeface="Arial" pitchFamily="34" charset="0"/>
              </a:rPr>
              <a:t>-Barry, Highland, South Wedge, 	Strong, and </a:t>
            </a:r>
            <a:r>
              <a:rPr lang="en-US" sz="1400" dirty="0" err="1">
                <a:latin typeface="Arial" pitchFamily="34" charset="0"/>
                <a:cs typeface="Arial" pitchFamily="34" charset="0"/>
              </a:rPr>
              <a:t>Swillburg</a:t>
            </a:r>
            <a:r>
              <a:rPr lang="en-US" sz="1400" dirty="0">
                <a:latin typeface="Arial" pitchFamily="34" charset="0"/>
                <a:cs typeface="Arial" pitchFamily="34" charset="0"/>
              </a:rPr>
              <a:t> </a:t>
            </a:r>
            <a:endParaRPr lang="en-US" sz="1400" dirty="0">
              <a:solidFill>
                <a:schemeClr val="tx1">
                  <a:lumMod val="95000"/>
                  <a:lumOff val="5000"/>
                </a:schemeClr>
              </a:solidFill>
              <a:latin typeface="Arial" pitchFamily="34" charset="0"/>
              <a:cs typeface="Arial" pitchFamily="34" charset="0"/>
            </a:endParaRPr>
          </a:p>
          <a:p>
            <a:r>
              <a:rPr lang="en-US" sz="1400" b="1" dirty="0">
                <a:solidFill>
                  <a:schemeClr val="tx1">
                    <a:lumMod val="95000"/>
                    <a:lumOff val="5000"/>
                  </a:schemeClr>
                </a:solidFill>
                <a:latin typeface="Arial" pitchFamily="34" charset="0"/>
                <a:cs typeface="Arial" pitchFamily="34" charset="0"/>
              </a:rPr>
              <a:t>Sector 7:  	</a:t>
            </a:r>
            <a:r>
              <a:rPr lang="en-US" sz="1400" dirty="0">
                <a:latin typeface="Arial" pitchFamily="34" charset="0"/>
                <a:cs typeface="Arial" pitchFamily="34" charset="0"/>
              </a:rPr>
              <a:t>Atlantic-University, </a:t>
            </a:r>
            <a:r>
              <a:rPr lang="en-US" sz="1400" dirty="0" err="1">
                <a:latin typeface="Arial" pitchFamily="34" charset="0"/>
                <a:cs typeface="Arial" pitchFamily="34" charset="0"/>
              </a:rPr>
              <a:t>Cobbs</a:t>
            </a:r>
            <a:r>
              <a:rPr lang="en-US" sz="1400" dirty="0">
                <a:latin typeface="Arial" pitchFamily="34" charset="0"/>
                <a:cs typeface="Arial" pitchFamily="34" charset="0"/>
              </a:rPr>
              <a:t> Hill, East Avenue, 	Park Avenue, Pearl-</a:t>
            </a:r>
            <a:r>
              <a:rPr lang="en-US" sz="1400" dirty="0" err="1">
                <a:latin typeface="Arial" pitchFamily="34" charset="0"/>
                <a:cs typeface="Arial" pitchFamily="34" charset="0"/>
              </a:rPr>
              <a:t>Meigs</a:t>
            </a:r>
            <a:r>
              <a:rPr lang="en-US" sz="1400" dirty="0">
                <a:latin typeface="Arial" pitchFamily="34" charset="0"/>
                <a:cs typeface="Arial" pitchFamily="34" charset="0"/>
              </a:rPr>
              <a:t>-Monroe, and Upper 	Monroe </a:t>
            </a:r>
            <a:endParaRPr lang="en-US" sz="1400" dirty="0">
              <a:solidFill>
                <a:schemeClr val="tx1">
                  <a:lumMod val="95000"/>
                  <a:lumOff val="5000"/>
                </a:schemeClr>
              </a:solidFill>
              <a:latin typeface="Arial" pitchFamily="34" charset="0"/>
              <a:cs typeface="Arial" pitchFamily="34" charset="0"/>
            </a:endParaRPr>
          </a:p>
          <a:p>
            <a:r>
              <a:rPr lang="en-US" sz="1400" b="1" dirty="0">
                <a:solidFill>
                  <a:schemeClr val="tx1">
                    <a:lumMod val="95000"/>
                    <a:lumOff val="5000"/>
                  </a:schemeClr>
                </a:solidFill>
                <a:latin typeface="Arial" pitchFamily="34" charset="0"/>
                <a:cs typeface="Arial" pitchFamily="34" charset="0"/>
              </a:rPr>
              <a:t>Sector 8:  	</a:t>
            </a:r>
            <a:r>
              <a:rPr lang="en-US" sz="1400" dirty="0" err="1">
                <a:latin typeface="Arial" pitchFamily="34" charset="0"/>
                <a:cs typeface="Arial" pitchFamily="34" charset="0"/>
              </a:rPr>
              <a:t>Beechwood</a:t>
            </a:r>
            <a:r>
              <a:rPr lang="en-US" sz="1400" dirty="0">
                <a:latin typeface="Arial" pitchFamily="34" charset="0"/>
                <a:cs typeface="Arial" pitchFamily="34" charset="0"/>
              </a:rPr>
              <a:t>, </a:t>
            </a:r>
            <a:r>
              <a:rPr lang="en-US" sz="1400" dirty="0" err="1">
                <a:latin typeface="Arial" pitchFamily="34" charset="0"/>
                <a:cs typeface="Arial" pitchFamily="34" charset="0"/>
              </a:rPr>
              <a:t>Browncroft</a:t>
            </a:r>
            <a:r>
              <a:rPr lang="en-US" sz="1400" dirty="0">
                <a:latin typeface="Arial" pitchFamily="34" charset="0"/>
                <a:cs typeface="Arial" pitchFamily="34" charset="0"/>
              </a:rPr>
              <a:t>, Culver/Winton, </a:t>
            </a:r>
            <a:br>
              <a:rPr lang="en-US" sz="1400" dirty="0">
                <a:latin typeface="Arial" pitchFamily="34" charset="0"/>
                <a:cs typeface="Arial" pitchFamily="34" charset="0"/>
              </a:rPr>
            </a:br>
            <a:r>
              <a:rPr lang="en-US" sz="1400" dirty="0">
                <a:latin typeface="Arial" pitchFamily="34" charset="0"/>
                <a:cs typeface="Arial" pitchFamily="34" charset="0"/>
              </a:rPr>
              <a:t>	Homestead Heights, and Northland-Lyceum </a:t>
            </a:r>
            <a:endParaRPr lang="en-US" sz="1400" dirty="0">
              <a:solidFill>
                <a:schemeClr val="tx1">
                  <a:lumMod val="95000"/>
                  <a:lumOff val="5000"/>
                </a:schemeClr>
              </a:solidFill>
              <a:latin typeface="Arial" pitchFamily="34" charset="0"/>
              <a:cs typeface="Arial" pitchFamily="34" charset="0"/>
            </a:endParaRPr>
          </a:p>
          <a:p>
            <a:r>
              <a:rPr lang="en-US" sz="1400" b="1" dirty="0">
                <a:solidFill>
                  <a:schemeClr val="tx1">
                    <a:lumMod val="95000"/>
                    <a:lumOff val="5000"/>
                  </a:schemeClr>
                </a:solidFill>
                <a:latin typeface="Arial" pitchFamily="34" charset="0"/>
                <a:cs typeface="Arial" pitchFamily="34" charset="0"/>
              </a:rPr>
              <a:t>Sector 9:  	</a:t>
            </a:r>
            <a:r>
              <a:rPr lang="en-US" sz="1400" dirty="0">
                <a:latin typeface="Arial" pitchFamily="34" charset="0"/>
                <a:cs typeface="Arial" pitchFamily="34" charset="0"/>
              </a:rPr>
              <a:t>14621 </a:t>
            </a:r>
            <a:endParaRPr lang="en-US" sz="1400" dirty="0">
              <a:solidFill>
                <a:schemeClr val="tx1">
                  <a:lumMod val="95000"/>
                  <a:lumOff val="5000"/>
                </a:schemeClr>
              </a:solidFill>
              <a:latin typeface="Arial" pitchFamily="34" charset="0"/>
              <a:cs typeface="Arial" pitchFamily="34" charset="0"/>
            </a:endParaRPr>
          </a:p>
          <a:p>
            <a:r>
              <a:rPr lang="en-US" sz="1400" b="1" dirty="0">
                <a:solidFill>
                  <a:schemeClr val="tx1">
                    <a:lumMod val="95000"/>
                    <a:lumOff val="5000"/>
                  </a:schemeClr>
                </a:solidFill>
                <a:latin typeface="Arial" pitchFamily="34" charset="0"/>
                <a:cs typeface="Arial" pitchFamily="34" charset="0"/>
              </a:rPr>
              <a:t>Sector 10:  </a:t>
            </a:r>
            <a:r>
              <a:rPr lang="en-US" sz="1400" dirty="0">
                <a:latin typeface="Arial" pitchFamily="34" charset="0"/>
                <a:cs typeface="Arial" pitchFamily="34" charset="0"/>
              </a:rPr>
              <a:t>N. </a:t>
            </a:r>
            <a:r>
              <a:rPr lang="en-US" sz="1400" dirty="0" err="1">
                <a:latin typeface="Arial" pitchFamily="34" charset="0"/>
                <a:cs typeface="Arial" pitchFamily="34" charset="0"/>
              </a:rPr>
              <a:t>Marketview</a:t>
            </a:r>
            <a:r>
              <a:rPr lang="en-US" sz="1400" dirty="0">
                <a:latin typeface="Arial" pitchFamily="34" charset="0"/>
                <a:cs typeface="Arial" pitchFamily="34" charset="0"/>
              </a:rPr>
              <a:t> Heights, S. </a:t>
            </a:r>
            <a:r>
              <a:rPr lang="en-US" sz="1400" dirty="0" err="1">
                <a:latin typeface="Arial" pitchFamily="34" charset="0"/>
                <a:cs typeface="Arial" pitchFamily="34" charset="0"/>
              </a:rPr>
              <a:t>Marketview</a:t>
            </a:r>
            <a:r>
              <a:rPr lang="en-US" sz="1400" dirty="0">
                <a:latin typeface="Arial" pitchFamily="34" charset="0"/>
                <a:cs typeface="Arial" pitchFamily="34" charset="0"/>
              </a:rPr>
              <a:t> 	Heights, and Upper Falls</a:t>
            </a:r>
            <a:endParaRPr lang="en-US" sz="14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1154687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20" y="21051"/>
            <a:ext cx="10058400" cy="1609344"/>
          </a:xfrm>
        </p:spPr>
        <p:txBody>
          <a:bodyPr>
            <a:normAutofit/>
          </a:bodyPr>
          <a:lstStyle/>
          <a:p>
            <a:r>
              <a:rPr lang="en-US" sz="3600" dirty="0">
                <a:latin typeface="Arial Black" pitchFamily="34" charset="0"/>
              </a:rPr>
              <a:t>Rochester City Neighborhoods</a:t>
            </a:r>
            <a:endParaRPr lang="en-US" sz="3600" dirty="0">
              <a:latin typeface="Arial Black" pitchFamily="34" charset="0"/>
            </a:endParaRPr>
          </a:p>
        </p:txBody>
      </p:sp>
      <p:sp>
        <p:nvSpPr>
          <p:cNvPr id="3" name="Content Placeholder 2"/>
          <p:cNvSpPr>
            <a:spLocks noGrp="1"/>
          </p:cNvSpPr>
          <p:nvPr>
            <p:ph sz="quarter" idx="1"/>
          </p:nvPr>
        </p:nvSpPr>
        <p:spPr>
          <a:xfrm>
            <a:off x="345950" y="1436914"/>
            <a:ext cx="6316108" cy="4778828"/>
          </a:xfrm>
        </p:spPr>
        <p:txBody>
          <a:bodyPr>
            <a:noAutofit/>
          </a:bodyPr>
          <a:lstStyle/>
          <a:p>
            <a:r>
              <a:rPr lang="en-US" sz="2400" b="1" dirty="0">
                <a:cs typeface="Arial" pitchFamily="34" charset="0"/>
              </a:rPr>
              <a:t>Park Avenue</a:t>
            </a:r>
            <a:r>
              <a:rPr lang="en-US" sz="1400" b="1" dirty="0" smtClean="0">
                <a:cs typeface="Arial" pitchFamily="34" charset="0"/>
              </a:rPr>
              <a:t>:  </a:t>
            </a:r>
            <a:r>
              <a:rPr lang="en-US" sz="1400" dirty="0" smtClean="0">
                <a:cs typeface="Arial" pitchFamily="34" charset="0"/>
              </a:rPr>
              <a:t>A popular area, especially for students and young people. Lining the streets are cafes, shops, pubs and restaurants. </a:t>
            </a:r>
          </a:p>
          <a:p>
            <a:r>
              <a:rPr lang="en-US" sz="2400" b="1" dirty="0">
                <a:cs typeface="Arial" pitchFamily="34" charset="0"/>
              </a:rPr>
              <a:t>University Avenue</a:t>
            </a:r>
            <a:r>
              <a:rPr lang="en-US" sz="2400" dirty="0">
                <a:cs typeface="Arial" pitchFamily="34" charset="0"/>
              </a:rPr>
              <a:t>:  </a:t>
            </a:r>
            <a:r>
              <a:rPr lang="en-US" sz="1400" dirty="0" smtClean="0">
                <a:cs typeface="Arial" pitchFamily="34" charset="0"/>
              </a:rPr>
              <a:t>The most culture and art-rich sections of the city.  Located here are the Village Gate, Memorial Art Gallery, Rochester Museum and Science Center, Rochester Public Market, </a:t>
            </a:r>
            <a:r>
              <a:rPr lang="en-US" sz="1400" dirty="0" err="1" smtClean="0">
                <a:cs typeface="Arial" pitchFamily="34" charset="0"/>
              </a:rPr>
              <a:t>ArtWalk</a:t>
            </a:r>
            <a:r>
              <a:rPr lang="en-US" sz="1400" dirty="0" smtClean="0">
                <a:cs typeface="Arial" pitchFamily="34" charset="0"/>
              </a:rPr>
              <a:t>, and George Eastman House.  </a:t>
            </a:r>
          </a:p>
          <a:p>
            <a:r>
              <a:rPr lang="en-US" sz="2400" b="1" dirty="0">
                <a:cs typeface="Arial" pitchFamily="34" charset="0"/>
              </a:rPr>
              <a:t>East End:  </a:t>
            </a:r>
            <a:r>
              <a:rPr lang="en-US" sz="1400" dirty="0" smtClean="0">
                <a:cs typeface="Arial" pitchFamily="34" charset="0"/>
              </a:rPr>
              <a:t>A residential neighborhood in Downtown Rochester but also the main nightlife district. The Eastman Theater and the Eastman School of Music and many clubs, bars and high-end restaurants are here</a:t>
            </a:r>
            <a:r>
              <a:rPr lang="en-US" sz="1400" dirty="0" smtClean="0">
                <a:cs typeface="Arial" pitchFamily="34" charset="0"/>
              </a:rPr>
              <a:t>.</a:t>
            </a:r>
            <a:endParaRPr lang="en-US" sz="1400" dirty="0" smtClean="0">
              <a:cs typeface="Arial" pitchFamily="34" charset="0"/>
            </a:endParaRPr>
          </a:p>
          <a:p>
            <a:r>
              <a:rPr lang="en-US" sz="2400" b="1" dirty="0">
                <a:cs typeface="Arial" pitchFamily="34" charset="0"/>
              </a:rPr>
              <a:t>South Wedge:  </a:t>
            </a:r>
            <a:r>
              <a:rPr lang="en-US" sz="1400" dirty="0" smtClean="0">
                <a:cs typeface="Arial" pitchFamily="34" charset="0"/>
              </a:rPr>
              <a:t>The South Wedge neighborhood dates back to 1827, prior to the incorporation of Rochester Village.</a:t>
            </a:r>
            <a:r>
              <a:rPr lang="en-US" sz="1400" baseline="30000" dirty="0" smtClean="0">
                <a:cs typeface="Arial" pitchFamily="34" charset="0"/>
              </a:rPr>
              <a:t> </a:t>
            </a:r>
            <a:r>
              <a:rPr lang="en-US" sz="1400" dirty="0" smtClean="0">
                <a:cs typeface="Arial" pitchFamily="34" charset="0"/>
              </a:rPr>
              <a:t> It is currently undergoing revitalization due to a recent increase in homeownership</a:t>
            </a:r>
            <a:r>
              <a:rPr lang="en-US" sz="1400" dirty="0" smtClean="0">
                <a:cs typeface="Arial" pitchFamily="34" charset="0"/>
              </a:rPr>
              <a:t>.</a:t>
            </a:r>
            <a:endParaRPr lang="en-US" sz="1400" dirty="0" smtClean="0">
              <a:cs typeface="Arial" pitchFamily="34" charset="0"/>
            </a:endParaRPr>
          </a:p>
          <a:p>
            <a:r>
              <a:rPr lang="en-US" sz="2400" b="1" dirty="0" smtClean="0">
                <a:cs typeface="Arial" pitchFamily="34" charset="0"/>
              </a:rPr>
              <a:t>Downtown:  </a:t>
            </a:r>
            <a:r>
              <a:rPr lang="en-US" sz="1400" dirty="0" smtClean="0">
                <a:cs typeface="Arial" pitchFamily="34" charset="0"/>
              </a:rPr>
              <a:t>Frontier Field, Strong Museum, Loft residents, Rochester Public Library, High Falls</a:t>
            </a:r>
            <a:endParaRPr lang="en-US" sz="1400" dirty="0">
              <a:cs typeface="Arial" pitchFamily="34" charset="0"/>
            </a:endParaRPr>
          </a:p>
          <a:p>
            <a:endParaRPr lang="en-US" sz="1400" dirty="0" smtClean="0">
              <a:cs typeface="Arial" pitchFamily="34" charset="0"/>
            </a:endParaRPr>
          </a:p>
          <a:p>
            <a:endParaRPr lang="en-US" sz="1400" dirty="0" smtClean="0">
              <a:cs typeface="Arial" pitchFamily="34" charset="0"/>
            </a:endParaRPr>
          </a:p>
          <a:p>
            <a:endParaRPr lang="en-US" sz="1400" dirty="0"/>
          </a:p>
        </p:txBody>
      </p:sp>
      <p:pic>
        <p:nvPicPr>
          <p:cNvPr id="2056" name="Picture 8"/>
          <p:cNvPicPr>
            <a:picLocks noChangeAspect="1" noChangeArrowheads="1"/>
          </p:cNvPicPr>
          <p:nvPr/>
        </p:nvPicPr>
        <p:blipFill>
          <a:blip r:embed="rId2"/>
          <a:srcRect/>
          <a:stretch>
            <a:fillRect/>
          </a:stretch>
        </p:blipFill>
        <p:spPr bwMode="auto">
          <a:xfrm>
            <a:off x="7996817" y="1630395"/>
            <a:ext cx="3441674" cy="1576387"/>
          </a:xfrm>
          <a:prstGeom prst="rect">
            <a:avLst/>
          </a:prstGeom>
          <a:noFill/>
          <a:ln w="9525">
            <a:noFill/>
            <a:miter lim="800000"/>
            <a:headEnd/>
            <a:tailEnd/>
          </a:ln>
          <a:effectLst/>
        </p:spPr>
      </p:pic>
      <p:pic>
        <p:nvPicPr>
          <p:cNvPr id="2058" name="Picture 10"/>
          <p:cNvPicPr>
            <a:picLocks noChangeAspect="1" noChangeArrowheads="1"/>
          </p:cNvPicPr>
          <p:nvPr/>
        </p:nvPicPr>
        <p:blipFill>
          <a:blip r:embed="rId3"/>
          <a:srcRect/>
          <a:stretch>
            <a:fillRect/>
          </a:stretch>
        </p:blipFill>
        <p:spPr bwMode="auto">
          <a:xfrm>
            <a:off x="6760029" y="4044042"/>
            <a:ext cx="1628775" cy="21717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8516144" y="3463616"/>
            <a:ext cx="3441674" cy="2294449"/>
          </a:xfrm>
          <a:prstGeom prst="rect">
            <a:avLst/>
          </a:prstGeom>
          <a:noFill/>
          <a:ln w="9525">
            <a:noFill/>
            <a:miter lim="800000"/>
            <a:headEnd/>
            <a:tailEnd/>
          </a:ln>
          <a:effectLst/>
        </p:spPr>
      </p:pic>
    </p:spTree>
    <p:extLst>
      <p:ext uri="{BB962C8B-B14F-4D97-AF65-F5344CB8AC3E}">
        <p14:creationId xmlns:p14="http://schemas.microsoft.com/office/powerpoint/2010/main" val="4196454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itchFamily="34" charset="0"/>
              </a:rPr>
              <a:t>Rochester City Neighborhoods</a:t>
            </a:r>
            <a:endParaRPr lang="en-US" sz="3600" dirty="0">
              <a:latin typeface="Arial Black" pitchFamily="34" charset="0"/>
            </a:endParaRPr>
          </a:p>
        </p:txBody>
      </p:sp>
      <p:sp>
        <p:nvSpPr>
          <p:cNvPr id="3" name="Content Placeholder 2"/>
          <p:cNvSpPr>
            <a:spLocks noGrp="1"/>
          </p:cNvSpPr>
          <p:nvPr>
            <p:ph sz="quarter" idx="1"/>
          </p:nvPr>
        </p:nvSpPr>
        <p:spPr>
          <a:xfrm>
            <a:off x="631371" y="1854491"/>
            <a:ext cx="5733723" cy="4513653"/>
          </a:xfrm>
        </p:spPr>
        <p:txBody>
          <a:bodyPr>
            <a:normAutofit fontScale="92500" lnSpcReduction="10000"/>
          </a:bodyPr>
          <a:lstStyle/>
          <a:p>
            <a:r>
              <a:rPr lang="en-US" sz="2600" b="1" dirty="0">
                <a:cs typeface="Arial" pitchFamily="34" charset="0"/>
              </a:rPr>
              <a:t>Highland Park:</a:t>
            </a:r>
            <a:r>
              <a:rPr lang="en-US" sz="1900" dirty="0">
                <a:cs typeface="Arial" pitchFamily="34" charset="0"/>
              </a:rPr>
              <a:t> Site of the </a:t>
            </a:r>
            <a:r>
              <a:rPr lang="en-US" sz="1900" dirty="0" err="1">
                <a:cs typeface="Arial" pitchFamily="34" charset="0"/>
              </a:rPr>
              <a:t>Ellwanger</a:t>
            </a:r>
            <a:r>
              <a:rPr lang="en-US" sz="1900" dirty="0">
                <a:cs typeface="Arial" pitchFamily="34" charset="0"/>
              </a:rPr>
              <a:t>-Berry nursery and home to the Highland Park Festival every May</a:t>
            </a:r>
            <a:r>
              <a:rPr lang="en-US" sz="1900" dirty="0" smtClean="0">
                <a:cs typeface="Arial" pitchFamily="34" charset="0"/>
              </a:rPr>
              <a:t>.</a:t>
            </a:r>
            <a:endParaRPr lang="en-US" sz="1900" b="1" dirty="0">
              <a:cs typeface="Arial" pitchFamily="34" charset="0"/>
            </a:endParaRPr>
          </a:p>
          <a:p>
            <a:r>
              <a:rPr lang="en-US" sz="2600" b="1" dirty="0">
                <a:cs typeface="Arial" pitchFamily="34" charset="0"/>
              </a:rPr>
              <a:t>Corn Hill: </a:t>
            </a:r>
            <a:r>
              <a:rPr lang="en-US" sz="1900" b="1" dirty="0">
                <a:cs typeface="Arial" pitchFamily="34" charset="0"/>
              </a:rPr>
              <a:t> </a:t>
            </a:r>
            <a:r>
              <a:rPr lang="en-US" sz="1900" dirty="0">
                <a:cs typeface="Arial" pitchFamily="34" charset="0"/>
              </a:rPr>
              <a:t>Near downtown, it is one of the nation's best preserved Victorian neighborhoods and the Corn Hill Art Festival is one of the city's most popular</a:t>
            </a:r>
            <a:r>
              <a:rPr lang="en-US" sz="1900" dirty="0" smtClean="0">
                <a:cs typeface="Arial" pitchFamily="34" charset="0"/>
              </a:rPr>
              <a:t>.</a:t>
            </a:r>
            <a:endParaRPr lang="en-US" sz="1900" dirty="0">
              <a:cs typeface="Arial" pitchFamily="34" charset="0"/>
            </a:endParaRPr>
          </a:p>
          <a:p>
            <a:r>
              <a:rPr lang="en-US" sz="2600" b="1" dirty="0">
                <a:cs typeface="Arial" pitchFamily="34" charset="0"/>
              </a:rPr>
              <a:t>Charlotte:  </a:t>
            </a:r>
            <a:r>
              <a:rPr lang="en-US" sz="1900" dirty="0">
                <a:cs typeface="Arial" pitchFamily="34" charset="0"/>
              </a:rPr>
              <a:t>A lake front community in Rochester home to Ontario Beach Park.  </a:t>
            </a:r>
          </a:p>
          <a:p>
            <a:r>
              <a:rPr lang="en-US" sz="2600" b="1" dirty="0">
                <a:cs typeface="Arial" pitchFamily="34" charset="0"/>
              </a:rPr>
              <a:t>Maplewood:</a:t>
            </a:r>
            <a:r>
              <a:rPr lang="en-US" sz="1900" b="1" dirty="0">
                <a:cs typeface="Arial" pitchFamily="34" charset="0"/>
              </a:rPr>
              <a:t>  </a:t>
            </a:r>
            <a:r>
              <a:rPr lang="en-US" sz="1900" dirty="0">
                <a:cs typeface="Arial" pitchFamily="34" charset="0"/>
              </a:rPr>
              <a:t>A</a:t>
            </a:r>
            <a:r>
              <a:rPr lang="en-US" sz="1900" b="1" dirty="0">
                <a:cs typeface="Arial" pitchFamily="34" charset="0"/>
              </a:rPr>
              <a:t> </a:t>
            </a:r>
            <a:r>
              <a:rPr lang="en-US" sz="1900" dirty="0">
                <a:cs typeface="Arial" pitchFamily="34" charset="0"/>
              </a:rPr>
              <a:t>northwest neighborhood located south of Kodak Park next to the Genesee River and home to the Maplewood Rose Garden</a:t>
            </a:r>
            <a:r>
              <a:rPr lang="en-US" sz="1900" dirty="0" smtClean="0">
                <a:cs typeface="Arial" pitchFamily="34" charset="0"/>
              </a:rPr>
              <a:t>.</a:t>
            </a:r>
          </a:p>
          <a:p>
            <a:r>
              <a:rPr lang="en-US" sz="2600" b="1" dirty="0">
                <a:cs typeface="Arial" pitchFamily="34" charset="0"/>
              </a:rPr>
              <a:t>Monroe Avenue:  </a:t>
            </a:r>
            <a:r>
              <a:rPr lang="en-US" sz="1900" dirty="0">
                <a:cs typeface="Arial" pitchFamily="34" charset="0"/>
              </a:rPr>
              <a:t>Stretches from Pittsford to Downtown, contains many trendy shops and small businesses.</a:t>
            </a:r>
          </a:p>
          <a:p>
            <a:endParaRPr lang="en-US" sz="1900" dirty="0">
              <a:cs typeface="Arial" pitchFamily="34" charset="0"/>
            </a:endParaRPr>
          </a:p>
          <a:p>
            <a:endParaRPr lang="en-US" sz="2600" dirty="0">
              <a:latin typeface="Arial" pitchFamily="34" charset="0"/>
              <a:cs typeface="Arial" pitchFamily="34" charset="0"/>
            </a:endParaRPr>
          </a:p>
          <a:p>
            <a:endParaRPr lang="en-US" dirty="0"/>
          </a:p>
        </p:txBody>
      </p:sp>
      <p:pic>
        <p:nvPicPr>
          <p:cNvPr id="3074" name="Picture 2"/>
          <p:cNvPicPr>
            <a:picLocks noChangeAspect="1" noChangeArrowheads="1"/>
          </p:cNvPicPr>
          <p:nvPr/>
        </p:nvPicPr>
        <p:blipFill>
          <a:blip r:embed="rId2"/>
          <a:srcRect/>
          <a:stretch>
            <a:fillRect/>
          </a:stretch>
        </p:blipFill>
        <p:spPr bwMode="auto">
          <a:xfrm>
            <a:off x="6091239" y="3424239"/>
            <a:ext cx="9525" cy="9525"/>
          </a:xfrm>
          <a:prstGeom prst="rect">
            <a:avLst/>
          </a:prstGeom>
          <a:noFill/>
          <a:ln w="9525">
            <a:noFill/>
            <a:miter lim="800000"/>
            <a:headEnd/>
            <a:tailEnd/>
          </a:ln>
          <a:effectLst/>
        </p:spPr>
      </p:pic>
      <p:pic>
        <p:nvPicPr>
          <p:cNvPr id="3084" name="Picture 12"/>
          <p:cNvPicPr>
            <a:picLocks noChangeAspect="1" noChangeArrowheads="1"/>
          </p:cNvPicPr>
          <p:nvPr/>
        </p:nvPicPr>
        <p:blipFill>
          <a:blip r:embed="rId3"/>
          <a:srcRect/>
          <a:stretch>
            <a:fillRect/>
          </a:stretch>
        </p:blipFill>
        <p:spPr bwMode="auto">
          <a:xfrm>
            <a:off x="7108371" y="1850572"/>
            <a:ext cx="3276600" cy="2175298"/>
          </a:xfrm>
          <a:prstGeom prst="rect">
            <a:avLst/>
          </a:prstGeom>
          <a:noFill/>
          <a:ln w="9525">
            <a:noFill/>
            <a:miter lim="800000"/>
            <a:headEnd/>
            <a:tailEnd/>
          </a:ln>
          <a:effectLst/>
        </p:spPr>
      </p:pic>
      <p:pic>
        <p:nvPicPr>
          <p:cNvPr id="3085" name="Picture 13"/>
          <p:cNvPicPr>
            <a:picLocks noChangeAspect="1" noChangeArrowheads="1"/>
          </p:cNvPicPr>
          <p:nvPr/>
        </p:nvPicPr>
        <p:blipFill>
          <a:blip r:embed="rId4"/>
          <a:srcRect/>
          <a:stretch>
            <a:fillRect/>
          </a:stretch>
        </p:blipFill>
        <p:spPr bwMode="auto">
          <a:xfrm>
            <a:off x="7108371" y="4399677"/>
            <a:ext cx="3375093" cy="2022893"/>
          </a:xfrm>
          <a:prstGeom prst="rect">
            <a:avLst/>
          </a:prstGeom>
          <a:noFill/>
          <a:ln w="9525">
            <a:noFill/>
            <a:miter lim="800000"/>
            <a:headEnd/>
            <a:tailEnd/>
          </a:ln>
          <a:effectLst/>
        </p:spPr>
      </p:pic>
    </p:spTree>
    <p:extLst>
      <p:ext uri="{BB962C8B-B14F-4D97-AF65-F5344CB8AC3E}">
        <p14:creationId xmlns:p14="http://schemas.microsoft.com/office/powerpoint/2010/main" val="352310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27" y="933251"/>
            <a:ext cx="9923751" cy="5805006"/>
          </a:xfrm>
          <a:prstGeom prst="rect">
            <a:avLst/>
          </a:prstGeom>
        </p:spPr>
      </p:pic>
    </p:spTree>
    <p:extLst>
      <p:ext uri="{BB962C8B-B14F-4D97-AF65-F5344CB8AC3E}">
        <p14:creationId xmlns:p14="http://schemas.microsoft.com/office/powerpoint/2010/main" val="278326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 vs. “non-expert” approach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22" y="2441222"/>
            <a:ext cx="3826933" cy="28702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0912" b="18373"/>
          <a:stretch/>
        </p:blipFill>
        <p:spPr>
          <a:xfrm>
            <a:off x="4987488" y="2093976"/>
            <a:ext cx="2598646" cy="323438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5021"/>
          <a:stretch/>
        </p:blipFill>
        <p:spPr>
          <a:xfrm>
            <a:off x="8669160" y="2093976"/>
            <a:ext cx="2971800" cy="3256957"/>
          </a:xfrm>
          <a:prstGeom prst="rect">
            <a:avLst/>
          </a:prstGeom>
        </p:spPr>
      </p:pic>
      <p:sp>
        <p:nvSpPr>
          <p:cNvPr id="7" name="Rectangle 6"/>
          <p:cNvSpPr/>
          <p:nvPr/>
        </p:nvSpPr>
        <p:spPr>
          <a:xfrm>
            <a:off x="587022" y="5964956"/>
            <a:ext cx="8187241" cy="369332"/>
          </a:xfrm>
          <a:prstGeom prst="rect">
            <a:avLst/>
          </a:prstGeom>
        </p:spPr>
        <p:txBody>
          <a:bodyPr wrap="none">
            <a:spAutoFit/>
          </a:bodyPr>
          <a:lstStyle/>
          <a:p>
            <a:pPr marL="1284732" indent="-571500">
              <a:buFont typeface="Wingdings" panose="05000000000000000000" pitchFamily="2" charset="2"/>
              <a:buChar char="v"/>
              <a:defRPr/>
            </a:pPr>
            <a:r>
              <a:rPr lang="en-US" dirty="0" smtClean="0"/>
              <a:t>Focus on individual vs. experience as the source of knowledge. </a:t>
            </a:r>
            <a:endParaRPr lang="en-US" dirty="0"/>
          </a:p>
        </p:txBody>
      </p:sp>
    </p:spTree>
    <p:extLst>
      <p:ext uri="{BB962C8B-B14F-4D97-AF65-F5344CB8AC3E}">
        <p14:creationId xmlns:p14="http://schemas.microsoft.com/office/powerpoint/2010/main" val="189452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5646" y="977837"/>
            <a:ext cx="7044983" cy="1754326"/>
          </a:xfrm>
          <a:prstGeom prst="rect">
            <a:avLst/>
          </a:prstGeom>
        </p:spPr>
        <p:txBody>
          <a:bodyPr wrap="square">
            <a:spAutoFit/>
          </a:bodyPr>
          <a:lstStyle/>
          <a:p>
            <a:r>
              <a:rPr lang="en-US" dirty="0"/>
              <a:t>The Rochester-Monroe Anti-Poverty Initiative (RMAPI) is a multi-sector community collaborative with a goal to improve quality of life by reducing poverty and increasing self-sufficiency. To do this, RMAPI is focused on increasing income, making basic needs more affordable and accessible, and lowering concentrations of poverty.</a:t>
            </a:r>
          </a:p>
        </p:txBody>
      </p:sp>
      <p:sp>
        <p:nvSpPr>
          <p:cNvPr id="4" name="Rectangle 3"/>
          <p:cNvSpPr/>
          <p:nvPr/>
        </p:nvSpPr>
        <p:spPr>
          <a:xfrm>
            <a:off x="705646" y="3206003"/>
            <a:ext cx="6685755" cy="2862322"/>
          </a:xfrm>
          <a:prstGeom prst="rect">
            <a:avLst/>
          </a:prstGeom>
        </p:spPr>
        <p:txBody>
          <a:bodyPr wrap="square">
            <a:spAutoFit/>
          </a:bodyPr>
          <a:lstStyle/>
          <a:p>
            <a:pPr marL="342900" indent="-342900">
              <a:buFont typeface="+mj-lt"/>
              <a:buAutoNum type="arabicPeriod"/>
            </a:pPr>
            <a:r>
              <a:rPr lang="en-US" b="1" dirty="0"/>
              <a:t>Increased accessibility and affordability of basic needs</a:t>
            </a:r>
            <a:r>
              <a:rPr lang="en-US" dirty="0"/>
              <a:t>, through more affordable housing, better coordination of services and more effective utilization of </a:t>
            </a:r>
            <a:r>
              <a:rPr lang="en-US" dirty="0" smtClean="0"/>
              <a:t>benefits</a:t>
            </a:r>
          </a:p>
          <a:p>
            <a:pPr marL="342900" indent="-342900">
              <a:buFont typeface="+mj-lt"/>
              <a:buAutoNum type="arabicPeriod"/>
            </a:pPr>
            <a:endParaRPr lang="en-US" dirty="0"/>
          </a:p>
          <a:p>
            <a:pPr marL="342900" indent="-342900">
              <a:buFont typeface="+mj-lt"/>
              <a:buAutoNum type="arabicPeriod"/>
            </a:pPr>
            <a:r>
              <a:rPr lang="en-US" b="1" dirty="0" smtClean="0"/>
              <a:t>Increased </a:t>
            </a:r>
            <a:r>
              <a:rPr lang="en-US" b="1" dirty="0"/>
              <a:t>income</a:t>
            </a:r>
            <a:r>
              <a:rPr lang="en-US" dirty="0"/>
              <a:t>, through better jobs and access to critical </a:t>
            </a:r>
            <a:r>
              <a:rPr lang="en-US" dirty="0" smtClean="0"/>
              <a:t>supports</a:t>
            </a:r>
          </a:p>
          <a:p>
            <a:pPr marL="342900" indent="-342900">
              <a:buFont typeface="+mj-lt"/>
              <a:buAutoNum type="arabicPeriod"/>
            </a:pPr>
            <a:endParaRPr lang="en-US" dirty="0"/>
          </a:p>
          <a:p>
            <a:pPr marL="342900" indent="-342900">
              <a:buFont typeface="+mj-lt"/>
              <a:buAutoNum type="arabicPeriod"/>
            </a:pPr>
            <a:r>
              <a:rPr lang="en-US" b="1" dirty="0" smtClean="0"/>
              <a:t>Decreased </a:t>
            </a:r>
            <a:r>
              <a:rPr lang="en-US" b="1" dirty="0"/>
              <a:t>concentration of poverty</a:t>
            </a:r>
            <a:r>
              <a:rPr lang="en-US" dirty="0"/>
              <a:t>, through strengthened communities, home to self-sufficient families</a:t>
            </a:r>
          </a:p>
        </p:txBody>
      </p:sp>
      <p:sp>
        <p:nvSpPr>
          <p:cNvPr id="5" name="Rectangle 4"/>
          <p:cNvSpPr/>
          <p:nvPr/>
        </p:nvSpPr>
        <p:spPr>
          <a:xfrm>
            <a:off x="8731280" y="3446640"/>
            <a:ext cx="3240894" cy="1754326"/>
          </a:xfrm>
          <a:prstGeom prst="rect">
            <a:avLst/>
          </a:prstGeom>
        </p:spPr>
        <p:txBody>
          <a:bodyPr wrap="square">
            <a:spAutoFit/>
          </a:bodyPr>
          <a:lstStyle/>
          <a:p>
            <a:endParaRPr lang="en-US" dirty="0">
              <a:hlinkClick r:id="rId2"/>
            </a:endParaRPr>
          </a:p>
          <a:p>
            <a:r>
              <a:rPr lang="en-US" dirty="0" smtClean="0">
                <a:hlinkClick r:id="rId2"/>
              </a:rPr>
              <a:t>https</a:t>
            </a:r>
            <a:r>
              <a:rPr lang="en-US" dirty="0">
                <a:hlinkClick r:id="rId2"/>
              </a:rPr>
              <a:t>://</a:t>
            </a:r>
            <a:r>
              <a:rPr lang="en-US" dirty="0" smtClean="0">
                <a:hlinkClick r:id="rId2"/>
              </a:rPr>
              <a:t>www.youtube.com/watch?v=pbY4-6Rd-www</a:t>
            </a:r>
          </a:p>
          <a:p>
            <a:endParaRPr lang="en-US" dirty="0">
              <a:hlinkClick r:id="rId2"/>
            </a:endParaRPr>
          </a:p>
          <a:p>
            <a:r>
              <a:rPr lang="en-US" dirty="0" smtClean="0">
                <a:hlinkClick r:id="rId2"/>
              </a:rPr>
              <a:t>https://endingpovertynow.org/about-us/</a:t>
            </a:r>
            <a:r>
              <a:rPr lang="en-US" dirty="0" smtClean="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280" y="745182"/>
            <a:ext cx="2857899" cy="2219635"/>
          </a:xfrm>
          <a:prstGeom prst="rect">
            <a:avLst/>
          </a:prstGeom>
        </p:spPr>
      </p:pic>
    </p:spTree>
    <p:extLst>
      <p:ext uri="{BB962C8B-B14F-4D97-AF65-F5344CB8AC3E}">
        <p14:creationId xmlns:p14="http://schemas.microsoft.com/office/powerpoint/2010/main" val="243317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18" y="286603"/>
            <a:ext cx="10147762" cy="852285"/>
          </a:xfrm>
        </p:spPr>
        <p:txBody>
          <a:bodyPr>
            <a:normAutofit/>
          </a:bodyPr>
          <a:lstStyle/>
          <a:p>
            <a:r>
              <a:rPr lang="en-US" b="1" dirty="0" smtClean="0"/>
              <a:t>RMAPI</a:t>
            </a:r>
            <a:endParaRPr lang="en-US" b="1" dirty="0">
              <a:solidFill>
                <a:srgbClr val="FFFF00"/>
              </a:solidFill>
            </a:endParaRPr>
          </a:p>
        </p:txBody>
      </p:sp>
      <p:sp>
        <p:nvSpPr>
          <p:cNvPr id="3" name="Content Placeholder 2"/>
          <p:cNvSpPr>
            <a:spLocks noGrp="1"/>
          </p:cNvSpPr>
          <p:nvPr>
            <p:ph idx="1"/>
          </p:nvPr>
        </p:nvSpPr>
        <p:spPr/>
        <p:txBody>
          <a:bodyPr>
            <a:normAutofit/>
          </a:bodyPr>
          <a:lstStyle/>
          <a:p>
            <a:endParaRPr lang="en-US" sz="3200" dirty="0" smtClean="0"/>
          </a:p>
          <a:p>
            <a:pPr marL="324000" lvl="1" indent="0">
              <a:buNone/>
            </a:pPr>
            <a:endParaRPr lang="en-US" sz="2200" dirty="0" smtClean="0"/>
          </a:p>
          <a:p>
            <a:pPr lvl="1"/>
            <a:endParaRPr lang="en-US" sz="2200" dirty="0" smtClean="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965" t="20652" b="6522"/>
          <a:stretch/>
        </p:blipFill>
        <p:spPr>
          <a:xfrm rot="-5400000">
            <a:off x="6866594" y="882722"/>
            <a:ext cx="4633417" cy="54486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17412" y="1370886"/>
            <a:ext cx="5645931" cy="4801314"/>
          </a:xfrm>
          <a:prstGeom prst="rect">
            <a:avLst/>
          </a:prstGeom>
        </p:spPr>
        <p:txBody>
          <a:bodyPr wrap="square">
            <a:spAutoFit/>
          </a:bodyPr>
          <a:lstStyle/>
          <a:p>
            <a:r>
              <a:rPr lang="en-US" b="1" dirty="0"/>
              <a:t>PHASE 1: 2015-2020</a:t>
            </a:r>
            <a:r>
              <a:rPr lang="en-US" dirty="0"/>
              <a:t>: Strategies focused on </a:t>
            </a:r>
            <a:r>
              <a:rPr lang="en-US" b="1" dirty="0"/>
              <a:t>Process Changes</a:t>
            </a:r>
            <a:r>
              <a:rPr lang="en-US" dirty="0"/>
              <a:t>, beginning with mapping the system, identifying priority short and long-term changes within organizations and a new way to collaborate</a:t>
            </a:r>
            <a:r>
              <a:rPr lang="en-US" dirty="0" smtClean="0"/>
              <a:t>.</a:t>
            </a:r>
          </a:p>
          <a:p>
            <a:endParaRPr lang="en-US" dirty="0"/>
          </a:p>
          <a:p>
            <a:r>
              <a:rPr lang="en-US" b="1" dirty="0"/>
              <a:t>PHASE 2: 2020 – 2025:</a:t>
            </a:r>
            <a:r>
              <a:rPr lang="en-US" dirty="0"/>
              <a:t> Strategies focused on </a:t>
            </a:r>
            <a:r>
              <a:rPr lang="en-US" b="1" dirty="0"/>
              <a:t>Systems Changes</a:t>
            </a:r>
            <a:r>
              <a:rPr lang="en-US" dirty="0"/>
              <a:t>. With critical processes and players actively improving their collaboration and outcomes, the broader system can begin to see improvements in its own results</a:t>
            </a:r>
            <a:r>
              <a:rPr lang="en-US" dirty="0" smtClean="0"/>
              <a:t>.</a:t>
            </a:r>
          </a:p>
          <a:p>
            <a:endParaRPr lang="en-US" dirty="0"/>
          </a:p>
          <a:p>
            <a:r>
              <a:rPr lang="en-US" b="1" dirty="0"/>
              <a:t>PHASE 3: 2025-2030:</a:t>
            </a:r>
            <a:r>
              <a:rPr lang="en-US" dirty="0"/>
              <a:t> Strategies focused on </a:t>
            </a:r>
            <a:r>
              <a:rPr lang="en-US" b="1" dirty="0"/>
              <a:t>Population Changes</a:t>
            </a:r>
            <a:r>
              <a:rPr lang="en-US" dirty="0"/>
              <a:t>. At this stage, mature interventions are functioning effectively in an integrated system that is responsive to changing needs and continually improving the quality of life for our community.</a:t>
            </a:r>
          </a:p>
        </p:txBody>
      </p:sp>
    </p:spTree>
    <p:extLst>
      <p:ext uri="{BB962C8B-B14F-4D97-AF65-F5344CB8AC3E}">
        <p14:creationId xmlns:p14="http://schemas.microsoft.com/office/powerpoint/2010/main" val="3546372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7517</TotalTime>
  <Words>1101</Words>
  <Application>Microsoft Office PowerPoint</Application>
  <PresentationFormat>Widescreen</PresentationFormat>
  <Paragraphs>91</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Rockwell</vt:lpstr>
      <vt:lpstr>Rockwell Condensed</vt:lpstr>
      <vt:lpstr>Wingdings</vt:lpstr>
      <vt:lpstr>Wood Type</vt:lpstr>
      <vt:lpstr>Rochester solutions</vt:lpstr>
      <vt:lpstr>A Few Facts</vt:lpstr>
      <vt:lpstr>Rochester City Neighborhoods</vt:lpstr>
      <vt:lpstr>Rochester City Neighborhoods</vt:lpstr>
      <vt:lpstr>Rochester City Neighborhoods</vt:lpstr>
      <vt:lpstr>PowerPoint Presentation</vt:lpstr>
      <vt:lpstr>Expert vs. “non-expert” approach</vt:lpstr>
      <vt:lpstr>PowerPoint Presentation</vt:lpstr>
      <vt:lpstr>RMAPI</vt:lpstr>
      <vt:lpstr>RMAPI Covid-19 crisis and response</vt:lpstr>
      <vt:lpstr>Collective impact</vt:lpstr>
      <vt:lpstr>PowerPoint Presentation</vt:lpstr>
      <vt:lpstr>PowerPoint Presentation</vt:lpstr>
      <vt:lpstr>PowerPoint Presentation</vt:lpstr>
      <vt:lpstr>Warfield Square – new start for EMMA/Beechwood residents</vt:lpstr>
      <vt:lpstr>Blackboard discussion  </vt:lpstr>
      <vt:lpstr>Blackboard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Assets and advocacy for social change</dc:title>
  <dc:creator>Donahue, Lynn</dc:creator>
  <cp:lastModifiedBy>Donahue, Lynn</cp:lastModifiedBy>
  <cp:revision>93</cp:revision>
  <dcterms:created xsi:type="dcterms:W3CDTF">2018-10-31T18:25:20Z</dcterms:created>
  <dcterms:modified xsi:type="dcterms:W3CDTF">2020-04-10T19:31:46Z</dcterms:modified>
</cp:coreProperties>
</file>